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85"/>
  </p:notesMasterIdLst>
  <p:sldIdLst>
    <p:sldId id="256" r:id="rId2"/>
    <p:sldId id="257" r:id="rId3"/>
    <p:sldId id="592" r:id="rId4"/>
    <p:sldId id="593" r:id="rId5"/>
    <p:sldId id="263" r:id="rId6"/>
    <p:sldId id="258" r:id="rId7"/>
    <p:sldId id="356" r:id="rId8"/>
    <p:sldId id="262" r:id="rId9"/>
    <p:sldId id="261" r:id="rId10"/>
    <p:sldId id="264" r:id="rId11"/>
    <p:sldId id="265" r:id="rId12"/>
    <p:sldId id="267" r:id="rId13"/>
    <p:sldId id="266" r:id="rId14"/>
    <p:sldId id="357" r:id="rId15"/>
    <p:sldId id="335" r:id="rId16"/>
    <p:sldId id="376" r:id="rId17"/>
    <p:sldId id="395" r:id="rId18"/>
    <p:sldId id="485" r:id="rId19"/>
    <p:sldId id="486" r:id="rId20"/>
    <p:sldId id="272" r:id="rId21"/>
    <p:sldId id="273" r:id="rId22"/>
    <p:sldId id="487" r:id="rId23"/>
    <p:sldId id="488" r:id="rId24"/>
    <p:sldId id="491" r:id="rId25"/>
    <p:sldId id="492" r:id="rId26"/>
    <p:sldId id="493" r:id="rId27"/>
    <p:sldId id="494" r:id="rId28"/>
    <p:sldId id="495" r:id="rId29"/>
    <p:sldId id="497" r:id="rId30"/>
    <p:sldId id="496" r:id="rId31"/>
    <p:sldId id="498" r:id="rId32"/>
    <p:sldId id="285" r:id="rId33"/>
    <p:sldId id="499" r:id="rId34"/>
    <p:sldId id="590" r:id="rId35"/>
    <p:sldId id="546" r:id="rId36"/>
    <p:sldId id="547" r:id="rId37"/>
    <p:sldId id="548" r:id="rId38"/>
    <p:sldId id="549" r:id="rId39"/>
    <p:sldId id="550" r:id="rId40"/>
    <p:sldId id="551" r:id="rId41"/>
    <p:sldId id="552" r:id="rId42"/>
    <p:sldId id="553" r:id="rId43"/>
    <p:sldId id="509" r:id="rId44"/>
    <p:sldId id="554" r:id="rId45"/>
    <p:sldId id="555" r:id="rId46"/>
    <p:sldId id="556" r:id="rId47"/>
    <p:sldId id="557" r:id="rId48"/>
    <p:sldId id="558" r:id="rId49"/>
    <p:sldId id="559" r:id="rId50"/>
    <p:sldId id="560" r:id="rId51"/>
    <p:sldId id="561" r:id="rId52"/>
    <p:sldId id="562" r:id="rId53"/>
    <p:sldId id="563" r:id="rId54"/>
    <p:sldId id="520" r:id="rId55"/>
    <p:sldId id="564" r:id="rId56"/>
    <p:sldId id="565" r:id="rId57"/>
    <p:sldId id="566" r:id="rId58"/>
    <p:sldId id="567" r:id="rId59"/>
    <p:sldId id="568" r:id="rId60"/>
    <p:sldId id="569" r:id="rId61"/>
    <p:sldId id="570" r:id="rId62"/>
    <p:sldId id="571" r:id="rId63"/>
    <p:sldId id="572" r:id="rId64"/>
    <p:sldId id="591" r:id="rId65"/>
    <p:sldId id="531" r:id="rId66"/>
    <p:sldId id="574" r:id="rId67"/>
    <p:sldId id="575" r:id="rId68"/>
    <p:sldId id="576" r:id="rId69"/>
    <p:sldId id="577" r:id="rId70"/>
    <p:sldId id="578" r:id="rId71"/>
    <p:sldId id="579" r:id="rId72"/>
    <p:sldId id="544" r:id="rId73"/>
    <p:sldId id="580" r:id="rId74"/>
    <p:sldId id="581" r:id="rId75"/>
    <p:sldId id="582" r:id="rId76"/>
    <p:sldId id="583" r:id="rId77"/>
    <p:sldId id="584" r:id="rId78"/>
    <p:sldId id="585" r:id="rId79"/>
    <p:sldId id="586" r:id="rId80"/>
    <p:sldId id="587" r:id="rId81"/>
    <p:sldId id="588" r:id="rId82"/>
    <p:sldId id="589" r:id="rId83"/>
    <p:sldId id="333" r:id="rId84"/>
  </p:sldIdLst>
  <p:sldSz cx="6858000" cy="9144000" type="screen4x3"/>
  <p:notesSz cx="7099300" cy="10234613"/>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ofesorlab4" initials="p"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A44A"/>
    <a:srgbClr val="A38FBB"/>
    <a:srgbClr val="AB7CF0"/>
    <a:srgbClr val="80F28E"/>
    <a:srgbClr val="F5FDAD"/>
    <a:srgbClr val="FFDB69"/>
    <a:srgbClr val="FD9E1F"/>
    <a:srgbClr val="FFE593"/>
    <a:srgbClr val="0FB523"/>
    <a:srgbClr val="EDF2F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93370" autoAdjust="0"/>
  </p:normalViewPr>
  <p:slideViewPr>
    <p:cSldViewPr>
      <p:cViewPr>
        <p:scale>
          <a:sx n="156" d="100"/>
          <a:sy n="156" d="100"/>
        </p:scale>
        <p:origin x="200" y="524"/>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E2BC7B-BE22-4CE1-8E20-41BC98AC80A3}" type="doc">
      <dgm:prSet loTypeId="urn:microsoft.com/office/officeart/2005/8/layout/vList4#4" loCatId="list" qsTypeId="urn:microsoft.com/office/officeart/2005/8/quickstyle/simple1" qsCatId="simple" csTypeId="urn:microsoft.com/office/officeart/2005/8/colors/accent1_2" csCatId="accent1" phldr="1"/>
      <dgm:spPr/>
      <dgm:t>
        <a:bodyPr/>
        <a:lstStyle/>
        <a:p>
          <a:endParaRPr lang="es-VE"/>
        </a:p>
      </dgm:t>
    </dgm:pt>
    <dgm:pt modelId="{5C2ECF3D-9701-40C0-B06A-CFD1149A4605}">
      <dgm:prSet phldrT="[Texto]"/>
      <dgm:spPr>
        <a:solidFill>
          <a:schemeClr val="accent5">
            <a:lumMod val="60000"/>
            <a:lumOff val="40000"/>
          </a:schemeClr>
        </a:solidFill>
      </dgm:spPr>
      <dgm:t>
        <a:bodyPr/>
        <a:lstStyle/>
        <a:p>
          <a:endParaRPr lang="es-VE" dirty="0"/>
        </a:p>
      </dgm:t>
    </dgm:pt>
    <dgm:pt modelId="{0BDD1E23-6E23-4C15-8CD4-BD9F3EE7EE18}" type="parTrans" cxnId="{39275888-D025-48C0-B7FA-EABAD4F6B847}">
      <dgm:prSet/>
      <dgm:spPr/>
      <dgm:t>
        <a:bodyPr/>
        <a:lstStyle/>
        <a:p>
          <a:endParaRPr lang="es-VE"/>
        </a:p>
      </dgm:t>
    </dgm:pt>
    <dgm:pt modelId="{0A866AA5-8F16-403A-87A1-C5BBFA557162}" type="sibTrans" cxnId="{39275888-D025-48C0-B7FA-EABAD4F6B847}">
      <dgm:prSet/>
      <dgm:spPr/>
      <dgm:t>
        <a:bodyPr/>
        <a:lstStyle/>
        <a:p>
          <a:endParaRPr lang="es-VE"/>
        </a:p>
      </dgm:t>
    </dgm:pt>
    <dgm:pt modelId="{BD69E25D-1A4F-4933-A73C-32E36040271B}">
      <dgm:prSet phldrT="[Texto]"/>
      <dgm:spPr>
        <a:solidFill>
          <a:schemeClr val="accent5">
            <a:lumMod val="60000"/>
            <a:lumOff val="40000"/>
          </a:schemeClr>
        </a:solidFill>
      </dgm:spPr>
      <dgm:t>
        <a:bodyPr/>
        <a:lstStyle/>
        <a:p>
          <a:endParaRPr lang="es-VE" dirty="0"/>
        </a:p>
      </dgm:t>
    </dgm:pt>
    <dgm:pt modelId="{CEFE4AF5-628E-4848-8C4C-8562DF45418F}" type="parTrans" cxnId="{5F069C5D-7DB8-4C94-8A0E-61E12BF9EE45}">
      <dgm:prSet/>
      <dgm:spPr/>
      <dgm:t>
        <a:bodyPr/>
        <a:lstStyle/>
        <a:p>
          <a:endParaRPr lang="es-VE"/>
        </a:p>
      </dgm:t>
    </dgm:pt>
    <dgm:pt modelId="{BB3C71AB-E59D-4A53-9124-80D349E6877C}" type="sibTrans" cxnId="{5F069C5D-7DB8-4C94-8A0E-61E12BF9EE45}">
      <dgm:prSet/>
      <dgm:spPr/>
      <dgm:t>
        <a:bodyPr/>
        <a:lstStyle/>
        <a:p>
          <a:endParaRPr lang="es-VE"/>
        </a:p>
      </dgm:t>
    </dgm:pt>
    <dgm:pt modelId="{FDB3B5FD-144C-450C-B999-B83024D24D6F}">
      <dgm:prSet/>
      <dgm:spPr>
        <a:solidFill>
          <a:schemeClr val="accent5">
            <a:lumMod val="60000"/>
            <a:lumOff val="40000"/>
          </a:schemeClr>
        </a:solidFill>
      </dgm:spPr>
      <dgm:t>
        <a:bodyPr/>
        <a:lstStyle/>
        <a:p>
          <a:endParaRPr lang="es-VE" dirty="0"/>
        </a:p>
      </dgm:t>
    </dgm:pt>
    <dgm:pt modelId="{2326C4BD-DF57-492B-91FF-15006DFDB602}" type="parTrans" cxnId="{A207EDF6-1398-4391-A852-CA4DEE7C23B9}">
      <dgm:prSet/>
      <dgm:spPr/>
      <dgm:t>
        <a:bodyPr/>
        <a:lstStyle/>
        <a:p>
          <a:endParaRPr lang="es-VE"/>
        </a:p>
      </dgm:t>
    </dgm:pt>
    <dgm:pt modelId="{E3B0A3F3-E340-4887-9210-BB5FB4091E29}" type="sibTrans" cxnId="{A207EDF6-1398-4391-A852-CA4DEE7C23B9}">
      <dgm:prSet/>
      <dgm:spPr/>
      <dgm:t>
        <a:bodyPr/>
        <a:lstStyle/>
        <a:p>
          <a:endParaRPr lang="es-VE"/>
        </a:p>
      </dgm:t>
    </dgm:pt>
    <dgm:pt modelId="{844BE344-E350-4AF5-8B9F-C48E246BF8DD}">
      <dgm:prSet/>
      <dgm:spPr>
        <a:solidFill>
          <a:schemeClr val="accent5">
            <a:lumMod val="60000"/>
            <a:lumOff val="40000"/>
          </a:schemeClr>
        </a:solidFill>
      </dgm:spPr>
      <dgm:t>
        <a:bodyPr/>
        <a:lstStyle/>
        <a:p>
          <a:endParaRPr lang="es-VE" dirty="0"/>
        </a:p>
      </dgm:t>
    </dgm:pt>
    <dgm:pt modelId="{136DF875-BC6E-4822-9889-497EDBE59C6C}" type="parTrans" cxnId="{C4D3174E-B14B-445F-8B23-9355771316F5}">
      <dgm:prSet/>
      <dgm:spPr/>
      <dgm:t>
        <a:bodyPr/>
        <a:lstStyle/>
        <a:p>
          <a:endParaRPr lang="es-VE"/>
        </a:p>
      </dgm:t>
    </dgm:pt>
    <dgm:pt modelId="{69198EBA-EE3C-4F73-8B27-E5934513FFD5}" type="sibTrans" cxnId="{C4D3174E-B14B-445F-8B23-9355771316F5}">
      <dgm:prSet/>
      <dgm:spPr/>
      <dgm:t>
        <a:bodyPr/>
        <a:lstStyle/>
        <a:p>
          <a:endParaRPr lang="es-VE"/>
        </a:p>
      </dgm:t>
    </dgm:pt>
    <dgm:pt modelId="{888BD7DA-B73E-446C-9B9B-2E52859EF389}">
      <dgm:prSet/>
      <dgm:spPr>
        <a:solidFill>
          <a:schemeClr val="accent5">
            <a:lumMod val="60000"/>
            <a:lumOff val="40000"/>
          </a:schemeClr>
        </a:solidFill>
      </dgm:spPr>
      <dgm:t>
        <a:bodyPr/>
        <a:lstStyle/>
        <a:p>
          <a:endParaRPr lang="es-VE" dirty="0"/>
        </a:p>
      </dgm:t>
    </dgm:pt>
    <dgm:pt modelId="{B3313E62-CE6A-4ADC-AFB9-10D142D83E86}" type="parTrans" cxnId="{C56FC25C-A350-48A0-B714-7143F8BD408A}">
      <dgm:prSet/>
      <dgm:spPr/>
      <dgm:t>
        <a:bodyPr/>
        <a:lstStyle/>
        <a:p>
          <a:endParaRPr lang="es-VE"/>
        </a:p>
      </dgm:t>
    </dgm:pt>
    <dgm:pt modelId="{7C1B9E26-BA27-45AF-918B-44BFF36A4E28}" type="sibTrans" cxnId="{C56FC25C-A350-48A0-B714-7143F8BD408A}">
      <dgm:prSet/>
      <dgm:spPr/>
      <dgm:t>
        <a:bodyPr/>
        <a:lstStyle/>
        <a:p>
          <a:endParaRPr lang="es-VE"/>
        </a:p>
      </dgm:t>
    </dgm:pt>
    <dgm:pt modelId="{18764950-F8FE-45DA-BD31-62331042119C}">
      <dgm:prSet/>
      <dgm:spPr>
        <a:solidFill>
          <a:schemeClr val="accent5">
            <a:lumMod val="60000"/>
            <a:lumOff val="40000"/>
          </a:schemeClr>
        </a:solidFill>
      </dgm:spPr>
      <dgm:t>
        <a:bodyPr/>
        <a:lstStyle/>
        <a:p>
          <a:endParaRPr lang="es-VE" b="1" dirty="0"/>
        </a:p>
      </dgm:t>
    </dgm:pt>
    <dgm:pt modelId="{7885F714-A0C9-4123-BCE5-048D5BF24CFB}" type="parTrans" cxnId="{39DDE666-9BE7-43D2-ABF4-F336DDCA2690}">
      <dgm:prSet/>
      <dgm:spPr/>
      <dgm:t>
        <a:bodyPr/>
        <a:lstStyle/>
        <a:p>
          <a:endParaRPr lang="es-VE"/>
        </a:p>
      </dgm:t>
    </dgm:pt>
    <dgm:pt modelId="{228353A2-6CCB-49E0-B029-DD598750D682}" type="sibTrans" cxnId="{39DDE666-9BE7-43D2-ABF4-F336DDCA2690}">
      <dgm:prSet/>
      <dgm:spPr/>
      <dgm:t>
        <a:bodyPr/>
        <a:lstStyle/>
        <a:p>
          <a:endParaRPr lang="es-VE"/>
        </a:p>
      </dgm:t>
    </dgm:pt>
    <dgm:pt modelId="{C054233A-57E7-4C4E-A89A-277AAB023DA5}" type="pres">
      <dgm:prSet presAssocID="{A4E2BC7B-BE22-4CE1-8E20-41BC98AC80A3}" presName="linear" presStyleCnt="0">
        <dgm:presLayoutVars>
          <dgm:dir/>
          <dgm:resizeHandles val="exact"/>
        </dgm:presLayoutVars>
      </dgm:prSet>
      <dgm:spPr/>
      <dgm:t>
        <a:bodyPr/>
        <a:lstStyle/>
        <a:p>
          <a:endParaRPr lang="es-ES"/>
        </a:p>
      </dgm:t>
    </dgm:pt>
    <dgm:pt modelId="{5219D7CA-2403-4CED-BE7E-9E0E4A59230D}" type="pres">
      <dgm:prSet presAssocID="{888BD7DA-B73E-446C-9B9B-2E52859EF389}" presName="comp" presStyleCnt="0"/>
      <dgm:spPr/>
    </dgm:pt>
    <dgm:pt modelId="{6DE8876E-7C8D-41FA-9507-854ED112845D}" type="pres">
      <dgm:prSet presAssocID="{888BD7DA-B73E-446C-9B9B-2E52859EF389}" presName="box" presStyleLbl="node1" presStyleIdx="0" presStyleCnt="6"/>
      <dgm:spPr/>
      <dgm:t>
        <a:bodyPr/>
        <a:lstStyle/>
        <a:p>
          <a:endParaRPr lang="es-ES"/>
        </a:p>
      </dgm:t>
    </dgm:pt>
    <dgm:pt modelId="{52D6BB6B-9115-417A-9A12-9231AACD20EF}" type="pres">
      <dgm:prSet presAssocID="{888BD7DA-B73E-446C-9B9B-2E52859EF389}" presName="img" presStyleLbl="fgImgPlace1" presStyleIdx="0" presStyleCnt="6"/>
      <dgm:spPr>
        <a:solidFill>
          <a:schemeClr val="accent6">
            <a:lumMod val="75000"/>
          </a:schemeClr>
        </a:solidFill>
      </dgm:spPr>
      <dgm:t>
        <a:bodyPr/>
        <a:lstStyle/>
        <a:p>
          <a:endParaRPr lang="es-ES"/>
        </a:p>
      </dgm:t>
    </dgm:pt>
    <dgm:pt modelId="{DFFFFA41-FD57-469B-A892-A39B3CAFF3BD}" type="pres">
      <dgm:prSet presAssocID="{888BD7DA-B73E-446C-9B9B-2E52859EF389}" presName="text" presStyleLbl="node1" presStyleIdx="0" presStyleCnt="6">
        <dgm:presLayoutVars>
          <dgm:bulletEnabled val="1"/>
        </dgm:presLayoutVars>
      </dgm:prSet>
      <dgm:spPr/>
      <dgm:t>
        <a:bodyPr/>
        <a:lstStyle/>
        <a:p>
          <a:endParaRPr lang="es-ES"/>
        </a:p>
      </dgm:t>
    </dgm:pt>
    <dgm:pt modelId="{C4624D93-4B30-4B9A-A1A5-3C02FB22EC96}" type="pres">
      <dgm:prSet presAssocID="{7C1B9E26-BA27-45AF-918B-44BFF36A4E28}" presName="spacer" presStyleCnt="0"/>
      <dgm:spPr/>
    </dgm:pt>
    <dgm:pt modelId="{EA3B9AF3-BF69-41A7-96C2-B566E6DB3618}" type="pres">
      <dgm:prSet presAssocID="{18764950-F8FE-45DA-BD31-62331042119C}" presName="comp" presStyleCnt="0"/>
      <dgm:spPr/>
    </dgm:pt>
    <dgm:pt modelId="{F7F9C189-2FC9-4717-8078-DA58EB341300}" type="pres">
      <dgm:prSet presAssocID="{18764950-F8FE-45DA-BD31-62331042119C}" presName="box" presStyleLbl="node1" presStyleIdx="1" presStyleCnt="6"/>
      <dgm:spPr/>
      <dgm:t>
        <a:bodyPr/>
        <a:lstStyle/>
        <a:p>
          <a:endParaRPr lang="es-ES"/>
        </a:p>
      </dgm:t>
    </dgm:pt>
    <dgm:pt modelId="{11819950-9946-4414-B4CF-02CA77C70DBB}" type="pres">
      <dgm:prSet presAssocID="{18764950-F8FE-45DA-BD31-62331042119C}" presName="img" presStyleLbl="fgImgPlace1" presStyleIdx="1" presStyleCnt="6"/>
      <dgm:spPr/>
    </dgm:pt>
    <dgm:pt modelId="{31B84818-8DE2-44C1-B592-C7DCC89BC622}" type="pres">
      <dgm:prSet presAssocID="{18764950-F8FE-45DA-BD31-62331042119C}" presName="text" presStyleLbl="node1" presStyleIdx="1" presStyleCnt="6">
        <dgm:presLayoutVars>
          <dgm:bulletEnabled val="1"/>
        </dgm:presLayoutVars>
      </dgm:prSet>
      <dgm:spPr/>
      <dgm:t>
        <a:bodyPr/>
        <a:lstStyle/>
        <a:p>
          <a:endParaRPr lang="es-ES"/>
        </a:p>
      </dgm:t>
    </dgm:pt>
    <dgm:pt modelId="{8E0BB2BA-9EF9-4406-8EC5-9486A6C98330}" type="pres">
      <dgm:prSet presAssocID="{228353A2-6CCB-49E0-B029-DD598750D682}" presName="spacer" presStyleCnt="0"/>
      <dgm:spPr/>
    </dgm:pt>
    <dgm:pt modelId="{2C27F342-B78A-45E8-B1D6-57E9E8EF5034}" type="pres">
      <dgm:prSet presAssocID="{844BE344-E350-4AF5-8B9F-C48E246BF8DD}" presName="comp" presStyleCnt="0"/>
      <dgm:spPr/>
    </dgm:pt>
    <dgm:pt modelId="{623C3FF6-1C6F-4C62-B614-F1F324848C5A}" type="pres">
      <dgm:prSet presAssocID="{844BE344-E350-4AF5-8B9F-C48E246BF8DD}" presName="box" presStyleLbl="node1" presStyleIdx="2" presStyleCnt="6" custLinFactNeighborY="2222"/>
      <dgm:spPr/>
      <dgm:t>
        <a:bodyPr/>
        <a:lstStyle/>
        <a:p>
          <a:endParaRPr lang="es-ES"/>
        </a:p>
      </dgm:t>
    </dgm:pt>
    <dgm:pt modelId="{BD1392F8-33DE-4624-BFE1-E240A715DDBA}" type="pres">
      <dgm:prSet presAssocID="{844BE344-E350-4AF5-8B9F-C48E246BF8DD}" presName="img" presStyleLbl="fgImgPlace1" presStyleIdx="2" presStyleCnt="6"/>
      <dgm:spPr>
        <a:solidFill>
          <a:schemeClr val="accent6">
            <a:lumMod val="75000"/>
          </a:schemeClr>
        </a:solidFill>
      </dgm:spPr>
    </dgm:pt>
    <dgm:pt modelId="{F79A5A23-7486-45B7-AC70-61903DF8F30A}" type="pres">
      <dgm:prSet presAssocID="{844BE344-E350-4AF5-8B9F-C48E246BF8DD}" presName="text" presStyleLbl="node1" presStyleIdx="2" presStyleCnt="6">
        <dgm:presLayoutVars>
          <dgm:bulletEnabled val="1"/>
        </dgm:presLayoutVars>
      </dgm:prSet>
      <dgm:spPr/>
      <dgm:t>
        <a:bodyPr/>
        <a:lstStyle/>
        <a:p>
          <a:endParaRPr lang="es-ES"/>
        </a:p>
      </dgm:t>
    </dgm:pt>
    <dgm:pt modelId="{9AEEE4B2-7483-4359-B9B3-540638C12AFD}" type="pres">
      <dgm:prSet presAssocID="{69198EBA-EE3C-4F73-8B27-E5934513FFD5}" presName="spacer" presStyleCnt="0"/>
      <dgm:spPr/>
    </dgm:pt>
    <dgm:pt modelId="{2642BAC6-DD24-4B20-A9FC-28A957BDEFB1}" type="pres">
      <dgm:prSet presAssocID="{FDB3B5FD-144C-450C-B999-B83024D24D6F}" presName="comp" presStyleCnt="0"/>
      <dgm:spPr/>
    </dgm:pt>
    <dgm:pt modelId="{C3F67423-996F-4251-940A-9D5EF6D5F4BF}" type="pres">
      <dgm:prSet presAssocID="{FDB3B5FD-144C-450C-B999-B83024D24D6F}" presName="box" presStyleLbl="node1" presStyleIdx="3" presStyleCnt="6"/>
      <dgm:spPr/>
      <dgm:t>
        <a:bodyPr/>
        <a:lstStyle/>
        <a:p>
          <a:endParaRPr lang="es-ES"/>
        </a:p>
      </dgm:t>
    </dgm:pt>
    <dgm:pt modelId="{3F4C05EB-D7F5-4577-BD79-2D0B4C47A6B6}" type="pres">
      <dgm:prSet presAssocID="{FDB3B5FD-144C-450C-B999-B83024D24D6F}" presName="img" presStyleLbl="fgImgPlace1" presStyleIdx="3" presStyleCnt="6"/>
      <dgm:spPr>
        <a:solidFill>
          <a:schemeClr val="accent6">
            <a:lumMod val="75000"/>
          </a:schemeClr>
        </a:solidFill>
      </dgm:spPr>
    </dgm:pt>
    <dgm:pt modelId="{3710D14C-D423-40D3-8767-EE74AF1741D6}" type="pres">
      <dgm:prSet presAssocID="{FDB3B5FD-144C-450C-B999-B83024D24D6F}" presName="text" presStyleLbl="node1" presStyleIdx="3" presStyleCnt="6">
        <dgm:presLayoutVars>
          <dgm:bulletEnabled val="1"/>
        </dgm:presLayoutVars>
      </dgm:prSet>
      <dgm:spPr/>
      <dgm:t>
        <a:bodyPr/>
        <a:lstStyle/>
        <a:p>
          <a:endParaRPr lang="es-ES"/>
        </a:p>
      </dgm:t>
    </dgm:pt>
    <dgm:pt modelId="{50FD6427-ED13-4426-AA0A-5B3F9B2435DF}" type="pres">
      <dgm:prSet presAssocID="{E3B0A3F3-E340-4887-9210-BB5FB4091E29}" presName="spacer" presStyleCnt="0"/>
      <dgm:spPr/>
    </dgm:pt>
    <dgm:pt modelId="{CDC3CFEB-39A2-4BBD-9F18-673F03118131}" type="pres">
      <dgm:prSet presAssocID="{5C2ECF3D-9701-40C0-B06A-CFD1149A4605}" presName="comp" presStyleCnt="0"/>
      <dgm:spPr/>
    </dgm:pt>
    <dgm:pt modelId="{62981823-CB77-4370-94BF-11788ABF39ED}" type="pres">
      <dgm:prSet presAssocID="{5C2ECF3D-9701-40C0-B06A-CFD1149A4605}" presName="box" presStyleLbl="node1" presStyleIdx="4" presStyleCnt="6"/>
      <dgm:spPr/>
      <dgm:t>
        <a:bodyPr/>
        <a:lstStyle/>
        <a:p>
          <a:endParaRPr lang="es-ES"/>
        </a:p>
      </dgm:t>
    </dgm:pt>
    <dgm:pt modelId="{9E126C6C-56DF-4FFC-811E-BD86A54EC26C}" type="pres">
      <dgm:prSet presAssocID="{5C2ECF3D-9701-40C0-B06A-CFD1149A4605}" presName="img" presStyleLbl="fgImgPlace1" presStyleIdx="4" presStyleCnt="6"/>
      <dgm:spPr>
        <a:solidFill>
          <a:schemeClr val="accent6">
            <a:lumMod val="75000"/>
          </a:schemeClr>
        </a:solidFill>
      </dgm:spPr>
    </dgm:pt>
    <dgm:pt modelId="{8D35EB50-597C-4807-BAA1-6A8030850FF2}" type="pres">
      <dgm:prSet presAssocID="{5C2ECF3D-9701-40C0-B06A-CFD1149A4605}" presName="text" presStyleLbl="node1" presStyleIdx="4" presStyleCnt="6">
        <dgm:presLayoutVars>
          <dgm:bulletEnabled val="1"/>
        </dgm:presLayoutVars>
      </dgm:prSet>
      <dgm:spPr/>
      <dgm:t>
        <a:bodyPr/>
        <a:lstStyle/>
        <a:p>
          <a:endParaRPr lang="es-ES"/>
        </a:p>
      </dgm:t>
    </dgm:pt>
    <dgm:pt modelId="{B5DEAA1C-B83D-4880-82C1-10C0C3EE8117}" type="pres">
      <dgm:prSet presAssocID="{0A866AA5-8F16-403A-87A1-C5BBFA557162}" presName="spacer" presStyleCnt="0"/>
      <dgm:spPr/>
    </dgm:pt>
    <dgm:pt modelId="{457F63B0-B2D0-4743-90F6-8B63B25CE0B1}" type="pres">
      <dgm:prSet presAssocID="{BD69E25D-1A4F-4933-A73C-32E36040271B}" presName="comp" presStyleCnt="0"/>
      <dgm:spPr/>
    </dgm:pt>
    <dgm:pt modelId="{D7EB1CDA-91CD-47D6-B840-20FF8F3C2E2C}" type="pres">
      <dgm:prSet presAssocID="{BD69E25D-1A4F-4933-A73C-32E36040271B}" presName="box" presStyleLbl="node1" presStyleIdx="5" presStyleCnt="6"/>
      <dgm:spPr/>
      <dgm:t>
        <a:bodyPr/>
        <a:lstStyle/>
        <a:p>
          <a:endParaRPr lang="es-ES"/>
        </a:p>
      </dgm:t>
    </dgm:pt>
    <dgm:pt modelId="{C8935A62-4EB7-43F1-84D8-D59849A0A43D}" type="pres">
      <dgm:prSet presAssocID="{BD69E25D-1A4F-4933-A73C-32E36040271B}" presName="img" presStyleLbl="fgImgPlace1" presStyleIdx="5" presStyleCnt="6"/>
      <dgm:spPr>
        <a:solidFill>
          <a:schemeClr val="accent6">
            <a:lumMod val="75000"/>
          </a:schemeClr>
        </a:solidFill>
      </dgm:spPr>
    </dgm:pt>
    <dgm:pt modelId="{6B4BF953-DD2E-45E4-886F-E7ED766F6D73}" type="pres">
      <dgm:prSet presAssocID="{BD69E25D-1A4F-4933-A73C-32E36040271B}" presName="text" presStyleLbl="node1" presStyleIdx="5" presStyleCnt="6">
        <dgm:presLayoutVars>
          <dgm:bulletEnabled val="1"/>
        </dgm:presLayoutVars>
      </dgm:prSet>
      <dgm:spPr/>
      <dgm:t>
        <a:bodyPr/>
        <a:lstStyle/>
        <a:p>
          <a:endParaRPr lang="es-ES"/>
        </a:p>
      </dgm:t>
    </dgm:pt>
  </dgm:ptLst>
  <dgm:cxnLst>
    <dgm:cxn modelId="{A207EDF6-1398-4391-A852-CA4DEE7C23B9}" srcId="{A4E2BC7B-BE22-4CE1-8E20-41BC98AC80A3}" destId="{FDB3B5FD-144C-450C-B999-B83024D24D6F}" srcOrd="3" destOrd="0" parTransId="{2326C4BD-DF57-492B-91FF-15006DFDB602}" sibTransId="{E3B0A3F3-E340-4887-9210-BB5FB4091E29}"/>
    <dgm:cxn modelId="{387CD031-2060-4D50-AD41-A89E16AB8F4B}" type="presOf" srcId="{18764950-F8FE-45DA-BD31-62331042119C}" destId="{31B84818-8DE2-44C1-B592-C7DCC89BC622}" srcOrd="1" destOrd="0" presId="urn:microsoft.com/office/officeart/2005/8/layout/vList4#4"/>
    <dgm:cxn modelId="{03A817DE-9B39-4A86-909F-EDECE6BCA741}" type="presOf" srcId="{888BD7DA-B73E-446C-9B9B-2E52859EF389}" destId="{6DE8876E-7C8D-41FA-9507-854ED112845D}" srcOrd="0" destOrd="0" presId="urn:microsoft.com/office/officeart/2005/8/layout/vList4#4"/>
    <dgm:cxn modelId="{72876EBB-2888-48EF-9058-F4F0D90D1F0A}" type="presOf" srcId="{844BE344-E350-4AF5-8B9F-C48E246BF8DD}" destId="{F79A5A23-7486-45B7-AC70-61903DF8F30A}" srcOrd="1" destOrd="0" presId="urn:microsoft.com/office/officeart/2005/8/layout/vList4#4"/>
    <dgm:cxn modelId="{39275888-D025-48C0-B7FA-EABAD4F6B847}" srcId="{A4E2BC7B-BE22-4CE1-8E20-41BC98AC80A3}" destId="{5C2ECF3D-9701-40C0-B06A-CFD1149A4605}" srcOrd="4" destOrd="0" parTransId="{0BDD1E23-6E23-4C15-8CD4-BD9F3EE7EE18}" sibTransId="{0A866AA5-8F16-403A-87A1-C5BBFA557162}"/>
    <dgm:cxn modelId="{5F069C5D-7DB8-4C94-8A0E-61E12BF9EE45}" srcId="{A4E2BC7B-BE22-4CE1-8E20-41BC98AC80A3}" destId="{BD69E25D-1A4F-4933-A73C-32E36040271B}" srcOrd="5" destOrd="0" parTransId="{CEFE4AF5-628E-4848-8C4C-8562DF45418F}" sibTransId="{BB3C71AB-E59D-4A53-9124-80D349E6877C}"/>
    <dgm:cxn modelId="{D9CDD867-8032-4893-B123-8B4C821ADC04}" type="presOf" srcId="{BD69E25D-1A4F-4933-A73C-32E36040271B}" destId="{6B4BF953-DD2E-45E4-886F-E7ED766F6D73}" srcOrd="1" destOrd="0" presId="urn:microsoft.com/office/officeart/2005/8/layout/vList4#4"/>
    <dgm:cxn modelId="{53FFB87F-D122-4EDB-92CE-A6BE9A8BC510}" type="presOf" srcId="{A4E2BC7B-BE22-4CE1-8E20-41BC98AC80A3}" destId="{C054233A-57E7-4C4E-A89A-277AAB023DA5}" srcOrd="0" destOrd="0" presId="urn:microsoft.com/office/officeart/2005/8/layout/vList4#4"/>
    <dgm:cxn modelId="{E0589AE6-2609-4363-A5F7-79B0273A487E}" type="presOf" srcId="{FDB3B5FD-144C-450C-B999-B83024D24D6F}" destId="{3710D14C-D423-40D3-8767-EE74AF1741D6}" srcOrd="1" destOrd="0" presId="urn:microsoft.com/office/officeart/2005/8/layout/vList4#4"/>
    <dgm:cxn modelId="{61CF9458-A979-4AA4-94B0-8A84450C07D7}" type="presOf" srcId="{888BD7DA-B73E-446C-9B9B-2E52859EF389}" destId="{DFFFFA41-FD57-469B-A892-A39B3CAFF3BD}" srcOrd="1" destOrd="0" presId="urn:microsoft.com/office/officeart/2005/8/layout/vList4#4"/>
    <dgm:cxn modelId="{7872F944-6567-44C4-95A9-52757AA97C6F}" type="presOf" srcId="{FDB3B5FD-144C-450C-B999-B83024D24D6F}" destId="{C3F67423-996F-4251-940A-9D5EF6D5F4BF}" srcOrd="0" destOrd="0" presId="urn:microsoft.com/office/officeart/2005/8/layout/vList4#4"/>
    <dgm:cxn modelId="{758FD7AD-3927-44E9-957A-94B58D290338}" type="presOf" srcId="{5C2ECF3D-9701-40C0-B06A-CFD1149A4605}" destId="{62981823-CB77-4370-94BF-11788ABF39ED}" srcOrd="0" destOrd="0" presId="urn:microsoft.com/office/officeart/2005/8/layout/vList4#4"/>
    <dgm:cxn modelId="{C56FC25C-A350-48A0-B714-7143F8BD408A}" srcId="{A4E2BC7B-BE22-4CE1-8E20-41BC98AC80A3}" destId="{888BD7DA-B73E-446C-9B9B-2E52859EF389}" srcOrd="0" destOrd="0" parTransId="{B3313E62-CE6A-4ADC-AFB9-10D142D83E86}" sibTransId="{7C1B9E26-BA27-45AF-918B-44BFF36A4E28}"/>
    <dgm:cxn modelId="{39DDE666-9BE7-43D2-ABF4-F336DDCA2690}" srcId="{A4E2BC7B-BE22-4CE1-8E20-41BC98AC80A3}" destId="{18764950-F8FE-45DA-BD31-62331042119C}" srcOrd="1" destOrd="0" parTransId="{7885F714-A0C9-4123-BCE5-048D5BF24CFB}" sibTransId="{228353A2-6CCB-49E0-B029-DD598750D682}"/>
    <dgm:cxn modelId="{ED42C02A-833A-47F3-B2F0-797E5BD83E1C}" type="presOf" srcId="{5C2ECF3D-9701-40C0-B06A-CFD1149A4605}" destId="{8D35EB50-597C-4807-BAA1-6A8030850FF2}" srcOrd="1" destOrd="0" presId="urn:microsoft.com/office/officeart/2005/8/layout/vList4#4"/>
    <dgm:cxn modelId="{C4D3174E-B14B-445F-8B23-9355771316F5}" srcId="{A4E2BC7B-BE22-4CE1-8E20-41BC98AC80A3}" destId="{844BE344-E350-4AF5-8B9F-C48E246BF8DD}" srcOrd="2" destOrd="0" parTransId="{136DF875-BC6E-4822-9889-497EDBE59C6C}" sibTransId="{69198EBA-EE3C-4F73-8B27-E5934513FFD5}"/>
    <dgm:cxn modelId="{E36A66EE-5446-4476-8F9A-A85CDD8A7F23}" type="presOf" srcId="{844BE344-E350-4AF5-8B9F-C48E246BF8DD}" destId="{623C3FF6-1C6F-4C62-B614-F1F324848C5A}" srcOrd="0" destOrd="0" presId="urn:microsoft.com/office/officeart/2005/8/layout/vList4#4"/>
    <dgm:cxn modelId="{8CB66917-22E9-4273-9025-142AFAA63C29}" type="presOf" srcId="{BD69E25D-1A4F-4933-A73C-32E36040271B}" destId="{D7EB1CDA-91CD-47D6-B840-20FF8F3C2E2C}" srcOrd="0" destOrd="0" presId="urn:microsoft.com/office/officeart/2005/8/layout/vList4#4"/>
    <dgm:cxn modelId="{1889C87D-B385-4AB2-BD4A-5FD8A12B8042}" type="presOf" srcId="{18764950-F8FE-45DA-BD31-62331042119C}" destId="{F7F9C189-2FC9-4717-8078-DA58EB341300}" srcOrd="0" destOrd="0" presId="urn:microsoft.com/office/officeart/2005/8/layout/vList4#4"/>
    <dgm:cxn modelId="{F567B212-102C-42FC-BCAC-842D6B91DB5F}" type="presParOf" srcId="{C054233A-57E7-4C4E-A89A-277AAB023DA5}" destId="{5219D7CA-2403-4CED-BE7E-9E0E4A59230D}" srcOrd="0" destOrd="0" presId="urn:microsoft.com/office/officeart/2005/8/layout/vList4#4"/>
    <dgm:cxn modelId="{5C9EB886-9BDB-42A0-85F2-B62B5F38DF10}" type="presParOf" srcId="{5219D7CA-2403-4CED-BE7E-9E0E4A59230D}" destId="{6DE8876E-7C8D-41FA-9507-854ED112845D}" srcOrd="0" destOrd="0" presId="urn:microsoft.com/office/officeart/2005/8/layout/vList4#4"/>
    <dgm:cxn modelId="{8951046E-F7A8-46E5-932C-1B98A8EE7E72}" type="presParOf" srcId="{5219D7CA-2403-4CED-BE7E-9E0E4A59230D}" destId="{52D6BB6B-9115-417A-9A12-9231AACD20EF}" srcOrd="1" destOrd="0" presId="urn:microsoft.com/office/officeart/2005/8/layout/vList4#4"/>
    <dgm:cxn modelId="{BB48E38E-B674-437B-96EB-6E2F269257FC}" type="presParOf" srcId="{5219D7CA-2403-4CED-BE7E-9E0E4A59230D}" destId="{DFFFFA41-FD57-469B-A892-A39B3CAFF3BD}" srcOrd="2" destOrd="0" presId="urn:microsoft.com/office/officeart/2005/8/layout/vList4#4"/>
    <dgm:cxn modelId="{1D96FFC9-68E0-42EB-9E99-9ECB32E2A3EB}" type="presParOf" srcId="{C054233A-57E7-4C4E-A89A-277AAB023DA5}" destId="{C4624D93-4B30-4B9A-A1A5-3C02FB22EC96}" srcOrd="1" destOrd="0" presId="urn:microsoft.com/office/officeart/2005/8/layout/vList4#4"/>
    <dgm:cxn modelId="{5F283716-395F-485A-9A42-A34F0E3F4C8E}" type="presParOf" srcId="{C054233A-57E7-4C4E-A89A-277AAB023DA5}" destId="{EA3B9AF3-BF69-41A7-96C2-B566E6DB3618}" srcOrd="2" destOrd="0" presId="urn:microsoft.com/office/officeart/2005/8/layout/vList4#4"/>
    <dgm:cxn modelId="{AEFB7652-FB97-4E95-BFAC-EDCB06557B04}" type="presParOf" srcId="{EA3B9AF3-BF69-41A7-96C2-B566E6DB3618}" destId="{F7F9C189-2FC9-4717-8078-DA58EB341300}" srcOrd="0" destOrd="0" presId="urn:microsoft.com/office/officeart/2005/8/layout/vList4#4"/>
    <dgm:cxn modelId="{CC7800F7-44CB-473B-9CE8-2789ECBC8642}" type="presParOf" srcId="{EA3B9AF3-BF69-41A7-96C2-B566E6DB3618}" destId="{11819950-9946-4414-B4CF-02CA77C70DBB}" srcOrd="1" destOrd="0" presId="urn:microsoft.com/office/officeart/2005/8/layout/vList4#4"/>
    <dgm:cxn modelId="{DE1919D8-871A-4A1E-B52F-8793FA54202C}" type="presParOf" srcId="{EA3B9AF3-BF69-41A7-96C2-B566E6DB3618}" destId="{31B84818-8DE2-44C1-B592-C7DCC89BC622}" srcOrd="2" destOrd="0" presId="urn:microsoft.com/office/officeart/2005/8/layout/vList4#4"/>
    <dgm:cxn modelId="{3371D61B-55C2-436C-A437-3BD2EFF87ACD}" type="presParOf" srcId="{C054233A-57E7-4C4E-A89A-277AAB023DA5}" destId="{8E0BB2BA-9EF9-4406-8EC5-9486A6C98330}" srcOrd="3" destOrd="0" presId="urn:microsoft.com/office/officeart/2005/8/layout/vList4#4"/>
    <dgm:cxn modelId="{23C637F7-28D9-434D-8422-C15F7DDDB916}" type="presParOf" srcId="{C054233A-57E7-4C4E-A89A-277AAB023DA5}" destId="{2C27F342-B78A-45E8-B1D6-57E9E8EF5034}" srcOrd="4" destOrd="0" presId="urn:microsoft.com/office/officeart/2005/8/layout/vList4#4"/>
    <dgm:cxn modelId="{5D1A87AF-D415-4CD9-A15B-C5879BB764D8}" type="presParOf" srcId="{2C27F342-B78A-45E8-B1D6-57E9E8EF5034}" destId="{623C3FF6-1C6F-4C62-B614-F1F324848C5A}" srcOrd="0" destOrd="0" presId="urn:microsoft.com/office/officeart/2005/8/layout/vList4#4"/>
    <dgm:cxn modelId="{18CB770E-FF68-4FB3-AFF2-940A8717CD06}" type="presParOf" srcId="{2C27F342-B78A-45E8-B1D6-57E9E8EF5034}" destId="{BD1392F8-33DE-4624-BFE1-E240A715DDBA}" srcOrd="1" destOrd="0" presId="urn:microsoft.com/office/officeart/2005/8/layout/vList4#4"/>
    <dgm:cxn modelId="{CD60DCDA-B6CC-43E4-B921-AC814F1111FE}" type="presParOf" srcId="{2C27F342-B78A-45E8-B1D6-57E9E8EF5034}" destId="{F79A5A23-7486-45B7-AC70-61903DF8F30A}" srcOrd="2" destOrd="0" presId="urn:microsoft.com/office/officeart/2005/8/layout/vList4#4"/>
    <dgm:cxn modelId="{84E1E34C-DE2B-4C3F-86AD-AF01B769DA43}" type="presParOf" srcId="{C054233A-57E7-4C4E-A89A-277AAB023DA5}" destId="{9AEEE4B2-7483-4359-B9B3-540638C12AFD}" srcOrd="5" destOrd="0" presId="urn:microsoft.com/office/officeart/2005/8/layout/vList4#4"/>
    <dgm:cxn modelId="{2B3C4621-F1BC-4BBE-A7F1-4AC28EAA4BBD}" type="presParOf" srcId="{C054233A-57E7-4C4E-A89A-277AAB023DA5}" destId="{2642BAC6-DD24-4B20-A9FC-28A957BDEFB1}" srcOrd="6" destOrd="0" presId="urn:microsoft.com/office/officeart/2005/8/layout/vList4#4"/>
    <dgm:cxn modelId="{607B5675-9114-4974-830B-75ABDA80294B}" type="presParOf" srcId="{2642BAC6-DD24-4B20-A9FC-28A957BDEFB1}" destId="{C3F67423-996F-4251-940A-9D5EF6D5F4BF}" srcOrd="0" destOrd="0" presId="urn:microsoft.com/office/officeart/2005/8/layout/vList4#4"/>
    <dgm:cxn modelId="{220D4FAB-5A55-43AC-827D-E85F9389C221}" type="presParOf" srcId="{2642BAC6-DD24-4B20-A9FC-28A957BDEFB1}" destId="{3F4C05EB-D7F5-4577-BD79-2D0B4C47A6B6}" srcOrd="1" destOrd="0" presId="urn:microsoft.com/office/officeart/2005/8/layout/vList4#4"/>
    <dgm:cxn modelId="{45C1729A-FA77-4CF7-BFB0-88B7A5E983C3}" type="presParOf" srcId="{2642BAC6-DD24-4B20-A9FC-28A957BDEFB1}" destId="{3710D14C-D423-40D3-8767-EE74AF1741D6}" srcOrd="2" destOrd="0" presId="urn:microsoft.com/office/officeart/2005/8/layout/vList4#4"/>
    <dgm:cxn modelId="{0A684C2E-353E-4C67-85E4-4D738BF98D00}" type="presParOf" srcId="{C054233A-57E7-4C4E-A89A-277AAB023DA5}" destId="{50FD6427-ED13-4426-AA0A-5B3F9B2435DF}" srcOrd="7" destOrd="0" presId="urn:microsoft.com/office/officeart/2005/8/layout/vList4#4"/>
    <dgm:cxn modelId="{AF35C277-92C9-4ECE-A25B-85A181AC59A1}" type="presParOf" srcId="{C054233A-57E7-4C4E-A89A-277AAB023DA5}" destId="{CDC3CFEB-39A2-4BBD-9F18-673F03118131}" srcOrd="8" destOrd="0" presId="urn:microsoft.com/office/officeart/2005/8/layout/vList4#4"/>
    <dgm:cxn modelId="{8CE959F1-FE45-40BD-AE1F-4CA37C2580B0}" type="presParOf" srcId="{CDC3CFEB-39A2-4BBD-9F18-673F03118131}" destId="{62981823-CB77-4370-94BF-11788ABF39ED}" srcOrd="0" destOrd="0" presId="urn:microsoft.com/office/officeart/2005/8/layout/vList4#4"/>
    <dgm:cxn modelId="{EE814D65-2AFB-4081-B9DA-1A79D4B4BE57}" type="presParOf" srcId="{CDC3CFEB-39A2-4BBD-9F18-673F03118131}" destId="{9E126C6C-56DF-4FFC-811E-BD86A54EC26C}" srcOrd="1" destOrd="0" presId="urn:microsoft.com/office/officeart/2005/8/layout/vList4#4"/>
    <dgm:cxn modelId="{F838E4F7-6E8B-4CB6-8EE2-EA3E90158BA5}" type="presParOf" srcId="{CDC3CFEB-39A2-4BBD-9F18-673F03118131}" destId="{8D35EB50-597C-4807-BAA1-6A8030850FF2}" srcOrd="2" destOrd="0" presId="urn:microsoft.com/office/officeart/2005/8/layout/vList4#4"/>
    <dgm:cxn modelId="{18D4DC5A-E935-4773-B7A0-D647CFC6CCEB}" type="presParOf" srcId="{C054233A-57E7-4C4E-A89A-277AAB023DA5}" destId="{B5DEAA1C-B83D-4880-82C1-10C0C3EE8117}" srcOrd="9" destOrd="0" presId="urn:microsoft.com/office/officeart/2005/8/layout/vList4#4"/>
    <dgm:cxn modelId="{6DF5DEF8-4368-4FF1-A2D3-3573E2A617C5}" type="presParOf" srcId="{C054233A-57E7-4C4E-A89A-277AAB023DA5}" destId="{457F63B0-B2D0-4743-90F6-8B63B25CE0B1}" srcOrd="10" destOrd="0" presId="urn:microsoft.com/office/officeart/2005/8/layout/vList4#4"/>
    <dgm:cxn modelId="{D1EBCF93-FBAE-4E3E-9C7E-EFAA9E61B679}" type="presParOf" srcId="{457F63B0-B2D0-4743-90F6-8B63B25CE0B1}" destId="{D7EB1CDA-91CD-47D6-B840-20FF8F3C2E2C}" srcOrd="0" destOrd="0" presId="urn:microsoft.com/office/officeart/2005/8/layout/vList4#4"/>
    <dgm:cxn modelId="{05A6EF35-7B98-4939-932C-FA81054FC879}" type="presParOf" srcId="{457F63B0-B2D0-4743-90F6-8B63B25CE0B1}" destId="{C8935A62-4EB7-43F1-84D8-D59849A0A43D}" srcOrd="1" destOrd="0" presId="urn:microsoft.com/office/officeart/2005/8/layout/vList4#4"/>
    <dgm:cxn modelId="{8288DA4C-A1B5-4B66-85EC-2E147DDEEFCA}" type="presParOf" srcId="{457F63B0-B2D0-4743-90F6-8B63B25CE0B1}" destId="{6B4BF953-DD2E-45E4-886F-E7ED766F6D73}" srcOrd="2" destOrd="0" presId="urn:microsoft.com/office/officeart/2005/8/layout/vList4#4"/>
  </dgm:cxnLst>
  <dgm:bg>
    <a:solidFill>
      <a:schemeClr val="accent5">
        <a:lumMod val="60000"/>
        <a:lumOff val="40000"/>
      </a:schemeClr>
    </a:solidFill>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CAC728-9645-4959-B947-4432FEB9B7BE}" type="doc">
      <dgm:prSet loTypeId="urn:microsoft.com/office/officeart/2008/layout/VerticalCurvedList" loCatId="list" qsTypeId="urn:microsoft.com/office/officeart/2005/8/quickstyle/simple3" qsCatId="simple" csTypeId="urn:microsoft.com/office/officeart/2005/8/colors/accent3_1" csCatId="accent3" phldr="1"/>
      <dgm:spPr/>
      <dgm:t>
        <a:bodyPr/>
        <a:lstStyle/>
        <a:p>
          <a:endParaRPr lang="es-VE"/>
        </a:p>
      </dgm:t>
    </dgm:pt>
    <dgm:pt modelId="{EA0ABB58-DA45-4B21-A88D-6976E325FCFF}">
      <dgm:prSet phldrT="[Texto]" custT="1"/>
      <dgm:spPr>
        <a:ln>
          <a:solidFill>
            <a:schemeClr val="accent6">
              <a:lumMod val="75000"/>
            </a:schemeClr>
          </a:solidFill>
        </a:ln>
      </dgm:spPr>
      <dgm:t>
        <a:bodyPr/>
        <a:lstStyle/>
        <a:p>
          <a:pPr algn="just"/>
          <a:r>
            <a:rPr lang="es-VE" sz="1400" b="0" dirty="0" smtClean="0"/>
            <a:t>Seguir las recomendaciones presentadas para el antes, durante  y después de la ejecución de los ejercicios prácticos (Ver el paso a paso). El docente determinará los días necesarios para la valoración de la secuencia de actividades. </a:t>
          </a:r>
          <a:endParaRPr lang="es-VE" sz="1400" b="0" dirty="0"/>
        </a:p>
      </dgm:t>
    </dgm:pt>
    <dgm:pt modelId="{547B53E3-E689-4696-937D-F4519654CDC2}" type="parTrans" cxnId="{23326D3F-0E6A-4822-81E6-243717A98A30}">
      <dgm:prSet/>
      <dgm:spPr/>
      <dgm:t>
        <a:bodyPr/>
        <a:lstStyle/>
        <a:p>
          <a:pPr algn="just"/>
          <a:endParaRPr lang="es-VE" sz="1600">
            <a:solidFill>
              <a:srgbClr val="FF0000"/>
            </a:solidFill>
          </a:endParaRPr>
        </a:p>
      </dgm:t>
    </dgm:pt>
    <dgm:pt modelId="{F15030CF-C5D6-4AA2-98BD-20C2E049A406}" type="sibTrans" cxnId="{23326D3F-0E6A-4822-81E6-243717A98A30}">
      <dgm:prSet/>
      <dgm:spPr/>
      <dgm:t>
        <a:bodyPr/>
        <a:lstStyle/>
        <a:p>
          <a:pPr algn="just"/>
          <a:endParaRPr lang="es-VE" sz="1600">
            <a:solidFill>
              <a:srgbClr val="FF0000"/>
            </a:solidFill>
          </a:endParaRPr>
        </a:p>
      </dgm:t>
    </dgm:pt>
    <dgm:pt modelId="{18DDC064-77AE-4E7A-888E-3CDD664B286E}">
      <dgm:prSet custT="1"/>
      <dgm:spPr>
        <a:ln>
          <a:solidFill>
            <a:schemeClr val="accent6">
              <a:lumMod val="75000"/>
            </a:schemeClr>
          </a:solidFill>
        </a:ln>
      </dgm:spPr>
      <dgm:t>
        <a:bodyPr/>
        <a:lstStyle/>
        <a:p>
          <a:pPr algn="just"/>
          <a:r>
            <a:rPr lang="es-VE" sz="1400" dirty="0" smtClean="0"/>
            <a:t>Desarrollar en las clases, la secuencia de las actividades  planteadas en La Ficha de Escritura, según el lapso correspondiente. Éste será el período dedicado a las prácticas de escritura y al proceso de observación.</a:t>
          </a:r>
          <a:endParaRPr lang="es-VE" sz="1400" dirty="0"/>
        </a:p>
      </dgm:t>
    </dgm:pt>
    <dgm:pt modelId="{6651CD46-4791-470F-ADFF-4F47CF88AB3E}" type="parTrans" cxnId="{CA64CECE-05C2-4D67-96A2-D1472D94C6E3}">
      <dgm:prSet/>
      <dgm:spPr/>
      <dgm:t>
        <a:bodyPr/>
        <a:lstStyle/>
        <a:p>
          <a:pPr algn="just"/>
          <a:endParaRPr lang="es-VE" sz="1600"/>
        </a:p>
      </dgm:t>
    </dgm:pt>
    <dgm:pt modelId="{D8546B56-98BC-4F84-AF0A-AE1E5C691CC4}" type="sibTrans" cxnId="{CA64CECE-05C2-4D67-96A2-D1472D94C6E3}">
      <dgm:prSet/>
      <dgm:spPr>
        <a:solidFill>
          <a:schemeClr val="accent6">
            <a:lumMod val="75000"/>
          </a:schemeClr>
        </a:solidFill>
      </dgm:spPr>
      <dgm:t>
        <a:bodyPr/>
        <a:lstStyle/>
        <a:p>
          <a:pPr algn="just"/>
          <a:endParaRPr lang="es-VE" sz="1600"/>
        </a:p>
      </dgm:t>
    </dgm:pt>
    <dgm:pt modelId="{1A2C17D6-9725-431A-BADE-1E78605DC612}">
      <dgm:prSet custT="1"/>
      <dgm:spPr>
        <a:ln>
          <a:solidFill>
            <a:schemeClr val="accent6">
              <a:lumMod val="75000"/>
            </a:schemeClr>
          </a:solidFill>
        </a:ln>
      </dgm:spPr>
      <dgm:t>
        <a:bodyPr/>
        <a:lstStyle/>
        <a:p>
          <a:pPr algn="just"/>
          <a:r>
            <a:rPr lang="es-VE" sz="1400" dirty="0" smtClean="0"/>
            <a:t>Registrar los resultados de cada estudiante en la ficha de escritura y proceder a totalizarlos </a:t>
          </a:r>
          <a:r>
            <a:rPr lang="es-VE" sz="1400" u="none" dirty="0" smtClean="0"/>
            <a:t>(</a:t>
          </a:r>
          <a:r>
            <a:rPr lang="es-VE" sz="1400" u="none" dirty="0" smtClean="0">
              <a:solidFill>
                <a:schemeClr val="tx1"/>
              </a:solidFill>
            </a:rPr>
            <a:t>ver modelo de registro). </a:t>
          </a:r>
          <a:r>
            <a:rPr lang="es-VE" sz="1400" dirty="0" smtClean="0"/>
            <a:t>Con estos resultados, el docente redactará el </a:t>
          </a:r>
          <a:r>
            <a:rPr lang="es-VE" sz="1400" u="none" dirty="0" smtClean="0"/>
            <a:t>diagnóstico</a:t>
          </a:r>
          <a:r>
            <a:rPr lang="es-VE" sz="1400" dirty="0" smtClean="0"/>
            <a:t> del grado sobre producción escrita, desarrollo de contenidos del área de Lengua y dominio de los aspectos ortográficos.</a:t>
          </a:r>
          <a:endParaRPr lang="es-VE" sz="1400" b="0" dirty="0"/>
        </a:p>
      </dgm:t>
    </dgm:pt>
    <dgm:pt modelId="{D8D5DB1A-9ED9-4CA0-AB76-3F617E679DA9}" type="parTrans" cxnId="{C8B64458-21F0-46A3-8924-A9ACA2CB0C76}">
      <dgm:prSet/>
      <dgm:spPr/>
      <dgm:t>
        <a:bodyPr/>
        <a:lstStyle/>
        <a:p>
          <a:pPr algn="just"/>
          <a:endParaRPr lang="es-VE" sz="1600"/>
        </a:p>
      </dgm:t>
    </dgm:pt>
    <dgm:pt modelId="{77ED8512-7034-4C0A-AC9C-AB8F6F4594B9}" type="sibTrans" cxnId="{C8B64458-21F0-46A3-8924-A9ACA2CB0C76}">
      <dgm:prSet/>
      <dgm:spPr/>
      <dgm:t>
        <a:bodyPr/>
        <a:lstStyle/>
        <a:p>
          <a:pPr algn="just"/>
          <a:endParaRPr lang="es-VE" sz="1600"/>
        </a:p>
      </dgm:t>
    </dgm:pt>
    <dgm:pt modelId="{237FBAD1-8DBB-417B-B8F5-E2F2B99F00CB}" type="pres">
      <dgm:prSet presAssocID="{6BCAC728-9645-4959-B947-4432FEB9B7BE}" presName="Name0" presStyleCnt="0">
        <dgm:presLayoutVars>
          <dgm:chMax val="7"/>
          <dgm:chPref val="7"/>
          <dgm:dir/>
        </dgm:presLayoutVars>
      </dgm:prSet>
      <dgm:spPr/>
      <dgm:t>
        <a:bodyPr/>
        <a:lstStyle/>
        <a:p>
          <a:endParaRPr lang="es-ES"/>
        </a:p>
      </dgm:t>
    </dgm:pt>
    <dgm:pt modelId="{C1D2C096-823E-434A-B322-F952DCF9FF34}" type="pres">
      <dgm:prSet presAssocID="{6BCAC728-9645-4959-B947-4432FEB9B7BE}" presName="Name1" presStyleCnt="0"/>
      <dgm:spPr/>
    </dgm:pt>
    <dgm:pt modelId="{8EADC4CD-6563-4914-BF93-7AA5C05D8269}" type="pres">
      <dgm:prSet presAssocID="{6BCAC728-9645-4959-B947-4432FEB9B7BE}" presName="cycle" presStyleCnt="0"/>
      <dgm:spPr/>
    </dgm:pt>
    <dgm:pt modelId="{B3E8AAC8-93CD-4356-8D15-AFA7FB8EEC18}" type="pres">
      <dgm:prSet presAssocID="{6BCAC728-9645-4959-B947-4432FEB9B7BE}" presName="srcNode" presStyleLbl="node1" presStyleIdx="0" presStyleCnt="3"/>
      <dgm:spPr/>
    </dgm:pt>
    <dgm:pt modelId="{09278F1D-EFF6-4D0F-AD50-32C66BA30E92}" type="pres">
      <dgm:prSet presAssocID="{6BCAC728-9645-4959-B947-4432FEB9B7BE}" presName="conn" presStyleLbl="parChTrans1D2" presStyleIdx="0" presStyleCnt="1"/>
      <dgm:spPr/>
      <dgm:t>
        <a:bodyPr/>
        <a:lstStyle/>
        <a:p>
          <a:endParaRPr lang="es-ES"/>
        </a:p>
      </dgm:t>
    </dgm:pt>
    <dgm:pt modelId="{6C02A0EE-7D80-4507-B782-B7F7DD33AB07}" type="pres">
      <dgm:prSet presAssocID="{6BCAC728-9645-4959-B947-4432FEB9B7BE}" presName="extraNode" presStyleLbl="node1" presStyleIdx="0" presStyleCnt="3"/>
      <dgm:spPr/>
    </dgm:pt>
    <dgm:pt modelId="{1706F5A9-2503-4630-A49A-3A04328DD5A1}" type="pres">
      <dgm:prSet presAssocID="{6BCAC728-9645-4959-B947-4432FEB9B7BE}" presName="dstNode" presStyleLbl="node1" presStyleIdx="0" presStyleCnt="3"/>
      <dgm:spPr/>
    </dgm:pt>
    <dgm:pt modelId="{EBB09ECF-999F-4004-BAA7-E95792738286}" type="pres">
      <dgm:prSet presAssocID="{18DDC064-77AE-4E7A-888E-3CDD664B286E}" presName="text_1" presStyleLbl="node1" presStyleIdx="0" presStyleCnt="3">
        <dgm:presLayoutVars>
          <dgm:bulletEnabled val="1"/>
        </dgm:presLayoutVars>
      </dgm:prSet>
      <dgm:spPr/>
      <dgm:t>
        <a:bodyPr/>
        <a:lstStyle/>
        <a:p>
          <a:endParaRPr lang="es-ES"/>
        </a:p>
      </dgm:t>
    </dgm:pt>
    <dgm:pt modelId="{A56B52EE-71BF-440C-A300-53C80B0D63B7}" type="pres">
      <dgm:prSet presAssocID="{18DDC064-77AE-4E7A-888E-3CDD664B286E}" presName="accent_1" presStyleCnt="0"/>
      <dgm:spPr/>
    </dgm:pt>
    <dgm:pt modelId="{0C8B7F7C-6D8D-40CA-B446-7970E507883E}" type="pres">
      <dgm:prSet presAssocID="{18DDC064-77AE-4E7A-888E-3CDD664B286E}" presName="accentRepeatNode" presStyleLbl="solidFgAcc1" presStyleIdx="0" presStyleCnt="3"/>
      <dgm:spPr>
        <a:solidFill>
          <a:schemeClr val="bg1">
            <a:lumMod val="95000"/>
          </a:schemeClr>
        </a:solidFill>
        <a:ln>
          <a:solidFill>
            <a:schemeClr val="accent6">
              <a:lumMod val="75000"/>
            </a:schemeClr>
          </a:solidFill>
        </a:ln>
      </dgm:spPr>
      <dgm:t>
        <a:bodyPr/>
        <a:lstStyle/>
        <a:p>
          <a:endParaRPr lang="es-ES"/>
        </a:p>
      </dgm:t>
    </dgm:pt>
    <dgm:pt modelId="{B9E805E8-0432-4494-BF51-38D9D7C10C7B}" type="pres">
      <dgm:prSet presAssocID="{EA0ABB58-DA45-4B21-A88D-6976E325FCFF}" presName="text_2" presStyleLbl="node1" presStyleIdx="1" presStyleCnt="3">
        <dgm:presLayoutVars>
          <dgm:bulletEnabled val="1"/>
        </dgm:presLayoutVars>
      </dgm:prSet>
      <dgm:spPr/>
      <dgm:t>
        <a:bodyPr/>
        <a:lstStyle/>
        <a:p>
          <a:endParaRPr lang="es-ES"/>
        </a:p>
      </dgm:t>
    </dgm:pt>
    <dgm:pt modelId="{3D3CE72C-D31D-4D47-B08A-1E393480A8C7}" type="pres">
      <dgm:prSet presAssocID="{EA0ABB58-DA45-4B21-A88D-6976E325FCFF}" presName="accent_2" presStyleCnt="0"/>
      <dgm:spPr/>
    </dgm:pt>
    <dgm:pt modelId="{5F1A2A25-6CA1-4409-AA07-FF35C40BB3F4}" type="pres">
      <dgm:prSet presAssocID="{EA0ABB58-DA45-4B21-A88D-6976E325FCFF}" presName="accentRepeatNode" presStyleLbl="solidFgAcc1" presStyleIdx="1" presStyleCnt="3"/>
      <dgm:spPr>
        <a:solidFill>
          <a:schemeClr val="bg1">
            <a:lumMod val="95000"/>
          </a:schemeClr>
        </a:solidFill>
        <a:ln>
          <a:solidFill>
            <a:schemeClr val="accent6">
              <a:lumMod val="75000"/>
            </a:schemeClr>
          </a:solidFill>
        </a:ln>
      </dgm:spPr>
      <dgm:t>
        <a:bodyPr/>
        <a:lstStyle/>
        <a:p>
          <a:endParaRPr lang="es-ES"/>
        </a:p>
      </dgm:t>
    </dgm:pt>
    <dgm:pt modelId="{47AD900C-AE85-4C72-995F-66A4960B0435}" type="pres">
      <dgm:prSet presAssocID="{1A2C17D6-9725-431A-BADE-1E78605DC612}" presName="text_3" presStyleLbl="node1" presStyleIdx="2" presStyleCnt="3" custLinFactNeighborX="-986" custLinFactNeighborY="1742">
        <dgm:presLayoutVars>
          <dgm:bulletEnabled val="1"/>
        </dgm:presLayoutVars>
      </dgm:prSet>
      <dgm:spPr/>
      <dgm:t>
        <a:bodyPr/>
        <a:lstStyle/>
        <a:p>
          <a:endParaRPr lang="es-ES"/>
        </a:p>
      </dgm:t>
    </dgm:pt>
    <dgm:pt modelId="{5ED7EC8A-3BFF-446F-9BB1-5CEDD71E7C2A}" type="pres">
      <dgm:prSet presAssocID="{1A2C17D6-9725-431A-BADE-1E78605DC612}" presName="accent_3" presStyleCnt="0"/>
      <dgm:spPr/>
    </dgm:pt>
    <dgm:pt modelId="{0F57822F-9F60-47E6-B774-E2CDC74B27FF}" type="pres">
      <dgm:prSet presAssocID="{1A2C17D6-9725-431A-BADE-1E78605DC612}" presName="accentRepeatNode" presStyleLbl="solidFgAcc1" presStyleIdx="2" presStyleCnt="3"/>
      <dgm:spPr>
        <a:solidFill>
          <a:schemeClr val="bg1">
            <a:lumMod val="95000"/>
          </a:schemeClr>
        </a:solidFill>
        <a:ln>
          <a:solidFill>
            <a:schemeClr val="accent6">
              <a:lumMod val="75000"/>
            </a:schemeClr>
          </a:solidFill>
        </a:ln>
      </dgm:spPr>
      <dgm:t>
        <a:bodyPr/>
        <a:lstStyle/>
        <a:p>
          <a:endParaRPr lang="es-ES"/>
        </a:p>
      </dgm:t>
    </dgm:pt>
  </dgm:ptLst>
  <dgm:cxnLst>
    <dgm:cxn modelId="{CA64CECE-05C2-4D67-96A2-D1472D94C6E3}" srcId="{6BCAC728-9645-4959-B947-4432FEB9B7BE}" destId="{18DDC064-77AE-4E7A-888E-3CDD664B286E}" srcOrd="0" destOrd="0" parTransId="{6651CD46-4791-470F-ADFF-4F47CF88AB3E}" sibTransId="{D8546B56-98BC-4F84-AF0A-AE1E5C691CC4}"/>
    <dgm:cxn modelId="{E2139085-FF3B-4139-A828-D2E7A80EA140}" type="presOf" srcId="{18DDC064-77AE-4E7A-888E-3CDD664B286E}" destId="{EBB09ECF-999F-4004-BAA7-E95792738286}" srcOrd="0" destOrd="0" presId="urn:microsoft.com/office/officeart/2008/layout/VerticalCurvedList"/>
    <dgm:cxn modelId="{92C2541D-FF44-4E1A-8DFF-B252BDC175CD}" type="presOf" srcId="{D8546B56-98BC-4F84-AF0A-AE1E5C691CC4}" destId="{09278F1D-EFF6-4D0F-AD50-32C66BA30E92}" srcOrd="0" destOrd="0" presId="urn:microsoft.com/office/officeart/2008/layout/VerticalCurvedList"/>
    <dgm:cxn modelId="{7060D77F-1B7F-46A6-B91C-BD1ACB531E15}" type="presOf" srcId="{6BCAC728-9645-4959-B947-4432FEB9B7BE}" destId="{237FBAD1-8DBB-417B-B8F5-E2F2B99F00CB}" srcOrd="0" destOrd="0" presId="urn:microsoft.com/office/officeart/2008/layout/VerticalCurvedList"/>
    <dgm:cxn modelId="{23326D3F-0E6A-4822-81E6-243717A98A30}" srcId="{6BCAC728-9645-4959-B947-4432FEB9B7BE}" destId="{EA0ABB58-DA45-4B21-A88D-6976E325FCFF}" srcOrd="1" destOrd="0" parTransId="{547B53E3-E689-4696-937D-F4519654CDC2}" sibTransId="{F15030CF-C5D6-4AA2-98BD-20C2E049A406}"/>
    <dgm:cxn modelId="{C8B64458-21F0-46A3-8924-A9ACA2CB0C76}" srcId="{6BCAC728-9645-4959-B947-4432FEB9B7BE}" destId="{1A2C17D6-9725-431A-BADE-1E78605DC612}" srcOrd="2" destOrd="0" parTransId="{D8D5DB1A-9ED9-4CA0-AB76-3F617E679DA9}" sibTransId="{77ED8512-7034-4C0A-AC9C-AB8F6F4594B9}"/>
    <dgm:cxn modelId="{378BD855-C44A-45E3-B1FE-87874B9F8EE1}" type="presOf" srcId="{EA0ABB58-DA45-4B21-A88D-6976E325FCFF}" destId="{B9E805E8-0432-4494-BF51-38D9D7C10C7B}" srcOrd="0" destOrd="0" presId="urn:microsoft.com/office/officeart/2008/layout/VerticalCurvedList"/>
    <dgm:cxn modelId="{B14D7526-3B2F-4831-80B6-ADAA10428E45}" type="presOf" srcId="{1A2C17D6-9725-431A-BADE-1E78605DC612}" destId="{47AD900C-AE85-4C72-995F-66A4960B0435}" srcOrd="0" destOrd="0" presId="urn:microsoft.com/office/officeart/2008/layout/VerticalCurvedList"/>
    <dgm:cxn modelId="{886977D5-2B4A-4646-AEAA-9D5D0EAB881C}" type="presParOf" srcId="{237FBAD1-8DBB-417B-B8F5-E2F2B99F00CB}" destId="{C1D2C096-823E-434A-B322-F952DCF9FF34}" srcOrd="0" destOrd="0" presId="urn:microsoft.com/office/officeart/2008/layout/VerticalCurvedList"/>
    <dgm:cxn modelId="{B39EBFE7-798C-449E-84FE-E8F303A09E17}" type="presParOf" srcId="{C1D2C096-823E-434A-B322-F952DCF9FF34}" destId="{8EADC4CD-6563-4914-BF93-7AA5C05D8269}" srcOrd="0" destOrd="0" presId="urn:microsoft.com/office/officeart/2008/layout/VerticalCurvedList"/>
    <dgm:cxn modelId="{036FBE3A-4F49-4D2C-BC7E-606000C34A44}" type="presParOf" srcId="{8EADC4CD-6563-4914-BF93-7AA5C05D8269}" destId="{B3E8AAC8-93CD-4356-8D15-AFA7FB8EEC18}" srcOrd="0" destOrd="0" presId="urn:microsoft.com/office/officeart/2008/layout/VerticalCurvedList"/>
    <dgm:cxn modelId="{25175424-BABD-4A2B-85B5-65676D175D47}" type="presParOf" srcId="{8EADC4CD-6563-4914-BF93-7AA5C05D8269}" destId="{09278F1D-EFF6-4D0F-AD50-32C66BA30E92}" srcOrd="1" destOrd="0" presId="urn:microsoft.com/office/officeart/2008/layout/VerticalCurvedList"/>
    <dgm:cxn modelId="{1E6A8DE7-7B18-41F1-8BB9-80ACB97D12DC}" type="presParOf" srcId="{8EADC4CD-6563-4914-BF93-7AA5C05D8269}" destId="{6C02A0EE-7D80-4507-B782-B7F7DD33AB07}" srcOrd="2" destOrd="0" presId="urn:microsoft.com/office/officeart/2008/layout/VerticalCurvedList"/>
    <dgm:cxn modelId="{A1470026-0454-4094-AC7F-356EB88A3875}" type="presParOf" srcId="{8EADC4CD-6563-4914-BF93-7AA5C05D8269}" destId="{1706F5A9-2503-4630-A49A-3A04328DD5A1}" srcOrd="3" destOrd="0" presId="urn:microsoft.com/office/officeart/2008/layout/VerticalCurvedList"/>
    <dgm:cxn modelId="{34583694-3675-4998-960F-499BC676B166}" type="presParOf" srcId="{C1D2C096-823E-434A-B322-F952DCF9FF34}" destId="{EBB09ECF-999F-4004-BAA7-E95792738286}" srcOrd="1" destOrd="0" presId="urn:microsoft.com/office/officeart/2008/layout/VerticalCurvedList"/>
    <dgm:cxn modelId="{D19E2811-05AC-4A4F-B8BB-8E938A156FA6}" type="presParOf" srcId="{C1D2C096-823E-434A-B322-F952DCF9FF34}" destId="{A56B52EE-71BF-440C-A300-53C80B0D63B7}" srcOrd="2" destOrd="0" presId="urn:microsoft.com/office/officeart/2008/layout/VerticalCurvedList"/>
    <dgm:cxn modelId="{5647E1CC-776F-4190-803B-2FFAEB86C761}" type="presParOf" srcId="{A56B52EE-71BF-440C-A300-53C80B0D63B7}" destId="{0C8B7F7C-6D8D-40CA-B446-7970E507883E}" srcOrd="0" destOrd="0" presId="urn:microsoft.com/office/officeart/2008/layout/VerticalCurvedList"/>
    <dgm:cxn modelId="{4C85991B-3497-40B4-8E4B-38132A130FD2}" type="presParOf" srcId="{C1D2C096-823E-434A-B322-F952DCF9FF34}" destId="{B9E805E8-0432-4494-BF51-38D9D7C10C7B}" srcOrd="3" destOrd="0" presId="urn:microsoft.com/office/officeart/2008/layout/VerticalCurvedList"/>
    <dgm:cxn modelId="{C8AC5263-D01D-4098-8635-6EEEBA1087FE}" type="presParOf" srcId="{C1D2C096-823E-434A-B322-F952DCF9FF34}" destId="{3D3CE72C-D31D-4D47-B08A-1E393480A8C7}" srcOrd="4" destOrd="0" presId="urn:microsoft.com/office/officeart/2008/layout/VerticalCurvedList"/>
    <dgm:cxn modelId="{1194A556-642A-4AA9-A0C3-A6ABC5426F86}" type="presParOf" srcId="{3D3CE72C-D31D-4D47-B08A-1E393480A8C7}" destId="{5F1A2A25-6CA1-4409-AA07-FF35C40BB3F4}" srcOrd="0" destOrd="0" presId="urn:microsoft.com/office/officeart/2008/layout/VerticalCurvedList"/>
    <dgm:cxn modelId="{FDF5921D-4281-4E2C-8032-03AB88D3E261}" type="presParOf" srcId="{C1D2C096-823E-434A-B322-F952DCF9FF34}" destId="{47AD900C-AE85-4C72-995F-66A4960B0435}" srcOrd="5" destOrd="0" presId="urn:microsoft.com/office/officeart/2008/layout/VerticalCurvedList"/>
    <dgm:cxn modelId="{3CE4E02A-4774-40F9-B4F5-D65DC348AD38}" type="presParOf" srcId="{C1D2C096-823E-434A-B322-F952DCF9FF34}" destId="{5ED7EC8A-3BFF-446F-9BB1-5CEDD71E7C2A}" srcOrd="6" destOrd="0" presId="urn:microsoft.com/office/officeart/2008/layout/VerticalCurvedList"/>
    <dgm:cxn modelId="{FC9C6399-D351-493F-A643-C01EB7C2BA3B}" type="presParOf" srcId="{5ED7EC8A-3BFF-446F-9BB1-5CEDD71E7C2A}" destId="{0F57822F-9F60-47E6-B774-E2CDC74B27FF}"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CAC728-9645-4959-B947-4432FEB9B7BE}"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s-VE"/>
        </a:p>
      </dgm:t>
    </dgm:pt>
    <dgm:pt modelId="{85348BB7-68AE-4FDA-8308-565B7A364AD4}">
      <dgm:prSet custT="1"/>
      <dgm:spPr/>
      <dgm:t>
        <a:bodyPr/>
        <a:lstStyle/>
        <a:p>
          <a:pPr algn="just"/>
          <a:r>
            <a:rPr lang="es-VE" sz="1400" b="1" dirty="0" smtClean="0"/>
            <a:t>Antes del ejercicio: </a:t>
          </a:r>
          <a:r>
            <a:rPr lang="es-VE" sz="1400" b="0" dirty="0" smtClean="0"/>
            <a:t>Sensibiliza y motiva  a los alumnos. Organiza los alumnos en equipos de trabajo</a:t>
          </a:r>
          <a:r>
            <a:rPr lang="es-VE" sz="1400" b="1" i="1" dirty="0" smtClean="0"/>
            <a:t>.</a:t>
          </a:r>
          <a:r>
            <a:rPr lang="es-VE" sz="1400" b="0" dirty="0" smtClean="0"/>
            <a:t> Se sugiere conformar grupos de 7 a 10 alumnos, considerando la matrícula.</a:t>
          </a:r>
          <a:endParaRPr lang="es-VE" sz="1400" b="0" dirty="0"/>
        </a:p>
      </dgm:t>
    </dgm:pt>
    <dgm:pt modelId="{6C03937E-8719-456A-B5A6-408CD114A29C}" type="sibTrans" cxnId="{6F8BA146-9282-4284-B264-18E7560687A4}">
      <dgm:prSet/>
      <dgm:spPr/>
      <dgm:t>
        <a:bodyPr/>
        <a:lstStyle/>
        <a:p>
          <a:endParaRPr lang="es-VE">
            <a:solidFill>
              <a:srgbClr val="FF0000"/>
            </a:solidFill>
          </a:endParaRPr>
        </a:p>
      </dgm:t>
    </dgm:pt>
    <dgm:pt modelId="{6776269A-6C29-458C-BE58-6791C9ED6EF0}" type="parTrans" cxnId="{6F8BA146-9282-4284-B264-18E7560687A4}">
      <dgm:prSet/>
      <dgm:spPr/>
      <dgm:t>
        <a:bodyPr/>
        <a:lstStyle/>
        <a:p>
          <a:endParaRPr lang="es-VE">
            <a:solidFill>
              <a:srgbClr val="FF0000"/>
            </a:solidFill>
          </a:endParaRPr>
        </a:p>
      </dgm:t>
    </dgm:pt>
    <dgm:pt modelId="{559A8623-1A1A-4E89-B894-EF117F695D1A}">
      <dgm:prSet custT="1"/>
      <dgm:spPr/>
      <dgm:t>
        <a:bodyPr/>
        <a:lstStyle/>
        <a:p>
          <a:pPr algn="just"/>
          <a:r>
            <a:rPr lang="es-VE" sz="1200" b="1" dirty="0" smtClean="0"/>
            <a:t>Durante el ejercicio:</a:t>
          </a:r>
          <a:r>
            <a:rPr lang="es-VE" sz="1200" b="0" dirty="0" smtClean="0"/>
            <a:t> Lee en voz alta, muestra  diversos cuentos a los alumnos. Orienta la producción literaria, la estructura del cuento (</a:t>
          </a:r>
          <a:r>
            <a:rPr lang="es-VE" sz="1200" b="1" dirty="0" smtClean="0"/>
            <a:t>inicio</a:t>
          </a:r>
          <a:r>
            <a:rPr lang="es-VE" sz="1200" b="0" dirty="0" smtClean="0"/>
            <a:t>, </a:t>
          </a:r>
          <a:r>
            <a:rPr lang="es-VE" sz="1200" b="1" dirty="0" smtClean="0"/>
            <a:t>desarrollo y  cierre</a:t>
          </a:r>
          <a:r>
            <a:rPr lang="es-VE" sz="1200" b="0" dirty="0" smtClean="0"/>
            <a:t>), propicia  la incorporación  de recursos literarios: </a:t>
          </a:r>
          <a:r>
            <a:rPr lang="es-VE" sz="1200" b="1" dirty="0" smtClean="0"/>
            <a:t>metáforas</a:t>
          </a:r>
          <a:r>
            <a:rPr lang="es-VE" sz="1200" b="0" dirty="0" smtClean="0"/>
            <a:t>, </a:t>
          </a:r>
          <a:r>
            <a:rPr lang="es-VE" sz="1200" b="1" dirty="0" smtClean="0"/>
            <a:t>onomatopeyas,</a:t>
          </a:r>
          <a:r>
            <a:rPr lang="es-VE" sz="1200" b="0" dirty="0" smtClean="0"/>
            <a:t> c</a:t>
          </a:r>
          <a:r>
            <a:rPr lang="es-VE" sz="1200" b="1" dirty="0" smtClean="0"/>
            <a:t>omparacione</a:t>
          </a:r>
          <a:r>
            <a:rPr lang="es-VE" sz="1200" b="0" dirty="0" smtClean="0"/>
            <a:t>s, otros. Enfatiza los  aspectos formales de la escritura, pulcritud y dibujos inéditos.  Monitorea  el desarrollo de la actividad.</a:t>
          </a:r>
          <a:endParaRPr lang="es-VE" sz="1200" b="0" dirty="0"/>
        </a:p>
      </dgm:t>
    </dgm:pt>
    <dgm:pt modelId="{D05799BD-067A-4867-9437-A4DC6A48D6CF}" type="sibTrans" cxnId="{84C8EA8C-ECCA-43AB-B1B7-3AC409BAC62D}">
      <dgm:prSet/>
      <dgm:spPr/>
      <dgm:t>
        <a:bodyPr/>
        <a:lstStyle/>
        <a:p>
          <a:endParaRPr lang="es-VE"/>
        </a:p>
      </dgm:t>
    </dgm:pt>
    <dgm:pt modelId="{E6B6DD2A-F899-44C1-845D-86361F333B7E}" type="parTrans" cxnId="{84C8EA8C-ECCA-43AB-B1B7-3AC409BAC62D}">
      <dgm:prSet/>
      <dgm:spPr/>
      <dgm:t>
        <a:bodyPr/>
        <a:lstStyle/>
        <a:p>
          <a:endParaRPr lang="es-VE"/>
        </a:p>
      </dgm:t>
    </dgm:pt>
    <dgm:pt modelId="{1A2C17D6-9725-431A-BADE-1E78605DC612}">
      <dgm:prSet custT="1"/>
      <dgm:spPr/>
      <dgm:t>
        <a:bodyPr/>
        <a:lstStyle/>
        <a:p>
          <a:pPr algn="just"/>
          <a:r>
            <a:rPr lang="es-VE" sz="1200" b="1" u="none" dirty="0" smtClean="0"/>
            <a:t>Después del ejercicio</a:t>
          </a:r>
          <a:r>
            <a:rPr lang="es-VE" sz="1200" u="none" dirty="0" smtClean="0"/>
            <a:t>: revisa cada uno de los cuentos, </a:t>
          </a:r>
          <a:r>
            <a:rPr lang="es-VE" sz="1200" b="1" u="none" dirty="0" smtClean="0"/>
            <a:t>promueve la lectura oral de  los mismos</a:t>
          </a:r>
          <a:r>
            <a:rPr lang="es-VE" sz="1200" u="none" dirty="0" smtClean="0"/>
            <a:t>. </a:t>
          </a:r>
          <a:r>
            <a:rPr lang="es-VE" sz="1200" b="1" u="none" dirty="0" smtClean="0"/>
            <a:t>Valora las producciones</a:t>
          </a:r>
          <a:r>
            <a:rPr lang="es-VE" sz="1200" u="none" dirty="0" smtClean="0"/>
            <a:t>, realiza exposiciones, elabora un portafolio con los cuentos que se realicen a lo largo del año escolar, </a:t>
          </a:r>
          <a:r>
            <a:rPr lang="es-VE" sz="1200" b="0" u="none" dirty="0" smtClean="0"/>
            <a:t>para hacer seguimiento de los avances en la  construcción de la escritura creativa.</a:t>
          </a:r>
          <a:endParaRPr lang="es-VE" sz="1200" b="0" u="none" dirty="0"/>
        </a:p>
      </dgm:t>
    </dgm:pt>
    <dgm:pt modelId="{77ED8512-7034-4C0A-AC9C-AB8F6F4594B9}" type="sibTrans" cxnId="{C8B64458-21F0-46A3-8924-A9ACA2CB0C76}">
      <dgm:prSet/>
      <dgm:spPr/>
      <dgm:t>
        <a:bodyPr/>
        <a:lstStyle/>
        <a:p>
          <a:endParaRPr lang="es-VE"/>
        </a:p>
      </dgm:t>
    </dgm:pt>
    <dgm:pt modelId="{D8D5DB1A-9ED9-4CA0-AB76-3F617E679DA9}" type="parTrans" cxnId="{C8B64458-21F0-46A3-8924-A9ACA2CB0C76}">
      <dgm:prSet/>
      <dgm:spPr/>
      <dgm:t>
        <a:bodyPr/>
        <a:lstStyle/>
        <a:p>
          <a:endParaRPr lang="es-VE"/>
        </a:p>
      </dgm:t>
    </dgm:pt>
    <dgm:pt modelId="{237FBAD1-8DBB-417B-B8F5-E2F2B99F00CB}" type="pres">
      <dgm:prSet presAssocID="{6BCAC728-9645-4959-B947-4432FEB9B7BE}" presName="Name0" presStyleCnt="0">
        <dgm:presLayoutVars>
          <dgm:chMax val="7"/>
          <dgm:chPref val="7"/>
          <dgm:dir/>
        </dgm:presLayoutVars>
      </dgm:prSet>
      <dgm:spPr/>
      <dgm:t>
        <a:bodyPr/>
        <a:lstStyle/>
        <a:p>
          <a:endParaRPr lang="es-VE"/>
        </a:p>
      </dgm:t>
    </dgm:pt>
    <dgm:pt modelId="{C1D2C096-823E-434A-B322-F952DCF9FF34}" type="pres">
      <dgm:prSet presAssocID="{6BCAC728-9645-4959-B947-4432FEB9B7BE}" presName="Name1" presStyleCnt="0"/>
      <dgm:spPr/>
    </dgm:pt>
    <dgm:pt modelId="{8EADC4CD-6563-4914-BF93-7AA5C05D8269}" type="pres">
      <dgm:prSet presAssocID="{6BCAC728-9645-4959-B947-4432FEB9B7BE}" presName="cycle" presStyleCnt="0"/>
      <dgm:spPr/>
    </dgm:pt>
    <dgm:pt modelId="{B3E8AAC8-93CD-4356-8D15-AFA7FB8EEC18}" type="pres">
      <dgm:prSet presAssocID="{6BCAC728-9645-4959-B947-4432FEB9B7BE}" presName="srcNode" presStyleLbl="node1" presStyleIdx="0" presStyleCnt="3"/>
      <dgm:spPr/>
    </dgm:pt>
    <dgm:pt modelId="{09278F1D-EFF6-4D0F-AD50-32C66BA30E92}" type="pres">
      <dgm:prSet presAssocID="{6BCAC728-9645-4959-B947-4432FEB9B7BE}" presName="conn" presStyleLbl="parChTrans1D2" presStyleIdx="0" presStyleCnt="1"/>
      <dgm:spPr/>
      <dgm:t>
        <a:bodyPr/>
        <a:lstStyle/>
        <a:p>
          <a:endParaRPr lang="es-VE"/>
        </a:p>
      </dgm:t>
    </dgm:pt>
    <dgm:pt modelId="{6C02A0EE-7D80-4507-B782-B7F7DD33AB07}" type="pres">
      <dgm:prSet presAssocID="{6BCAC728-9645-4959-B947-4432FEB9B7BE}" presName="extraNode" presStyleLbl="node1" presStyleIdx="0" presStyleCnt="3"/>
      <dgm:spPr/>
    </dgm:pt>
    <dgm:pt modelId="{1706F5A9-2503-4630-A49A-3A04328DD5A1}" type="pres">
      <dgm:prSet presAssocID="{6BCAC728-9645-4959-B947-4432FEB9B7BE}" presName="dstNode" presStyleLbl="node1" presStyleIdx="0" presStyleCnt="3"/>
      <dgm:spPr/>
    </dgm:pt>
    <dgm:pt modelId="{D0BC8D97-6C37-45E6-A5AC-CF961BA5C282}" type="pres">
      <dgm:prSet presAssocID="{85348BB7-68AE-4FDA-8308-565B7A364AD4}" presName="text_1" presStyleLbl="node1" presStyleIdx="0" presStyleCnt="3" custScaleY="120851">
        <dgm:presLayoutVars>
          <dgm:bulletEnabled val="1"/>
        </dgm:presLayoutVars>
      </dgm:prSet>
      <dgm:spPr/>
      <dgm:t>
        <a:bodyPr/>
        <a:lstStyle/>
        <a:p>
          <a:endParaRPr lang="es-VE"/>
        </a:p>
      </dgm:t>
    </dgm:pt>
    <dgm:pt modelId="{A2D29858-437B-405F-AD74-3C0B456D0A63}" type="pres">
      <dgm:prSet presAssocID="{85348BB7-68AE-4FDA-8308-565B7A364AD4}" presName="accent_1" presStyleCnt="0"/>
      <dgm:spPr/>
    </dgm:pt>
    <dgm:pt modelId="{E8C2AB0F-7DE9-4F5D-AE48-A96BC1B9CAAC}" type="pres">
      <dgm:prSet presAssocID="{85348BB7-68AE-4FDA-8308-565B7A364AD4}" presName="accentRepeatNode" presStyleLbl="solidFgAcc1" presStyleIdx="0" presStyleCnt="3"/>
      <dgm:spPr/>
    </dgm:pt>
    <dgm:pt modelId="{41875FE9-5591-4D58-A060-320CA0FE7F6A}" type="pres">
      <dgm:prSet presAssocID="{559A8623-1A1A-4E89-B894-EF117F695D1A}" presName="text_2" presStyleLbl="node1" presStyleIdx="1" presStyleCnt="3" custScaleY="145490">
        <dgm:presLayoutVars>
          <dgm:bulletEnabled val="1"/>
        </dgm:presLayoutVars>
      </dgm:prSet>
      <dgm:spPr/>
      <dgm:t>
        <a:bodyPr/>
        <a:lstStyle/>
        <a:p>
          <a:endParaRPr lang="es-VE"/>
        </a:p>
      </dgm:t>
    </dgm:pt>
    <dgm:pt modelId="{1040FB97-CA2B-49A1-AB12-80C9E2C64BB7}" type="pres">
      <dgm:prSet presAssocID="{559A8623-1A1A-4E89-B894-EF117F695D1A}" presName="accent_2" presStyleCnt="0"/>
      <dgm:spPr/>
    </dgm:pt>
    <dgm:pt modelId="{331C5C08-1CA6-4D5A-8B9C-0C7F06BF6BDF}" type="pres">
      <dgm:prSet presAssocID="{559A8623-1A1A-4E89-B894-EF117F695D1A}" presName="accentRepeatNode" presStyleLbl="solidFgAcc1" presStyleIdx="1" presStyleCnt="3"/>
      <dgm:spPr/>
    </dgm:pt>
    <dgm:pt modelId="{3F03CBA9-5ECB-414E-8053-6D38DA1ADEF4}" type="pres">
      <dgm:prSet presAssocID="{1A2C17D6-9725-431A-BADE-1E78605DC612}" presName="text_3" presStyleLbl="node1" presStyleIdx="2" presStyleCnt="3">
        <dgm:presLayoutVars>
          <dgm:bulletEnabled val="1"/>
        </dgm:presLayoutVars>
      </dgm:prSet>
      <dgm:spPr/>
      <dgm:t>
        <a:bodyPr/>
        <a:lstStyle/>
        <a:p>
          <a:endParaRPr lang="es-VE"/>
        </a:p>
      </dgm:t>
    </dgm:pt>
    <dgm:pt modelId="{D87F4E84-C429-4483-8599-02DD3859B01D}" type="pres">
      <dgm:prSet presAssocID="{1A2C17D6-9725-431A-BADE-1E78605DC612}" presName="accent_3" presStyleCnt="0"/>
      <dgm:spPr/>
    </dgm:pt>
    <dgm:pt modelId="{0F57822F-9F60-47E6-B774-E2CDC74B27FF}" type="pres">
      <dgm:prSet presAssocID="{1A2C17D6-9725-431A-BADE-1E78605DC612}" presName="accentRepeatNode" presStyleLbl="solidFgAcc1" presStyleIdx="2" presStyleCnt="3"/>
      <dgm:spPr/>
    </dgm:pt>
  </dgm:ptLst>
  <dgm:cxnLst>
    <dgm:cxn modelId="{650E4E9C-4D49-4D46-8449-D6908A760ABB}" type="presOf" srcId="{6BCAC728-9645-4959-B947-4432FEB9B7BE}" destId="{237FBAD1-8DBB-417B-B8F5-E2F2B99F00CB}" srcOrd="0" destOrd="0" presId="urn:microsoft.com/office/officeart/2008/layout/VerticalCurvedList"/>
    <dgm:cxn modelId="{4D3D6F90-3256-476A-B2EC-85AD3AC3F571}" type="presOf" srcId="{85348BB7-68AE-4FDA-8308-565B7A364AD4}" destId="{D0BC8D97-6C37-45E6-A5AC-CF961BA5C282}" srcOrd="0" destOrd="0" presId="urn:microsoft.com/office/officeart/2008/layout/VerticalCurvedList"/>
    <dgm:cxn modelId="{E39B4398-B03E-4BD5-97A5-C86F04D3FD33}" type="presOf" srcId="{559A8623-1A1A-4E89-B894-EF117F695D1A}" destId="{41875FE9-5591-4D58-A060-320CA0FE7F6A}" srcOrd="0" destOrd="0" presId="urn:microsoft.com/office/officeart/2008/layout/VerticalCurvedList"/>
    <dgm:cxn modelId="{A35045E3-37C8-4ED2-BDB7-98051F8060D2}" type="presOf" srcId="{1A2C17D6-9725-431A-BADE-1E78605DC612}" destId="{3F03CBA9-5ECB-414E-8053-6D38DA1ADEF4}" srcOrd="0" destOrd="0" presId="urn:microsoft.com/office/officeart/2008/layout/VerticalCurvedList"/>
    <dgm:cxn modelId="{C8B64458-21F0-46A3-8924-A9ACA2CB0C76}" srcId="{6BCAC728-9645-4959-B947-4432FEB9B7BE}" destId="{1A2C17D6-9725-431A-BADE-1E78605DC612}" srcOrd="2" destOrd="0" parTransId="{D8D5DB1A-9ED9-4CA0-AB76-3F617E679DA9}" sibTransId="{77ED8512-7034-4C0A-AC9C-AB8F6F4594B9}"/>
    <dgm:cxn modelId="{6F8BA146-9282-4284-B264-18E7560687A4}" srcId="{6BCAC728-9645-4959-B947-4432FEB9B7BE}" destId="{85348BB7-68AE-4FDA-8308-565B7A364AD4}" srcOrd="0" destOrd="0" parTransId="{6776269A-6C29-458C-BE58-6791C9ED6EF0}" sibTransId="{6C03937E-8719-456A-B5A6-408CD114A29C}"/>
    <dgm:cxn modelId="{84C8EA8C-ECCA-43AB-B1B7-3AC409BAC62D}" srcId="{6BCAC728-9645-4959-B947-4432FEB9B7BE}" destId="{559A8623-1A1A-4E89-B894-EF117F695D1A}" srcOrd="1" destOrd="0" parTransId="{E6B6DD2A-F899-44C1-845D-86361F333B7E}" sibTransId="{D05799BD-067A-4867-9437-A4DC6A48D6CF}"/>
    <dgm:cxn modelId="{D7408644-FD38-4B32-98EB-A39E3BBC47E8}" type="presOf" srcId="{6C03937E-8719-456A-B5A6-408CD114A29C}" destId="{09278F1D-EFF6-4D0F-AD50-32C66BA30E92}" srcOrd="0" destOrd="0" presId="urn:microsoft.com/office/officeart/2008/layout/VerticalCurvedList"/>
    <dgm:cxn modelId="{011816F4-1500-4CEA-8361-4C3EED5AE5A6}" type="presParOf" srcId="{237FBAD1-8DBB-417B-B8F5-E2F2B99F00CB}" destId="{C1D2C096-823E-434A-B322-F952DCF9FF34}" srcOrd="0" destOrd="0" presId="urn:microsoft.com/office/officeart/2008/layout/VerticalCurvedList"/>
    <dgm:cxn modelId="{68D8C04E-031B-4667-B6E8-793ACCD19900}" type="presParOf" srcId="{C1D2C096-823E-434A-B322-F952DCF9FF34}" destId="{8EADC4CD-6563-4914-BF93-7AA5C05D8269}" srcOrd="0" destOrd="0" presId="urn:microsoft.com/office/officeart/2008/layout/VerticalCurvedList"/>
    <dgm:cxn modelId="{CAA50A57-CFA5-45A7-A4A8-2839E4785FDE}" type="presParOf" srcId="{8EADC4CD-6563-4914-BF93-7AA5C05D8269}" destId="{B3E8AAC8-93CD-4356-8D15-AFA7FB8EEC18}" srcOrd="0" destOrd="0" presId="urn:microsoft.com/office/officeart/2008/layout/VerticalCurvedList"/>
    <dgm:cxn modelId="{12DB5B2E-9309-4C50-9B46-D4FEDE6224D2}" type="presParOf" srcId="{8EADC4CD-6563-4914-BF93-7AA5C05D8269}" destId="{09278F1D-EFF6-4D0F-AD50-32C66BA30E92}" srcOrd="1" destOrd="0" presId="urn:microsoft.com/office/officeart/2008/layout/VerticalCurvedList"/>
    <dgm:cxn modelId="{A9C6A3BA-15A4-49DA-A40A-CC2C10CD866E}" type="presParOf" srcId="{8EADC4CD-6563-4914-BF93-7AA5C05D8269}" destId="{6C02A0EE-7D80-4507-B782-B7F7DD33AB07}" srcOrd="2" destOrd="0" presId="urn:microsoft.com/office/officeart/2008/layout/VerticalCurvedList"/>
    <dgm:cxn modelId="{6C3CE9B3-EC52-49DD-AAAD-0BA6B3A23004}" type="presParOf" srcId="{8EADC4CD-6563-4914-BF93-7AA5C05D8269}" destId="{1706F5A9-2503-4630-A49A-3A04328DD5A1}" srcOrd="3" destOrd="0" presId="urn:microsoft.com/office/officeart/2008/layout/VerticalCurvedList"/>
    <dgm:cxn modelId="{9A4FA98E-B2C8-4749-BD92-88DFF011E9DD}" type="presParOf" srcId="{C1D2C096-823E-434A-B322-F952DCF9FF34}" destId="{D0BC8D97-6C37-45E6-A5AC-CF961BA5C282}" srcOrd="1" destOrd="0" presId="urn:microsoft.com/office/officeart/2008/layout/VerticalCurvedList"/>
    <dgm:cxn modelId="{C0CD0DCA-87AD-458B-9733-F86C6035B565}" type="presParOf" srcId="{C1D2C096-823E-434A-B322-F952DCF9FF34}" destId="{A2D29858-437B-405F-AD74-3C0B456D0A63}" srcOrd="2" destOrd="0" presId="urn:microsoft.com/office/officeart/2008/layout/VerticalCurvedList"/>
    <dgm:cxn modelId="{97946B56-B65C-449D-B189-5E5BCC363CF0}" type="presParOf" srcId="{A2D29858-437B-405F-AD74-3C0B456D0A63}" destId="{E8C2AB0F-7DE9-4F5D-AE48-A96BC1B9CAAC}" srcOrd="0" destOrd="0" presId="urn:microsoft.com/office/officeart/2008/layout/VerticalCurvedList"/>
    <dgm:cxn modelId="{F73D2BE1-0C82-4FFB-B7D4-1355E56B3213}" type="presParOf" srcId="{C1D2C096-823E-434A-B322-F952DCF9FF34}" destId="{41875FE9-5591-4D58-A060-320CA0FE7F6A}" srcOrd="3" destOrd="0" presId="urn:microsoft.com/office/officeart/2008/layout/VerticalCurvedList"/>
    <dgm:cxn modelId="{5B620633-D80C-42EF-9241-AC19FD1A9301}" type="presParOf" srcId="{C1D2C096-823E-434A-B322-F952DCF9FF34}" destId="{1040FB97-CA2B-49A1-AB12-80C9E2C64BB7}" srcOrd="4" destOrd="0" presId="urn:microsoft.com/office/officeart/2008/layout/VerticalCurvedList"/>
    <dgm:cxn modelId="{73016E9D-B0AB-4239-98D8-2E014DBEED88}" type="presParOf" srcId="{1040FB97-CA2B-49A1-AB12-80C9E2C64BB7}" destId="{331C5C08-1CA6-4D5A-8B9C-0C7F06BF6BDF}" srcOrd="0" destOrd="0" presId="urn:microsoft.com/office/officeart/2008/layout/VerticalCurvedList"/>
    <dgm:cxn modelId="{0F12FC97-E34F-488F-88ED-63AADA5F09E3}" type="presParOf" srcId="{C1D2C096-823E-434A-B322-F952DCF9FF34}" destId="{3F03CBA9-5ECB-414E-8053-6D38DA1ADEF4}" srcOrd="5" destOrd="0" presId="urn:microsoft.com/office/officeart/2008/layout/VerticalCurvedList"/>
    <dgm:cxn modelId="{91BDD4DE-6552-4269-9247-A5D8530ECDF4}" type="presParOf" srcId="{C1D2C096-823E-434A-B322-F952DCF9FF34}" destId="{D87F4E84-C429-4483-8599-02DD3859B01D}" srcOrd="6" destOrd="0" presId="urn:microsoft.com/office/officeart/2008/layout/VerticalCurvedList"/>
    <dgm:cxn modelId="{E750715B-4AAB-40FB-96E4-3CDB1173BEA5}" type="presParOf" srcId="{D87F4E84-C429-4483-8599-02DD3859B01D}" destId="{0F57822F-9F60-47E6-B774-E2CDC74B27FF}" srcOrd="0" destOrd="0" presId="urn:microsoft.com/office/officeart/2008/layout/VerticalCurvedLis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278F1D-EFF6-4D0F-AD50-32C66BA30E92}">
      <dsp:nvSpPr>
        <dsp:cNvPr id="0" name=""/>
        <dsp:cNvSpPr/>
      </dsp:nvSpPr>
      <dsp:spPr>
        <a:xfrm>
          <a:off x="-5174127" y="-792570"/>
          <a:ext cx="6161715" cy="6161715"/>
        </a:xfrm>
        <a:prstGeom prst="blockArc">
          <a:avLst>
            <a:gd name="adj1" fmla="val 18900000"/>
            <a:gd name="adj2" fmla="val 2700000"/>
            <a:gd name="adj3" fmla="val 351"/>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BC8D97-6C37-45E6-A5AC-CF961BA5C282}">
      <dsp:nvSpPr>
        <dsp:cNvPr id="0" name=""/>
        <dsp:cNvSpPr/>
      </dsp:nvSpPr>
      <dsp:spPr>
        <a:xfrm>
          <a:off x="635228" y="362231"/>
          <a:ext cx="5445087" cy="1106167"/>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6531" tIns="35560" rIns="35560" bIns="35560" numCol="1" spcCol="1270" anchor="ctr" anchorCtr="0">
          <a:noAutofit/>
        </a:bodyPr>
        <a:lstStyle/>
        <a:p>
          <a:pPr lvl="0" algn="just" defTabSz="622300">
            <a:lnSpc>
              <a:spcPct val="90000"/>
            </a:lnSpc>
            <a:spcBef>
              <a:spcPct val="0"/>
            </a:spcBef>
            <a:spcAft>
              <a:spcPct val="35000"/>
            </a:spcAft>
          </a:pPr>
          <a:r>
            <a:rPr lang="es-VE" sz="1400" b="1" kern="1200" dirty="0" smtClean="0"/>
            <a:t>Antes del ejercicio: </a:t>
          </a:r>
          <a:r>
            <a:rPr lang="es-VE" sz="1400" b="0" kern="1200" dirty="0" smtClean="0"/>
            <a:t>Sensibiliza y motiva  a los alumnos. Organiza los alumnos en equipos de trabajo</a:t>
          </a:r>
          <a:r>
            <a:rPr lang="es-VE" sz="1400" b="1" i="1" kern="1200" dirty="0" smtClean="0"/>
            <a:t>.</a:t>
          </a:r>
          <a:r>
            <a:rPr lang="es-VE" sz="1400" b="0" kern="1200" dirty="0" smtClean="0"/>
            <a:t> Se sugiere conformar grupos de 7 a 10 alumnos, considerando la matrícula.</a:t>
          </a:r>
          <a:endParaRPr lang="es-VE" sz="1400" b="0" kern="1200" dirty="0"/>
        </a:p>
      </dsp:txBody>
      <dsp:txXfrm>
        <a:off x="635228" y="362231"/>
        <a:ext cx="5445087" cy="1106167"/>
      </dsp:txXfrm>
    </dsp:sp>
    <dsp:sp modelId="{E8C2AB0F-7DE9-4F5D-AE48-A96BC1B9CAAC}">
      <dsp:nvSpPr>
        <dsp:cNvPr id="0" name=""/>
        <dsp:cNvSpPr/>
      </dsp:nvSpPr>
      <dsp:spPr>
        <a:xfrm>
          <a:off x="63156" y="343243"/>
          <a:ext cx="1144143" cy="114414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1875FE9-5591-4D58-A060-320CA0FE7F6A}">
      <dsp:nvSpPr>
        <dsp:cNvPr id="0" name=""/>
        <dsp:cNvSpPr/>
      </dsp:nvSpPr>
      <dsp:spPr>
        <a:xfrm>
          <a:off x="967945" y="1622441"/>
          <a:ext cx="5112370" cy="1331691"/>
        </a:xfrm>
        <a:prstGeom prst="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6531" tIns="30480" rIns="30480" bIns="30480" numCol="1" spcCol="1270" anchor="ctr" anchorCtr="0">
          <a:noAutofit/>
        </a:bodyPr>
        <a:lstStyle/>
        <a:p>
          <a:pPr lvl="0" algn="just" defTabSz="533400">
            <a:lnSpc>
              <a:spcPct val="90000"/>
            </a:lnSpc>
            <a:spcBef>
              <a:spcPct val="0"/>
            </a:spcBef>
            <a:spcAft>
              <a:spcPct val="35000"/>
            </a:spcAft>
          </a:pPr>
          <a:r>
            <a:rPr lang="es-VE" sz="1200" b="1" kern="1200" dirty="0" smtClean="0"/>
            <a:t>Durante el ejercicio:</a:t>
          </a:r>
          <a:r>
            <a:rPr lang="es-VE" sz="1200" b="0" kern="1200" dirty="0" smtClean="0"/>
            <a:t> Lee en voz alta, muestra  diversos cuentos a los alumnos. Orienta la producción literaria, la estructura del cuento (</a:t>
          </a:r>
          <a:r>
            <a:rPr lang="es-VE" sz="1200" b="1" kern="1200" dirty="0" smtClean="0"/>
            <a:t>inicio</a:t>
          </a:r>
          <a:r>
            <a:rPr lang="es-VE" sz="1200" b="0" kern="1200" dirty="0" smtClean="0"/>
            <a:t>, </a:t>
          </a:r>
          <a:r>
            <a:rPr lang="es-VE" sz="1200" b="1" kern="1200" dirty="0" smtClean="0"/>
            <a:t>desarrollo y  cierre</a:t>
          </a:r>
          <a:r>
            <a:rPr lang="es-VE" sz="1200" b="0" kern="1200" dirty="0" smtClean="0"/>
            <a:t>), propicia  la incorporación  de recursos literarios: </a:t>
          </a:r>
          <a:r>
            <a:rPr lang="es-VE" sz="1200" b="1" kern="1200" dirty="0" smtClean="0"/>
            <a:t>metáforas</a:t>
          </a:r>
          <a:r>
            <a:rPr lang="es-VE" sz="1200" b="0" kern="1200" dirty="0" smtClean="0"/>
            <a:t>, </a:t>
          </a:r>
          <a:r>
            <a:rPr lang="es-VE" sz="1200" b="1" kern="1200" dirty="0" smtClean="0"/>
            <a:t>onomatopeyas,</a:t>
          </a:r>
          <a:r>
            <a:rPr lang="es-VE" sz="1200" b="0" kern="1200" dirty="0" smtClean="0"/>
            <a:t> c</a:t>
          </a:r>
          <a:r>
            <a:rPr lang="es-VE" sz="1200" b="1" kern="1200" dirty="0" smtClean="0"/>
            <a:t>omparacione</a:t>
          </a:r>
          <a:r>
            <a:rPr lang="es-VE" sz="1200" b="0" kern="1200" dirty="0" smtClean="0"/>
            <a:t>s, otros. Enfatiza los  aspectos formales de la escritura, pulcritud y dibujos inéditos.  Monitorea  el desarrollo de la actividad.</a:t>
          </a:r>
          <a:endParaRPr lang="es-VE" sz="1200" b="0" kern="1200" dirty="0"/>
        </a:p>
      </dsp:txBody>
      <dsp:txXfrm>
        <a:off x="967945" y="1622441"/>
        <a:ext cx="5112370" cy="1331691"/>
      </dsp:txXfrm>
    </dsp:sp>
    <dsp:sp modelId="{331C5C08-1CA6-4D5A-8B9C-0C7F06BF6BDF}">
      <dsp:nvSpPr>
        <dsp:cNvPr id="0" name=""/>
        <dsp:cNvSpPr/>
      </dsp:nvSpPr>
      <dsp:spPr>
        <a:xfrm>
          <a:off x="395873" y="1716215"/>
          <a:ext cx="1144143" cy="114414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4966938"/>
              <a:satOff val="19906"/>
              <a:lumOff val="4314"/>
              <a:alphaOff val="0"/>
            </a:schemeClr>
          </a:solidFill>
          <a:prstDash val="solid"/>
        </a:ln>
        <a:effectLst/>
      </dsp:spPr>
      <dsp:style>
        <a:lnRef idx="1">
          <a:scrgbClr r="0" g="0" b="0"/>
        </a:lnRef>
        <a:fillRef idx="2">
          <a:scrgbClr r="0" g="0" b="0"/>
        </a:fillRef>
        <a:effectRef idx="0">
          <a:scrgbClr r="0" g="0" b="0"/>
        </a:effectRef>
        <a:fontRef idx="minor"/>
      </dsp:style>
    </dsp:sp>
    <dsp:sp modelId="{3F03CBA9-5ECB-414E-8053-6D38DA1ADEF4}">
      <dsp:nvSpPr>
        <dsp:cNvPr id="0" name=""/>
        <dsp:cNvSpPr/>
      </dsp:nvSpPr>
      <dsp:spPr>
        <a:xfrm>
          <a:off x="635228" y="3203601"/>
          <a:ext cx="5445087" cy="915314"/>
        </a:xfrm>
        <a:prstGeom prst="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6531" tIns="30480" rIns="30480" bIns="30480" numCol="1" spcCol="1270" anchor="ctr" anchorCtr="0">
          <a:noAutofit/>
        </a:bodyPr>
        <a:lstStyle/>
        <a:p>
          <a:pPr lvl="0" algn="just" defTabSz="533400">
            <a:lnSpc>
              <a:spcPct val="90000"/>
            </a:lnSpc>
            <a:spcBef>
              <a:spcPct val="0"/>
            </a:spcBef>
            <a:spcAft>
              <a:spcPct val="35000"/>
            </a:spcAft>
          </a:pPr>
          <a:r>
            <a:rPr lang="es-VE" sz="1200" b="1" u="none" kern="1200" dirty="0" smtClean="0"/>
            <a:t>Después del ejercicio</a:t>
          </a:r>
          <a:r>
            <a:rPr lang="es-VE" sz="1200" u="none" kern="1200" dirty="0" smtClean="0"/>
            <a:t>: revisa cada uno de los cuentos, </a:t>
          </a:r>
          <a:r>
            <a:rPr lang="es-VE" sz="1200" b="1" u="none" kern="1200" dirty="0" smtClean="0"/>
            <a:t>promueve la lectura oral de  los mismos</a:t>
          </a:r>
          <a:r>
            <a:rPr lang="es-VE" sz="1200" u="none" kern="1200" dirty="0" smtClean="0"/>
            <a:t>. </a:t>
          </a:r>
          <a:r>
            <a:rPr lang="es-VE" sz="1200" b="1" u="none" kern="1200" dirty="0" smtClean="0"/>
            <a:t>Valora las producciones</a:t>
          </a:r>
          <a:r>
            <a:rPr lang="es-VE" sz="1200" u="none" kern="1200" dirty="0" smtClean="0"/>
            <a:t>, realiza exposiciones, elabora un portafolio con los cuentos que se realicen a lo largo del año escolar, </a:t>
          </a:r>
          <a:r>
            <a:rPr lang="es-VE" sz="1200" b="0" u="none" kern="1200" dirty="0" smtClean="0"/>
            <a:t>para hacer seguimiento de los avances en la  construcción de la escritura creativa.</a:t>
          </a:r>
          <a:endParaRPr lang="es-VE" sz="1200" b="0" u="none" kern="1200" dirty="0"/>
        </a:p>
      </dsp:txBody>
      <dsp:txXfrm>
        <a:off x="635228" y="3203601"/>
        <a:ext cx="5445087" cy="915314"/>
      </dsp:txXfrm>
    </dsp:sp>
    <dsp:sp modelId="{0F57822F-9F60-47E6-B774-E2CDC74B27FF}">
      <dsp:nvSpPr>
        <dsp:cNvPr id="0" name=""/>
        <dsp:cNvSpPr/>
      </dsp:nvSpPr>
      <dsp:spPr>
        <a:xfrm>
          <a:off x="63156" y="3089187"/>
          <a:ext cx="1144143" cy="114414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9933876"/>
              <a:satOff val="39811"/>
              <a:lumOff val="8628"/>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s-VE"/>
          </a:p>
        </p:txBody>
      </p:sp>
      <p:sp>
        <p:nvSpPr>
          <p:cNvPr id="3" name="Marcador de fecha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9DC8C9DE-E50E-43F3-B04F-28ED076C6721}" type="datetimeFigureOut">
              <a:rPr lang="es-VE" smtClean="0"/>
              <a:pPr/>
              <a:t>25/7/2019</a:t>
            </a:fld>
            <a:endParaRPr lang="es-VE"/>
          </a:p>
        </p:txBody>
      </p:sp>
      <p:sp>
        <p:nvSpPr>
          <p:cNvPr id="4" name="Marcador de imagen de diapositiva 3"/>
          <p:cNvSpPr>
            <a:spLocks noGrp="1" noRot="1" noChangeAspect="1"/>
          </p:cNvSpPr>
          <p:nvPr>
            <p:ph type="sldImg" idx="2"/>
          </p:nvPr>
        </p:nvSpPr>
        <p:spPr>
          <a:xfrm>
            <a:off x="2254250" y="1279525"/>
            <a:ext cx="2590800" cy="3454400"/>
          </a:xfrm>
          <a:prstGeom prst="rect">
            <a:avLst/>
          </a:prstGeom>
          <a:noFill/>
          <a:ln w="12700">
            <a:solidFill>
              <a:prstClr val="black"/>
            </a:solidFill>
          </a:ln>
        </p:spPr>
        <p:txBody>
          <a:bodyPr vert="horz" lIns="99048" tIns="49524" rIns="99048" bIns="49524" rtlCol="0" anchor="ctr"/>
          <a:lstStyle/>
          <a:p>
            <a:endParaRPr lang="es-VE"/>
          </a:p>
        </p:txBody>
      </p:sp>
      <p:sp>
        <p:nvSpPr>
          <p:cNvPr id="5" name="Marcador de nota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6" name="Marcador de pie de página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s-VE"/>
          </a:p>
        </p:txBody>
      </p:sp>
      <p:sp>
        <p:nvSpPr>
          <p:cNvPr id="7" name="Marcador de número de diapositiva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BA5C1308-6DEF-4925-B579-9078203337B2}" type="slidenum">
              <a:rPr lang="es-VE" smtClean="0"/>
              <a:pPr/>
              <a:t>‹Nº›</a:t>
            </a:fld>
            <a:endParaRPr lang="es-VE"/>
          </a:p>
        </p:txBody>
      </p:sp>
    </p:spTree>
    <p:extLst>
      <p:ext uri="{BB962C8B-B14F-4D97-AF65-F5344CB8AC3E}">
        <p14:creationId xmlns:p14="http://schemas.microsoft.com/office/powerpoint/2010/main" xmlns="" val="4015922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254250" y="1279525"/>
            <a:ext cx="2590800" cy="3454400"/>
          </a:xfrm>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BA5C1308-6DEF-4925-B579-9078203337B2}" type="slidenum">
              <a:rPr lang="es-VE" smtClean="0"/>
              <a:pPr/>
              <a:t>3</a:t>
            </a:fld>
            <a:endParaRPr lang="es-VE"/>
          </a:p>
        </p:txBody>
      </p:sp>
    </p:spTree>
    <p:extLst>
      <p:ext uri="{BB962C8B-B14F-4D97-AF65-F5344CB8AC3E}">
        <p14:creationId xmlns:p14="http://schemas.microsoft.com/office/powerpoint/2010/main" xmlns="" val="1606042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A5C1308-6DEF-4925-B579-9078203337B2}" type="slidenum">
              <a:rPr lang="es-VE" smtClean="0"/>
              <a:pPr/>
              <a:t>64</a:t>
            </a:fld>
            <a:endParaRPr lang="es-VE"/>
          </a:p>
        </p:txBody>
      </p:sp>
    </p:spTree>
    <p:extLst>
      <p:ext uri="{BB962C8B-B14F-4D97-AF65-F5344CB8AC3E}">
        <p14:creationId xmlns:p14="http://schemas.microsoft.com/office/powerpoint/2010/main" xmlns="" val="255167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BA5C1308-6DEF-4925-B579-9078203337B2}" type="slidenum">
              <a:rPr lang="es-VE" smtClean="0"/>
              <a:pPr/>
              <a:t>68</a:t>
            </a:fld>
            <a:endParaRPr lang="es-VE"/>
          </a:p>
        </p:txBody>
      </p:sp>
    </p:spTree>
    <p:extLst>
      <p:ext uri="{BB962C8B-B14F-4D97-AF65-F5344CB8AC3E}">
        <p14:creationId xmlns:p14="http://schemas.microsoft.com/office/powerpoint/2010/main" xmlns="" val="1066895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BA5C1308-6DEF-4925-B579-9078203337B2}" type="slidenum">
              <a:rPr lang="es-VE" smtClean="0"/>
              <a:pPr/>
              <a:t>9</a:t>
            </a:fld>
            <a:endParaRPr lang="es-VE"/>
          </a:p>
        </p:txBody>
      </p:sp>
    </p:spTree>
    <p:extLst>
      <p:ext uri="{BB962C8B-B14F-4D97-AF65-F5344CB8AC3E}">
        <p14:creationId xmlns:p14="http://schemas.microsoft.com/office/powerpoint/2010/main" xmlns="" val="85861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BA5C1308-6DEF-4925-B579-9078203337B2}" type="slidenum">
              <a:rPr lang="es-VE" smtClean="0"/>
              <a:pPr/>
              <a:t>12</a:t>
            </a:fld>
            <a:endParaRPr lang="es-VE"/>
          </a:p>
        </p:txBody>
      </p:sp>
    </p:spTree>
    <p:extLst>
      <p:ext uri="{BB962C8B-B14F-4D97-AF65-F5344CB8AC3E}">
        <p14:creationId xmlns:p14="http://schemas.microsoft.com/office/powerpoint/2010/main" xmlns="" val="2434504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BA5C1308-6DEF-4925-B579-9078203337B2}" type="slidenum">
              <a:rPr lang="es-VE" smtClean="0"/>
              <a:pPr/>
              <a:t>13</a:t>
            </a:fld>
            <a:endParaRPr lang="es-VE"/>
          </a:p>
        </p:txBody>
      </p:sp>
    </p:spTree>
    <p:extLst>
      <p:ext uri="{BB962C8B-B14F-4D97-AF65-F5344CB8AC3E}">
        <p14:creationId xmlns:p14="http://schemas.microsoft.com/office/powerpoint/2010/main" xmlns="" val="2076327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BA5C1308-6DEF-4925-B579-9078203337B2}" type="slidenum">
              <a:rPr lang="es-VE" smtClean="0"/>
              <a:pPr/>
              <a:t>15</a:t>
            </a:fld>
            <a:endParaRPr lang="es-VE"/>
          </a:p>
        </p:txBody>
      </p:sp>
    </p:spTree>
    <p:extLst>
      <p:ext uri="{BB962C8B-B14F-4D97-AF65-F5344CB8AC3E}">
        <p14:creationId xmlns:p14="http://schemas.microsoft.com/office/powerpoint/2010/main" xmlns="" val="3376168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BA5C1308-6DEF-4925-B579-9078203337B2}" type="slidenum">
              <a:rPr lang="es-VE" smtClean="0"/>
              <a:pPr/>
              <a:t>16</a:t>
            </a:fld>
            <a:endParaRPr lang="es-VE"/>
          </a:p>
        </p:txBody>
      </p:sp>
    </p:spTree>
    <p:extLst>
      <p:ext uri="{BB962C8B-B14F-4D97-AF65-F5344CB8AC3E}">
        <p14:creationId xmlns:p14="http://schemas.microsoft.com/office/powerpoint/2010/main" xmlns="" val="1883198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BA5C1308-6DEF-4925-B579-9078203337B2}" type="slidenum">
              <a:rPr lang="es-VE" smtClean="0"/>
              <a:pPr/>
              <a:t>18</a:t>
            </a:fld>
            <a:endParaRPr lang="es-VE"/>
          </a:p>
        </p:txBody>
      </p:sp>
    </p:spTree>
    <p:extLst>
      <p:ext uri="{BB962C8B-B14F-4D97-AF65-F5344CB8AC3E}">
        <p14:creationId xmlns:p14="http://schemas.microsoft.com/office/powerpoint/2010/main" xmlns="" val="1211212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BA5C1308-6DEF-4925-B579-9078203337B2}" type="slidenum">
              <a:rPr lang="es-VE" smtClean="0"/>
              <a:pPr/>
              <a:t>19</a:t>
            </a:fld>
            <a:endParaRPr lang="es-VE"/>
          </a:p>
        </p:txBody>
      </p:sp>
    </p:spTree>
    <p:extLst>
      <p:ext uri="{BB962C8B-B14F-4D97-AF65-F5344CB8AC3E}">
        <p14:creationId xmlns:p14="http://schemas.microsoft.com/office/powerpoint/2010/main" xmlns="" val="1349569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BA5C1308-6DEF-4925-B579-9078203337B2}" type="slidenum">
              <a:rPr lang="es-VE" smtClean="0"/>
              <a:pPr/>
              <a:t>58</a:t>
            </a:fld>
            <a:endParaRPr lang="es-VE"/>
          </a:p>
        </p:txBody>
      </p:sp>
    </p:spTree>
    <p:extLst>
      <p:ext uri="{BB962C8B-B14F-4D97-AF65-F5344CB8AC3E}">
        <p14:creationId xmlns:p14="http://schemas.microsoft.com/office/powerpoint/2010/main" xmlns="" val="706370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70"/>
            <a:ext cx="5829300" cy="1960033"/>
          </a:xfrm>
        </p:spPr>
        <p:txBody>
          <a:bodyPr/>
          <a:lstStyle/>
          <a:p>
            <a:r>
              <a:rPr lang="es-ES"/>
              <a:t>Haga clic para modificar el estilo de título del patrón</a:t>
            </a:r>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8510399C-602D-4741-A939-8174352836BD}" type="datetimeFigureOut">
              <a:rPr lang="es-VE" smtClean="0"/>
              <a:pPr/>
              <a:t>25/7/2019</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3516B933-B48C-4FA7-B950-7A3D000FF2D2}" type="slidenum">
              <a:rPr lang="es-VE" smtClean="0"/>
              <a:pPr/>
              <a:t>‹Nº›</a:t>
            </a:fld>
            <a:endParaRPr lang="es-VE"/>
          </a:p>
        </p:txBody>
      </p:sp>
    </p:spTree>
    <p:extLst>
      <p:ext uri="{BB962C8B-B14F-4D97-AF65-F5344CB8AC3E}">
        <p14:creationId xmlns:p14="http://schemas.microsoft.com/office/powerpoint/2010/main" xmlns="" val="327030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510399C-602D-4741-A939-8174352836BD}" type="datetimeFigureOut">
              <a:rPr lang="es-VE" smtClean="0"/>
              <a:pPr/>
              <a:t>25/7/2019</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3516B933-B48C-4FA7-B950-7A3D000FF2D2}" type="slidenum">
              <a:rPr lang="es-VE" smtClean="0"/>
              <a:pPr/>
              <a:t>‹Nº›</a:t>
            </a:fld>
            <a:endParaRPr lang="es-VE"/>
          </a:p>
        </p:txBody>
      </p:sp>
    </p:spTree>
    <p:extLst>
      <p:ext uri="{BB962C8B-B14F-4D97-AF65-F5344CB8AC3E}">
        <p14:creationId xmlns:p14="http://schemas.microsoft.com/office/powerpoint/2010/main" xmlns="" val="1037752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8"/>
            <a:ext cx="1543050" cy="7802033"/>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342900" y="366188"/>
            <a:ext cx="4514850" cy="7802033"/>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510399C-602D-4741-A939-8174352836BD}" type="datetimeFigureOut">
              <a:rPr lang="es-VE" smtClean="0"/>
              <a:pPr/>
              <a:t>25/7/2019</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3516B933-B48C-4FA7-B950-7A3D000FF2D2}" type="slidenum">
              <a:rPr lang="es-VE" smtClean="0"/>
              <a:pPr/>
              <a:t>‹Nº›</a:t>
            </a:fld>
            <a:endParaRPr lang="es-VE"/>
          </a:p>
        </p:txBody>
      </p:sp>
    </p:spTree>
    <p:extLst>
      <p:ext uri="{BB962C8B-B14F-4D97-AF65-F5344CB8AC3E}">
        <p14:creationId xmlns:p14="http://schemas.microsoft.com/office/powerpoint/2010/main" xmlns="" val="173159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510399C-602D-4741-A939-8174352836BD}" type="datetimeFigureOut">
              <a:rPr lang="es-VE" smtClean="0"/>
              <a:pPr/>
              <a:t>25/7/2019</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3516B933-B48C-4FA7-B950-7A3D000FF2D2}" type="slidenum">
              <a:rPr lang="es-VE" smtClean="0"/>
              <a:pPr/>
              <a:t>‹Nº›</a:t>
            </a:fld>
            <a:endParaRPr lang="es-VE"/>
          </a:p>
        </p:txBody>
      </p:sp>
    </p:spTree>
    <p:extLst>
      <p:ext uri="{BB962C8B-B14F-4D97-AF65-F5344CB8AC3E}">
        <p14:creationId xmlns:p14="http://schemas.microsoft.com/office/powerpoint/2010/main" xmlns="" val="473142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541735" y="3875621"/>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510399C-602D-4741-A939-8174352836BD}" type="datetimeFigureOut">
              <a:rPr lang="es-VE" smtClean="0"/>
              <a:pPr/>
              <a:t>25/7/2019</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3516B933-B48C-4FA7-B950-7A3D000FF2D2}" type="slidenum">
              <a:rPr lang="es-VE" smtClean="0"/>
              <a:pPr/>
              <a:t>‹Nº›</a:t>
            </a:fld>
            <a:endParaRPr lang="es-VE"/>
          </a:p>
        </p:txBody>
      </p:sp>
    </p:spTree>
    <p:extLst>
      <p:ext uri="{BB962C8B-B14F-4D97-AF65-F5344CB8AC3E}">
        <p14:creationId xmlns:p14="http://schemas.microsoft.com/office/powerpoint/2010/main" xmlns="" val="3235996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342900" y="2133604"/>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3486150" y="2133604"/>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8510399C-602D-4741-A939-8174352836BD}" type="datetimeFigureOut">
              <a:rPr lang="es-VE" smtClean="0"/>
              <a:pPr/>
              <a:t>25/7/2019</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3516B933-B48C-4FA7-B950-7A3D000FF2D2}" type="slidenum">
              <a:rPr lang="es-VE" smtClean="0"/>
              <a:pPr/>
              <a:t>‹Nº›</a:t>
            </a:fld>
            <a:endParaRPr lang="es-VE"/>
          </a:p>
        </p:txBody>
      </p:sp>
    </p:spTree>
    <p:extLst>
      <p:ext uri="{BB962C8B-B14F-4D97-AF65-F5344CB8AC3E}">
        <p14:creationId xmlns:p14="http://schemas.microsoft.com/office/powerpoint/2010/main" xmlns="" val="276867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3483771"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8510399C-602D-4741-A939-8174352836BD}" type="datetimeFigureOut">
              <a:rPr lang="es-VE" smtClean="0"/>
              <a:pPr/>
              <a:t>25/7/2019</a:t>
            </a:fld>
            <a:endParaRPr lang="es-VE"/>
          </a:p>
        </p:txBody>
      </p:sp>
      <p:sp>
        <p:nvSpPr>
          <p:cNvPr id="8" name="7 Marcador de pie de página"/>
          <p:cNvSpPr>
            <a:spLocks noGrp="1"/>
          </p:cNvSpPr>
          <p:nvPr>
            <p:ph type="ftr" sz="quarter" idx="11"/>
          </p:nvPr>
        </p:nvSpPr>
        <p:spPr/>
        <p:txBody>
          <a:bodyPr/>
          <a:lstStyle/>
          <a:p>
            <a:endParaRPr lang="es-VE"/>
          </a:p>
        </p:txBody>
      </p:sp>
      <p:sp>
        <p:nvSpPr>
          <p:cNvPr id="9" name="8 Marcador de número de diapositiva"/>
          <p:cNvSpPr>
            <a:spLocks noGrp="1"/>
          </p:cNvSpPr>
          <p:nvPr>
            <p:ph type="sldNum" sz="quarter" idx="12"/>
          </p:nvPr>
        </p:nvSpPr>
        <p:spPr/>
        <p:txBody>
          <a:bodyPr/>
          <a:lstStyle/>
          <a:p>
            <a:fld id="{3516B933-B48C-4FA7-B950-7A3D000FF2D2}" type="slidenum">
              <a:rPr lang="es-VE" smtClean="0"/>
              <a:pPr/>
              <a:t>‹Nº›</a:t>
            </a:fld>
            <a:endParaRPr lang="es-VE"/>
          </a:p>
        </p:txBody>
      </p:sp>
    </p:spTree>
    <p:extLst>
      <p:ext uri="{BB962C8B-B14F-4D97-AF65-F5344CB8AC3E}">
        <p14:creationId xmlns:p14="http://schemas.microsoft.com/office/powerpoint/2010/main" xmlns="" val="1663326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8510399C-602D-4741-A939-8174352836BD}" type="datetimeFigureOut">
              <a:rPr lang="es-VE" smtClean="0"/>
              <a:pPr/>
              <a:t>25/7/2019</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p>
            <a:fld id="{3516B933-B48C-4FA7-B950-7A3D000FF2D2}" type="slidenum">
              <a:rPr lang="es-VE" smtClean="0"/>
              <a:pPr/>
              <a:t>‹Nº›</a:t>
            </a:fld>
            <a:endParaRPr lang="es-VE"/>
          </a:p>
        </p:txBody>
      </p:sp>
    </p:spTree>
    <p:extLst>
      <p:ext uri="{BB962C8B-B14F-4D97-AF65-F5344CB8AC3E}">
        <p14:creationId xmlns:p14="http://schemas.microsoft.com/office/powerpoint/2010/main" xmlns="" val="4043535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10399C-602D-4741-A939-8174352836BD}" type="datetimeFigureOut">
              <a:rPr lang="es-VE" smtClean="0"/>
              <a:pPr/>
              <a:t>25/7/2019</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3516B933-B48C-4FA7-B950-7A3D000FF2D2}" type="slidenum">
              <a:rPr lang="es-VE" smtClean="0"/>
              <a:pPr/>
              <a:t>‹Nº›</a:t>
            </a:fld>
            <a:endParaRPr lang="es-VE"/>
          </a:p>
        </p:txBody>
      </p:sp>
    </p:spTree>
    <p:extLst>
      <p:ext uri="{BB962C8B-B14F-4D97-AF65-F5344CB8AC3E}">
        <p14:creationId xmlns:p14="http://schemas.microsoft.com/office/powerpoint/2010/main" xmlns="" val="2304555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2" y="364067"/>
            <a:ext cx="2256235" cy="154940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2681289" y="364070"/>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342902" y="1913470"/>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510399C-602D-4741-A939-8174352836BD}" type="datetimeFigureOut">
              <a:rPr lang="es-VE" smtClean="0"/>
              <a:pPr/>
              <a:t>25/7/2019</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3516B933-B48C-4FA7-B950-7A3D000FF2D2}" type="slidenum">
              <a:rPr lang="es-VE" smtClean="0"/>
              <a:pPr/>
              <a:t>‹Nº›</a:t>
            </a:fld>
            <a:endParaRPr lang="es-VE"/>
          </a:p>
        </p:txBody>
      </p:sp>
    </p:spTree>
    <p:extLst>
      <p:ext uri="{BB962C8B-B14F-4D97-AF65-F5344CB8AC3E}">
        <p14:creationId xmlns:p14="http://schemas.microsoft.com/office/powerpoint/2010/main" xmlns="" val="3649851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1"/>
            <a:ext cx="4114800" cy="755651"/>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510399C-602D-4741-A939-8174352836BD}" type="datetimeFigureOut">
              <a:rPr lang="es-VE" smtClean="0"/>
              <a:pPr/>
              <a:t>25/7/2019</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3516B933-B48C-4FA7-B950-7A3D000FF2D2}" type="slidenum">
              <a:rPr lang="es-VE" smtClean="0"/>
              <a:pPr/>
              <a:t>‹Nº›</a:t>
            </a:fld>
            <a:endParaRPr lang="es-VE"/>
          </a:p>
        </p:txBody>
      </p:sp>
    </p:spTree>
    <p:extLst>
      <p:ext uri="{BB962C8B-B14F-4D97-AF65-F5344CB8AC3E}">
        <p14:creationId xmlns:p14="http://schemas.microsoft.com/office/powerpoint/2010/main" xmlns="" val="1111841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342900" y="2133604"/>
            <a:ext cx="6172200" cy="603461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342900" y="8475137"/>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510399C-602D-4741-A939-8174352836BD}" type="datetimeFigureOut">
              <a:rPr lang="es-VE" smtClean="0"/>
              <a:pPr/>
              <a:t>25/7/2019</a:t>
            </a:fld>
            <a:endParaRPr lang="es-VE"/>
          </a:p>
        </p:txBody>
      </p:sp>
      <p:sp>
        <p:nvSpPr>
          <p:cNvPr id="5" name="4 Marcador de pie de página"/>
          <p:cNvSpPr>
            <a:spLocks noGrp="1"/>
          </p:cNvSpPr>
          <p:nvPr>
            <p:ph type="ftr" sz="quarter" idx="3"/>
          </p:nvPr>
        </p:nvSpPr>
        <p:spPr>
          <a:xfrm>
            <a:off x="2343150" y="8475137"/>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5 Marcador de número de diapositiva"/>
          <p:cNvSpPr>
            <a:spLocks noGrp="1"/>
          </p:cNvSpPr>
          <p:nvPr>
            <p:ph type="sldNum" sz="quarter" idx="4"/>
          </p:nvPr>
        </p:nvSpPr>
        <p:spPr>
          <a:xfrm>
            <a:off x="4914900" y="8475137"/>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3516B933-B48C-4FA7-B950-7A3D000FF2D2}" type="slidenum">
              <a:rPr lang="es-VE" smtClean="0"/>
              <a:pPr/>
              <a:t>‹Nº›</a:t>
            </a:fld>
            <a:endParaRPr lang="es-VE"/>
          </a:p>
        </p:txBody>
      </p:sp>
    </p:spTree>
    <p:extLst>
      <p:ext uri="{BB962C8B-B14F-4D97-AF65-F5344CB8AC3E}">
        <p14:creationId xmlns:p14="http://schemas.microsoft.com/office/powerpoint/2010/main" xmlns="" val="17522632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15.xml"/><Relationship Id="rId7"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7.xml"/><Relationship Id="rId10" Type="http://schemas.openxmlformats.org/officeDocument/2006/relationships/image" Target="../media/image3.png"/><Relationship Id="rId4" Type="http://schemas.openxmlformats.org/officeDocument/2006/relationships/slide" Target="slide17.xml"/><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jpe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hyperlink" Target="https://guao.org/quinto_grado/ciencias_naturales/el_magnetismo-que_es_el_magnetismo" TargetMode="Externa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slide" Target="slide32.xml"/></Relationships>
</file>

<file path=ppt/slides/_rels/slide23.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30.xml"/></Relationships>
</file>

<file path=ppt/slides/_rels/slide24.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32.xml"/><Relationship Id="rId18" Type="http://schemas.openxmlformats.org/officeDocument/2006/relationships/slide" Target="slide73.xml"/><Relationship Id="rId3" Type="http://schemas.openxmlformats.org/officeDocument/2006/relationships/image" Target="../media/image5.png"/><Relationship Id="rId21" Type="http://schemas.microsoft.com/office/2007/relationships/hdphoto" Target="../media/hdphoto3.wdp"/><Relationship Id="rId7" Type="http://schemas.openxmlformats.org/officeDocument/2006/relationships/slide" Target="slide4.xml"/><Relationship Id="rId12" Type="http://schemas.openxmlformats.org/officeDocument/2006/relationships/slide" Target="slide21.xml"/><Relationship Id="rId17" Type="http://schemas.openxmlformats.org/officeDocument/2006/relationships/slide" Target="slide72.xml"/><Relationship Id="rId2" Type="http://schemas.openxmlformats.org/officeDocument/2006/relationships/notesSlide" Target="../notesSlides/notesSlide1.xml"/><Relationship Id="rId16" Type="http://schemas.openxmlformats.org/officeDocument/2006/relationships/slide" Target="slide65.xml"/><Relationship Id="rId20"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slide" Target="slide20.xml"/><Relationship Id="rId5" Type="http://schemas.openxmlformats.org/officeDocument/2006/relationships/image" Target="../media/image2.png"/><Relationship Id="rId15" Type="http://schemas.openxmlformats.org/officeDocument/2006/relationships/slide" Target="slide54.xml"/><Relationship Id="rId10" Type="http://schemas.openxmlformats.org/officeDocument/2006/relationships/slide" Target="slide10.xml"/><Relationship Id="rId19" Type="http://schemas.openxmlformats.org/officeDocument/2006/relationships/slide" Target="slide78.xml"/><Relationship Id="rId4" Type="http://schemas.microsoft.com/office/2007/relationships/hdphoto" Target="../media/hdphoto1.wdp"/><Relationship Id="rId9" Type="http://schemas.openxmlformats.org/officeDocument/2006/relationships/slide" Target="slide8.xml"/><Relationship Id="rId14" Type="http://schemas.openxmlformats.org/officeDocument/2006/relationships/slide" Target="slide43.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4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7.png"/><Relationship Id="rId4" Type="http://schemas.openxmlformats.org/officeDocument/2006/relationships/slide" Target="slide37.xml"/></Relationships>
</file>

<file path=ppt/slides/_rels/slide34.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 Id="rId9" Type="http://schemas.microsoft.com/office/2007/relationships/hdphoto" Target="../media/hdphoto5.wdp"/></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slide" Target="slide3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hyperlink" Target="https://guao.org/biblioteca/el_loro_pelado" TargetMode="External"/><Relationship Id="rId3" Type="http://schemas.microsoft.com/office/2007/relationships/hdphoto" Target="../media/hdphoto1.wdp"/><Relationship Id="rId7" Type="http://schemas.openxmlformats.org/officeDocument/2006/relationships/slide" Target="slide40.xml"/><Relationship Id="rId12"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slide" Target="slide41.xml"/><Relationship Id="rId5" Type="http://schemas.openxmlformats.org/officeDocument/2006/relationships/image" Target="../media/image3.png"/><Relationship Id="rId10" Type="http://schemas.openxmlformats.org/officeDocument/2006/relationships/slide" Target="slide33.xml"/><Relationship Id="rId4" Type="http://schemas.openxmlformats.org/officeDocument/2006/relationships/image" Target="../media/image2.png"/><Relationship Id="rId9" Type="http://schemas.openxmlformats.org/officeDocument/2006/relationships/slide" Target="slide3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1.wdp"/><Relationship Id="rId7" Type="http://schemas.openxmlformats.org/officeDocument/2006/relationships/diagramLayout" Target="../diagrams/layout1.xml"/><Relationship Id="rId12"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hyperlink" Target="https://guao.org/biblioteca/evaluacion_de_la_comprension_lectora_dificultades_y_limitaciones" TargetMode="External"/><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 Target="slide11.xml"/><Relationship Id="rId7" Type="http://schemas.openxmlformats.org/officeDocument/2006/relationships/image" Target="../media/image7.png"/><Relationship Id="rId12" Type="http://schemas.openxmlformats.org/officeDocument/2006/relationships/image" Target="../media/image3.png"/><Relationship Id="rId2" Type="http://schemas.openxmlformats.org/officeDocument/2006/relationships/slide" Target="slide45.xml"/><Relationship Id="rId1" Type="http://schemas.openxmlformats.org/officeDocument/2006/relationships/slideLayout" Target="../slideLayouts/slideLayout2.xml"/><Relationship Id="rId6" Type="http://schemas.openxmlformats.org/officeDocument/2006/relationships/slide" Target="slide48.xml"/><Relationship Id="rId11" Type="http://schemas.openxmlformats.org/officeDocument/2006/relationships/image" Target="../media/image2.png"/><Relationship Id="rId5" Type="http://schemas.openxmlformats.org/officeDocument/2006/relationships/slide" Target="slide53.xml"/><Relationship Id="rId10" Type="http://schemas.microsoft.com/office/2007/relationships/hdphoto" Target="../media/hdphoto1.wdp"/><Relationship Id="rId4" Type="http://schemas.openxmlformats.org/officeDocument/2006/relationships/slide" Target="slide52.xml"/><Relationship Id="rId9"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3.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7.png"/><Relationship Id="rId5" Type="http://schemas.openxmlformats.org/officeDocument/2006/relationships/diagramColors" Target="../diagrams/colors2.xml"/><Relationship Id="rId10" Type="http://schemas.openxmlformats.org/officeDocument/2006/relationships/image" Target="../media/image3.png"/><Relationship Id="rId4" Type="http://schemas.openxmlformats.org/officeDocument/2006/relationships/diagramQuickStyle" Target="../diagrams/quickStyle2.xml"/><Relationship Id="rId9" Type="http://schemas.openxmlformats.org/officeDocument/2006/relationships/image" Target="../media/image2.png"/></Relationships>
</file>

<file path=ppt/slides/_rels/slide4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53.xml"/><Relationship Id="rId7" Type="http://schemas.microsoft.com/office/2007/relationships/hdphoto" Target="../media/hdphoto1.wdp"/><Relationship Id="rId2" Type="http://schemas.openxmlformats.org/officeDocument/2006/relationships/slide" Target="slide4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50.xml"/><Relationship Id="rId10" Type="http://schemas.openxmlformats.org/officeDocument/2006/relationships/image" Target="../media/image7.png"/><Relationship Id="rId4" Type="http://schemas.openxmlformats.org/officeDocument/2006/relationships/slide" Target="slide9.xml"/><Relationship Id="rId9"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guao.org/portafolio_docente/constitucion_de_la_republica_bolivariana_de_venezuela"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8" Type="http://schemas.openxmlformats.org/officeDocument/2006/relationships/slide" Target="slide61.xml"/><Relationship Id="rId3" Type="http://schemas.microsoft.com/office/2007/relationships/hdphoto" Target="../media/hdphoto1.wdp"/><Relationship Id="rId7" Type="http://schemas.openxmlformats.org/officeDocument/2006/relationships/slide" Target="slide60.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59.xml"/><Relationship Id="rId11" Type="http://schemas.openxmlformats.org/officeDocument/2006/relationships/image" Target="../media/image22.jpe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slide" Target="slide64.xml"/></Relationships>
</file>

<file path=ppt/slides/_rels/slide56.xml.rels><?xml version="1.0" encoding="UTF-8" standalone="yes"?>
<Relationships xmlns="http://schemas.openxmlformats.org/package/2006/relationships"><Relationship Id="rId8" Type="http://schemas.openxmlformats.org/officeDocument/2006/relationships/image" Target="../media/image23.jpe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image" Target="../media/image3.png"/><Relationship Id="rId4" Type="http://schemas.openxmlformats.org/officeDocument/2006/relationships/image" Target="../media/image2.png"/><Relationship Id="rId9" Type="http://schemas.microsoft.com/office/2007/relationships/hdphoto" Target="../media/hdphoto6.wdp"/></Relationships>
</file>

<file path=ppt/slides/_rels/slide57.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3.png"/><Relationship Id="rId4" Type="http://schemas.openxmlformats.org/officeDocument/2006/relationships/image" Target="../media/image2.png"/><Relationship Id="rId9" Type="http://schemas.microsoft.com/office/2007/relationships/hdphoto" Target="../media/hdphoto5.wdp"/></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slide" Target="slide10.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54.xml"/><Relationship Id="rId7" Type="http://schemas.openxmlformats.org/officeDocument/2006/relationships/image" Target="../media/image2.png"/><Relationship Id="rId2" Type="http://schemas.openxmlformats.org/officeDocument/2006/relationships/slide" Target="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slide" Target="slide65.xml"/></Relationships>
</file>

<file path=ppt/slides/_rels/slide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6.png"/><Relationship Id="rId7"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8.png"/><Relationship Id="rId7"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8" Type="http://schemas.openxmlformats.org/officeDocument/2006/relationships/hyperlink" Target="https://guao.org/portafolio_docente/mitologia_para_todas_las_edades" TargetMode="Externa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hyperlink" Target="https://guao.org/biblioteca/la_vuelta_a_la_ciudad" TargetMode="External"/></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0.xml"/><Relationship Id="rId7" Type="http://schemas.openxmlformats.org/officeDocument/2006/relationships/image" Target="../media/image3.png"/><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slide" Target="slide6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9.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20.xml"/><Relationship Id="rId7" Type="http://schemas.openxmlformats.org/officeDocument/2006/relationships/image" Target="../media/image5.png"/><Relationship Id="rId2" Type="http://schemas.openxmlformats.org/officeDocument/2006/relationships/slide" Target="slide78.xml"/><Relationship Id="rId1" Type="http://schemas.openxmlformats.org/officeDocument/2006/relationships/slideLayout" Target="../slideLayouts/slideLayout2.xml"/><Relationship Id="rId6" Type="http://schemas.openxmlformats.org/officeDocument/2006/relationships/slide" Target="slide72.xml"/><Relationship Id="rId5" Type="http://schemas.openxmlformats.org/officeDocument/2006/relationships/slide" Target="slide43.xml"/><Relationship Id="rId10" Type="http://schemas.openxmlformats.org/officeDocument/2006/relationships/image" Target="../media/image3.png"/><Relationship Id="rId4" Type="http://schemas.openxmlformats.org/officeDocument/2006/relationships/slide" Target="slide32.xml"/><Relationship Id="rId9"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slide" Target="slide4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1.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8" Type="http://schemas.openxmlformats.org/officeDocument/2006/relationships/diagramLayout" Target="../diagrams/layout3.xml"/><Relationship Id="rId3" Type="http://schemas.microsoft.com/office/2007/relationships/hdphoto" Target="../media/hdphoto1.wdp"/><Relationship Id="rId7" Type="http://schemas.openxmlformats.org/officeDocument/2006/relationships/diagramData" Target="../diagrams/data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11" Type="http://schemas.microsoft.com/office/2007/relationships/diagramDrawing" Target="../diagrams/drawing3.xml"/><Relationship Id="rId5" Type="http://schemas.openxmlformats.org/officeDocument/2006/relationships/image" Target="../media/image3.png"/><Relationship Id="rId10" Type="http://schemas.openxmlformats.org/officeDocument/2006/relationships/diagramColors" Target="../diagrams/colors3.xml"/><Relationship Id="rId4" Type="http://schemas.openxmlformats.org/officeDocument/2006/relationships/image" Target="../media/image2.png"/><Relationship Id="rId9" Type="http://schemas.openxmlformats.org/officeDocument/2006/relationships/diagramQuickStyle" Target="../diagrams/quickStyle3.xml"/></Relationships>
</file>

<file path=ppt/slides/_rels/slide7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png"/><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8" Type="http://schemas.openxmlformats.org/officeDocument/2006/relationships/hyperlink" Target="https://guao.org/quinto_grado/lengua/aspectos_formales_de_la_escritura-que_son_los_aspectos_formales_de_la_escritura" TargetMode="External"/><Relationship Id="rId13" Type="http://schemas.openxmlformats.org/officeDocument/2006/relationships/hyperlink" Target="https://guao.org/quinto_grado/lengua/los_conectivos-los_enlaces" TargetMode="External"/><Relationship Id="rId18" Type="http://schemas.openxmlformats.org/officeDocument/2006/relationships/hyperlink" Target="https://guao.org/quinto_grado/lengua/los_determinantes-los_posesivos" TargetMode="External"/><Relationship Id="rId3" Type="http://schemas.microsoft.com/office/2007/relationships/hdphoto" Target="../media/hdphoto1.wdp"/><Relationship Id="rId7" Type="http://schemas.openxmlformats.org/officeDocument/2006/relationships/hyperlink" Target="https://guao.org/quinto_grado/lengua" TargetMode="External"/><Relationship Id="rId12" Type="http://schemas.openxmlformats.org/officeDocument/2006/relationships/hyperlink" Target="https://guao.org/quinto_grado/lengua/las_preposiciones-actividades_con_preposiciones_y_conjunciones" TargetMode="External"/><Relationship Id="rId17" Type="http://schemas.openxmlformats.org/officeDocument/2006/relationships/hyperlink" Target="https://guao.org/quinto_grado/lengua/los_determinantes-los_demostrativos" TargetMode="External"/><Relationship Id="rId2" Type="http://schemas.openxmlformats.org/officeDocument/2006/relationships/image" Target="../media/image5.png"/><Relationship Id="rId16" Type="http://schemas.openxmlformats.org/officeDocument/2006/relationships/hyperlink" Target="https://guao.org/quinto_grado/lengua/los_conectivos-las_preposiciones" TargetMode="Externa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hyperlink" Target="https://guao.org/quinto_grado/lengua/las_preposiciones-preposiciones_y_conjunciones" TargetMode="External"/><Relationship Id="rId5" Type="http://schemas.openxmlformats.org/officeDocument/2006/relationships/image" Target="../media/image3.png"/><Relationship Id="rId15" Type="http://schemas.openxmlformats.org/officeDocument/2006/relationships/hyperlink" Target="https://guao.org/quinto_grado/lengua/los_conectivos-85_ejemplos_de_conectivos" TargetMode="External"/><Relationship Id="rId10" Type="http://schemas.openxmlformats.org/officeDocument/2006/relationships/hyperlink" Target="https://guao.org/quinto_grado/lengua/las_preposiciones-actividades_con_preposiciones" TargetMode="External"/><Relationship Id="rId4" Type="http://schemas.openxmlformats.org/officeDocument/2006/relationships/image" Target="../media/image2.png"/><Relationship Id="rId9" Type="http://schemas.openxmlformats.org/officeDocument/2006/relationships/hyperlink" Target="https://guao.org/quinto_grado/lengua/las_preposiciones-el_uso_de_las_preposiciones" TargetMode="External"/><Relationship Id="rId14" Type="http://schemas.openxmlformats.org/officeDocument/2006/relationships/hyperlink" Target="https://guao.org/quinto_grado/lengua/los_conectivos-ejercicios_con_preposiciones"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8" Type="http://schemas.openxmlformats.org/officeDocument/2006/relationships/hyperlink" Target="https://guao.org/quinto_grado/lengua/los_determinantes-los_numerales_e_indefinidos" TargetMode="External"/><Relationship Id="rId3" Type="http://schemas.microsoft.com/office/2007/relationships/hdphoto" Target="../media/hdphoto1.wdp"/><Relationship Id="rId7" Type="http://schemas.openxmlformats.org/officeDocument/2006/relationships/hyperlink" Target="https://guao.org/quinto_grado/lengua"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hyperlink" Target="https://guao.org/quinto_grado/lengua/los_pronombres-pronombres_personales" TargetMode="External"/><Relationship Id="rId4" Type="http://schemas.openxmlformats.org/officeDocument/2006/relationships/image" Target="../media/image2.png"/><Relationship Id="rId9" Type="http://schemas.openxmlformats.org/officeDocument/2006/relationships/hyperlink" Target="https://guao.org/quinto_grado/lengua/el_verbo-formas_verbales_persona_y_numero"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guao.org/quinto_grado/lengua/los_signos_de_puntuacion-los_dos_puntos" TargetMode="External"/><Relationship Id="rId3" Type="http://schemas.microsoft.com/office/2007/relationships/hdphoto" Target="../media/hdphoto1.wdp"/><Relationship Id="rId7" Type="http://schemas.openxmlformats.org/officeDocument/2006/relationships/hyperlink" Target="https://guao.org/quinto_grado/lengua"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hyperlink" Target="https://guao.org/quinto_grado/lengua/vocabulario-actividad_1_" TargetMode="External"/><Relationship Id="rId5" Type="http://schemas.openxmlformats.org/officeDocument/2006/relationships/image" Target="../media/image3.png"/><Relationship Id="rId10" Type="http://schemas.openxmlformats.org/officeDocument/2006/relationships/hyperlink" Target="https://guao.org/quinto_grado/lengua/los_signos_de_puntuacion-el_punto" TargetMode="External"/><Relationship Id="rId4" Type="http://schemas.openxmlformats.org/officeDocument/2006/relationships/image" Target="../media/image2.png"/><Relationship Id="rId9" Type="http://schemas.openxmlformats.org/officeDocument/2006/relationships/hyperlink" Target="https://guao.org/quinto_grado/lengua/los_signos_de_puntuacion-el_guion"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s://guao.org/quinto_grado/lengua/ortografia-ejercicios_de_ortografia" TargetMode="External"/><Relationship Id="rId3" Type="http://schemas.microsoft.com/office/2007/relationships/hdphoto" Target="../media/hdphoto1.wdp"/><Relationship Id="rId7" Type="http://schemas.openxmlformats.org/officeDocument/2006/relationships/hyperlink" Target="https://guao.org/quinto_grado/lengua"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guao.org/quinto_grado/lengua/gramatica-gramatica_actividades"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www.guao.org/" TargetMode="External"/><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10.xm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54.xml"/><Relationship Id="rId5" Type="http://schemas.openxmlformats.org/officeDocument/2006/relationships/slide" Target="slide65.xml"/><Relationship Id="rId10" Type="http://schemas.openxmlformats.org/officeDocument/2006/relationships/image" Target="../media/image3.png"/><Relationship Id="rId4" Type="http://schemas.openxmlformats.org/officeDocument/2006/relationships/slide" Target="slide20.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2" descr="C:\Users\Luis Moya\Desktop\Logo guao.png">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Effect>
                      <a14:brightnessContrast bright="20000"/>
                    </a14:imgEffect>
                  </a14:imgLayer>
                </a14:imgProps>
              </a:ext>
            </a:extLst>
          </a:blip>
          <a:srcRect r="71814"/>
          <a:stretch/>
        </p:blipFill>
        <p:spPr bwMode="auto">
          <a:xfrm>
            <a:off x="1783017" y="8406718"/>
            <a:ext cx="421847" cy="429764"/>
          </a:xfrm>
          <a:prstGeom prst="rect">
            <a:avLst/>
          </a:prstGeom>
          <a:noFill/>
        </p:spPr>
      </p:pic>
      <p:pic>
        <p:nvPicPr>
          <p:cNvPr id="70" name="25 Imagen" descr="pilas.png">
            <a:extLst/>
          </p:cNvPr>
          <p:cNvPicPr>
            <a:picLocks noChangeAspect="1"/>
          </p:cNvPicPr>
          <p:nvPr/>
        </p:nvPicPr>
        <p:blipFill>
          <a:blip r:embed="rId4" cstate="print"/>
          <a:stretch>
            <a:fillRect/>
          </a:stretch>
        </p:blipFill>
        <p:spPr>
          <a:xfrm>
            <a:off x="534730" y="8388424"/>
            <a:ext cx="600215" cy="411187"/>
          </a:xfrm>
          <a:prstGeom prst="rect">
            <a:avLst/>
          </a:prstGeom>
        </p:spPr>
      </p:pic>
      <p:pic>
        <p:nvPicPr>
          <p:cNvPr id="71" name="Picture 1" descr="C:\Users\Luis Moya\Desktop\logo-original.png">
            <a:extLst/>
          </p:cNvPr>
          <p:cNvPicPr>
            <a:picLocks noChangeAspect="1" noChangeArrowheads="1"/>
          </p:cNvPicPr>
          <p:nvPr/>
        </p:nvPicPr>
        <p:blipFill>
          <a:blip r:embed="rId5" cstate="print"/>
          <a:srcRect/>
          <a:stretch>
            <a:fillRect/>
          </a:stretch>
        </p:blipFill>
        <p:spPr bwMode="auto">
          <a:xfrm>
            <a:off x="1195110" y="8409986"/>
            <a:ext cx="469929" cy="426496"/>
          </a:xfrm>
          <a:prstGeom prst="rect">
            <a:avLst/>
          </a:prstGeom>
          <a:noFill/>
        </p:spPr>
      </p:pic>
      <p:sp>
        <p:nvSpPr>
          <p:cNvPr id="14" name="Elipse 13"/>
          <p:cNvSpPr/>
          <p:nvPr/>
        </p:nvSpPr>
        <p:spPr>
          <a:xfrm>
            <a:off x="2204864" y="1403648"/>
            <a:ext cx="7898075" cy="7898075"/>
          </a:xfrm>
          <a:prstGeom prst="ellipse">
            <a:avLst/>
          </a:prstGeom>
          <a:gradFill flip="none" rotWithShape="1">
            <a:gsLst>
              <a:gs pos="10000">
                <a:schemeClr val="accent1">
                  <a:lumMod val="5000"/>
                  <a:lumOff val="95000"/>
                </a:schemeClr>
              </a:gs>
              <a:gs pos="34000">
                <a:schemeClr val="accent2">
                  <a:lumMod val="60000"/>
                  <a:lumOff val="40000"/>
                </a:schemeClr>
              </a:gs>
              <a:gs pos="65000">
                <a:schemeClr val="accent4">
                  <a:lumMod val="75000"/>
                </a:schemeClr>
              </a:gs>
            </a:gsLst>
            <a:lin ang="16200000" scaled="1"/>
            <a:tileRect/>
          </a:gradFill>
          <a:ln>
            <a:noFill/>
          </a:ln>
          <a:effectLst>
            <a:outerShdw blurRad="215900" dist="38100" dir="13500000" sx="102000" sy="102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6" name="32 CuadroTexto">
            <a:extLst/>
          </p:cNvPr>
          <p:cNvSpPr txBox="1"/>
          <p:nvPr/>
        </p:nvSpPr>
        <p:spPr>
          <a:xfrm>
            <a:off x="3568141" y="7752546"/>
            <a:ext cx="2792752" cy="707886"/>
          </a:xfrm>
          <a:prstGeom prst="rect">
            <a:avLst/>
          </a:prstGeom>
          <a:noFill/>
          <a:effectLst>
            <a:outerShdw blurRad="50800" dist="38100" dir="2700000" algn="tl" rotWithShape="0">
              <a:prstClr val="black">
                <a:alpha val="40000"/>
              </a:prstClr>
            </a:outerShdw>
          </a:effectLst>
        </p:spPr>
        <p:txBody>
          <a:bodyPr wrap="none" rtlCol="0">
            <a:spAutoFit/>
          </a:bodyPr>
          <a:lstStyle/>
          <a:p>
            <a:pPr algn="r"/>
            <a:r>
              <a:rPr lang="es-VE" sz="2800" b="1" dirty="0">
                <a:solidFill>
                  <a:schemeClr val="accent4">
                    <a:lumMod val="75000"/>
                  </a:schemeClr>
                </a:solidFill>
                <a:effectLst>
                  <a:outerShdw blurRad="38100" dist="38100" dir="2700000" algn="tl">
                    <a:srgbClr val="000000">
                      <a:alpha val="43137"/>
                    </a:srgbClr>
                  </a:outerShdw>
                </a:effectLst>
                <a:latin typeface="Arial Rounded MT Bold" pitchFamily="34" charset="0"/>
              </a:rPr>
              <a:t>DEL DOCENTE</a:t>
            </a:r>
          </a:p>
          <a:p>
            <a:pPr algn="r"/>
            <a:r>
              <a:rPr lang="es-VE" sz="1100" b="1" dirty="0">
                <a:solidFill>
                  <a:schemeClr val="accent4">
                    <a:lumMod val="75000"/>
                  </a:schemeClr>
                </a:solidFill>
                <a:effectLst>
                  <a:outerShdw blurRad="38100" dist="38100" dir="2700000" algn="tl">
                    <a:srgbClr val="000000">
                      <a:alpha val="43137"/>
                    </a:srgbClr>
                  </a:outerShdw>
                </a:effectLst>
                <a:latin typeface="Arial Rounded MT Bold" pitchFamily="34" charset="0"/>
              </a:rPr>
              <a:t>LENGUAJE Y COMUNICACIÒN</a:t>
            </a:r>
          </a:p>
        </p:txBody>
      </p:sp>
      <p:sp>
        <p:nvSpPr>
          <p:cNvPr id="23" name="33 CuadroTexto">
            <a:extLst/>
          </p:cNvPr>
          <p:cNvSpPr txBox="1"/>
          <p:nvPr/>
        </p:nvSpPr>
        <p:spPr>
          <a:xfrm>
            <a:off x="3501008" y="7164288"/>
            <a:ext cx="2859885"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s-VE" sz="4800" b="1" dirty="0">
                <a:solidFill>
                  <a:schemeClr val="accent4">
                    <a:lumMod val="75000"/>
                  </a:schemeClr>
                </a:solidFill>
                <a:effectLst>
                  <a:outerShdw blurRad="38100" dist="38100" dir="2700000" algn="tl">
                    <a:srgbClr val="000000">
                      <a:alpha val="43137"/>
                    </a:srgbClr>
                  </a:outerShdw>
                </a:effectLst>
                <a:latin typeface="Arial Rounded MT Bold" pitchFamily="34" charset="0"/>
              </a:rPr>
              <a:t>MANUAL</a:t>
            </a:r>
          </a:p>
        </p:txBody>
      </p:sp>
      <p:sp>
        <p:nvSpPr>
          <p:cNvPr id="24" name="16 CuadroTexto">
            <a:extLst/>
          </p:cNvPr>
          <p:cNvSpPr txBox="1"/>
          <p:nvPr/>
        </p:nvSpPr>
        <p:spPr>
          <a:xfrm>
            <a:off x="2924944" y="472955"/>
            <a:ext cx="2728026" cy="7725192"/>
          </a:xfrm>
          <a:prstGeom prst="rect">
            <a:avLst/>
          </a:prstGeom>
          <a:noFill/>
        </p:spPr>
        <p:txBody>
          <a:bodyPr wrap="square" rtlCol="0">
            <a:spAutoFit/>
          </a:bodyPr>
          <a:lstStyle/>
          <a:p>
            <a:r>
              <a:rPr lang="es-VE" sz="49600" spc="-300" dirty="0">
                <a:solidFill>
                  <a:schemeClr val="bg1"/>
                </a:solidFill>
                <a:effectLst>
                  <a:outerShdw blurRad="38100" dist="38100" dir="2700000" algn="tl">
                    <a:srgbClr val="000000">
                      <a:alpha val="43137"/>
                    </a:srgbClr>
                  </a:outerShdw>
                </a:effectLst>
                <a:latin typeface="Arial Rounded MT Bold" pitchFamily="34" charset="0"/>
              </a:rPr>
              <a:t>5</a:t>
            </a:r>
          </a:p>
        </p:txBody>
      </p:sp>
      <p:sp>
        <p:nvSpPr>
          <p:cNvPr id="25" name="31 CuadroTexto">
            <a:extLst/>
          </p:cNvPr>
          <p:cNvSpPr txBox="1"/>
          <p:nvPr/>
        </p:nvSpPr>
        <p:spPr>
          <a:xfrm>
            <a:off x="3645024" y="6804248"/>
            <a:ext cx="2669647" cy="523220"/>
          </a:xfrm>
          <a:prstGeom prst="rect">
            <a:avLst/>
          </a:prstGeom>
          <a:noFill/>
        </p:spPr>
        <p:txBody>
          <a:bodyPr wrap="square" rtlCol="0">
            <a:spAutoFit/>
          </a:bodyPr>
          <a:lstStyle/>
          <a:p>
            <a:pPr algn="r"/>
            <a:r>
              <a:rPr lang="es-VE" sz="2800" spc="-300" dirty="0" smtClean="0">
                <a:solidFill>
                  <a:schemeClr val="bg1"/>
                </a:solidFill>
                <a:latin typeface="Arial Rounded MT Bold" pitchFamily="34" charset="0"/>
              </a:rPr>
              <a:t>Segundo  </a:t>
            </a:r>
            <a:r>
              <a:rPr lang="es-VE" sz="2800" spc="-300" dirty="0">
                <a:solidFill>
                  <a:schemeClr val="bg1"/>
                </a:solidFill>
                <a:latin typeface="Arial Rounded MT Bold" pitchFamily="34" charset="0"/>
              </a:rPr>
              <a:t>lapso</a:t>
            </a:r>
          </a:p>
        </p:txBody>
      </p:sp>
      <p:pic>
        <p:nvPicPr>
          <p:cNvPr id="2" name="Imagen 1"/>
          <p:cNvPicPr>
            <a:picLocks noChangeAspect="1"/>
          </p:cNvPicPr>
          <p:nvPr/>
        </p:nvPicPr>
        <p:blipFill rotWithShape="1">
          <a:blip r:embed="rId6" cstate="print">
            <a:extLst>
              <a:ext uri="{BEBA8EAE-BF5A-486C-A8C5-ECC9F3942E4B}">
                <a14:imgProps xmlns:a14="http://schemas.microsoft.com/office/drawing/2010/main" xmlns="">
                  <a14:imgLayer r:embed="rId7">
                    <a14:imgEffect>
                      <a14:backgroundRemoval t="0" b="100000" l="0" r="100000"/>
                    </a14:imgEffect>
                  </a14:imgLayer>
                </a14:imgProps>
              </a:ext>
              <a:ext uri="{28A0092B-C50C-407E-A947-70E740481C1C}">
                <a14:useLocalDpi xmlns:a14="http://schemas.microsoft.com/office/drawing/2010/main" xmlns="" val="0"/>
              </a:ext>
            </a:extLst>
          </a:blip>
          <a:srcRect l="38983"/>
          <a:stretch/>
        </p:blipFill>
        <p:spPr>
          <a:xfrm>
            <a:off x="-27384" y="1873341"/>
            <a:ext cx="2592288" cy="651508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8 CuadroTexto">
            <a:extLst>
              <a:ext uri="{FF2B5EF4-FFF2-40B4-BE49-F238E27FC236}">
                <a16:creationId xmlns:a16="http://schemas.microsoft.com/office/drawing/2014/main" xmlns="" id="{A0FBD1FE-4C04-4BF1-AEAD-52221FAFC43A}"/>
              </a:ext>
            </a:extLst>
          </p:cNvPr>
          <p:cNvSpPr txBox="1"/>
          <p:nvPr/>
        </p:nvSpPr>
        <p:spPr>
          <a:xfrm>
            <a:off x="0" y="8215340"/>
            <a:ext cx="6840760" cy="769441"/>
          </a:xfrm>
          <a:prstGeom prst="rect">
            <a:avLst/>
          </a:prstGeom>
          <a:noFill/>
        </p:spPr>
        <p:txBody>
          <a:bodyPr wrap="square" rtlCol="0">
            <a:spAutoFit/>
          </a:bodyPr>
          <a:lstStyle/>
          <a:p>
            <a:pPr algn="r"/>
            <a:r>
              <a:rPr lang="en-US" sz="4400" dirty="0">
                <a:solidFill>
                  <a:schemeClr val="bg1"/>
                </a:solidFill>
                <a:latin typeface="Arial Rounded MT Bold" pitchFamily="34" charset="0"/>
              </a:rPr>
              <a:t>I</a:t>
            </a:r>
          </a:p>
        </p:txBody>
      </p:sp>
      <p:pic>
        <p:nvPicPr>
          <p:cNvPr id="15" name="Picture 2" descr="C:\Users\Luis Moya\Desktop\Logo guao.png">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Effect>
                      <a14:brightnessContrast bright="20000"/>
                    </a14:imgEffect>
                  </a14:imgLayer>
                </a14:imgProps>
              </a:ext>
            </a:extLst>
          </a:blip>
          <a:srcRect r="71814"/>
          <a:stretch/>
        </p:blipFill>
        <p:spPr bwMode="auto">
          <a:xfrm>
            <a:off x="1783017" y="8406718"/>
            <a:ext cx="421847" cy="429764"/>
          </a:xfrm>
          <a:prstGeom prst="rect">
            <a:avLst/>
          </a:prstGeom>
          <a:noFill/>
        </p:spPr>
      </p:pic>
      <p:pic>
        <p:nvPicPr>
          <p:cNvPr id="16" name="25 Imagen" descr="pilas.png">
            <a:extLst/>
          </p:cNvPr>
          <p:cNvPicPr>
            <a:picLocks noChangeAspect="1"/>
          </p:cNvPicPr>
          <p:nvPr/>
        </p:nvPicPr>
        <p:blipFill>
          <a:blip r:embed="rId4" cstate="print"/>
          <a:stretch>
            <a:fillRect/>
          </a:stretch>
        </p:blipFill>
        <p:spPr>
          <a:xfrm>
            <a:off x="534730" y="8388424"/>
            <a:ext cx="600215" cy="411187"/>
          </a:xfrm>
          <a:prstGeom prst="rect">
            <a:avLst/>
          </a:prstGeom>
        </p:spPr>
      </p:pic>
      <p:pic>
        <p:nvPicPr>
          <p:cNvPr id="18" name="Picture 1" descr="C:\Users\Luis Moya\Desktop\logo-original.png">
            <a:extLst/>
          </p:cNvPr>
          <p:cNvPicPr>
            <a:picLocks noChangeAspect="1" noChangeArrowheads="1"/>
          </p:cNvPicPr>
          <p:nvPr/>
        </p:nvPicPr>
        <p:blipFill>
          <a:blip r:embed="rId5" cstate="print"/>
          <a:srcRect/>
          <a:stretch>
            <a:fillRect/>
          </a:stretch>
        </p:blipFill>
        <p:spPr bwMode="auto">
          <a:xfrm>
            <a:off x="1195110" y="8409986"/>
            <a:ext cx="469929" cy="426496"/>
          </a:xfrm>
          <a:prstGeom prst="rect">
            <a:avLst/>
          </a:prstGeom>
          <a:noFill/>
        </p:spPr>
      </p:pic>
      <p:sp>
        <p:nvSpPr>
          <p:cNvPr id="11" name="Elipse 10"/>
          <p:cNvSpPr/>
          <p:nvPr/>
        </p:nvSpPr>
        <p:spPr>
          <a:xfrm rot="19878413">
            <a:off x="3262566" y="691352"/>
            <a:ext cx="2064843" cy="2082491"/>
          </a:xfrm>
          <a:prstGeom prst="ellipse">
            <a:avLst/>
          </a:prstGeom>
          <a:gradFill flip="none" rotWithShape="1">
            <a:gsLst>
              <a:gs pos="10000">
                <a:schemeClr val="accent1">
                  <a:lumMod val="5000"/>
                  <a:lumOff val="95000"/>
                </a:schemeClr>
              </a:gs>
              <a:gs pos="31000">
                <a:srgbClr val="F5FDAD"/>
              </a:gs>
              <a:gs pos="65000">
                <a:srgbClr val="00A44A"/>
              </a:gs>
            </a:gsLst>
            <a:lin ang="16200000" scaled="1"/>
            <a:tileRect/>
          </a:gradFill>
          <a:ln>
            <a:noFill/>
          </a:ln>
          <a:effectLst>
            <a:outerShdw blurRad="215900" dist="38100" dir="13500000" sx="102000" sy="102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9" name="Elipse 18"/>
          <p:cNvSpPr/>
          <p:nvPr/>
        </p:nvSpPr>
        <p:spPr>
          <a:xfrm rot="19878413">
            <a:off x="3265554" y="1364988"/>
            <a:ext cx="7463342" cy="7527131"/>
          </a:xfrm>
          <a:prstGeom prst="ellipse">
            <a:avLst/>
          </a:prstGeom>
          <a:gradFill flip="none" rotWithShape="1">
            <a:gsLst>
              <a:gs pos="10000">
                <a:schemeClr val="accent1">
                  <a:lumMod val="5000"/>
                  <a:lumOff val="95000"/>
                </a:schemeClr>
              </a:gs>
              <a:gs pos="31000">
                <a:srgbClr val="F5FDAD"/>
              </a:gs>
              <a:gs pos="65000">
                <a:srgbClr val="00A44A"/>
              </a:gs>
            </a:gsLst>
            <a:lin ang="16200000" scaled="1"/>
            <a:tileRect/>
          </a:gradFill>
          <a:ln>
            <a:noFill/>
          </a:ln>
          <a:effectLst>
            <a:outerShdw blurRad="215900" dist="38100" dir="13500000" sx="102000" sy="102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0" name="4 CuadroTexto">
            <a:extLst>
              <a:ext uri="{FF2B5EF4-FFF2-40B4-BE49-F238E27FC236}">
                <a16:creationId xmlns:a16="http://schemas.microsoft.com/office/drawing/2014/main" xmlns="" id="{A9A4D915-9C59-4E3E-97EC-D9AE81F26690}"/>
              </a:ext>
            </a:extLst>
          </p:cNvPr>
          <p:cNvSpPr txBox="1"/>
          <p:nvPr/>
        </p:nvSpPr>
        <p:spPr>
          <a:xfrm rot="16200000">
            <a:off x="3157464" y="4693602"/>
            <a:ext cx="2958246"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s-VE" sz="4800" b="1" dirty="0">
                <a:solidFill>
                  <a:schemeClr val="bg1"/>
                </a:solidFill>
                <a:latin typeface="Arial Rounded MT Bold" pitchFamily="34" charset="0"/>
              </a:rPr>
              <a:t>MAPA DE</a:t>
            </a:r>
          </a:p>
        </p:txBody>
      </p:sp>
      <p:sp>
        <p:nvSpPr>
          <p:cNvPr id="21" name="5 CuadroTexto">
            <a:extLst>
              <a:ext uri="{FF2B5EF4-FFF2-40B4-BE49-F238E27FC236}">
                <a16:creationId xmlns:a16="http://schemas.microsoft.com/office/drawing/2014/main" xmlns="" id="{E4ED338F-47D8-4160-95EA-670D09B9F85B}"/>
              </a:ext>
            </a:extLst>
          </p:cNvPr>
          <p:cNvSpPr txBox="1"/>
          <p:nvPr/>
        </p:nvSpPr>
        <p:spPr>
          <a:xfrm rot="16200000">
            <a:off x="3240187" y="3902937"/>
            <a:ext cx="4170244" cy="1200329"/>
          </a:xfrm>
          <a:prstGeom prst="rect">
            <a:avLst/>
          </a:prstGeom>
          <a:noFill/>
          <a:effectLst>
            <a:outerShdw blurRad="50800" dist="38100" dir="2700000" algn="tl" rotWithShape="0">
              <a:prstClr val="black">
                <a:alpha val="40000"/>
              </a:prstClr>
            </a:outerShdw>
          </a:effectLst>
        </p:spPr>
        <p:txBody>
          <a:bodyPr wrap="none" rtlCol="0">
            <a:spAutoFit/>
          </a:bodyPr>
          <a:lstStyle/>
          <a:p>
            <a:r>
              <a:rPr lang="es-VE" sz="7200" b="1" dirty="0">
                <a:solidFill>
                  <a:schemeClr val="bg1"/>
                </a:solidFill>
                <a:latin typeface="Arial Rounded MT Bold" pitchFamily="34" charset="0"/>
              </a:rPr>
              <a:t>LOGROS</a:t>
            </a:r>
          </a:p>
        </p:txBody>
      </p:sp>
      <p:sp>
        <p:nvSpPr>
          <p:cNvPr id="23" name="5 CuadroTexto">
            <a:extLst>
              <a:ext uri="{FF2B5EF4-FFF2-40B4-BE49-F238E27FC236}">
                <a16:creationId xmlns:a16="http://schemas.microsoft.com/office/drawing/2014/main" xmlns="" id="{EAC902FC-539C-4D97-9CD8-701E565D448A}"/>
              </a:ext>
            </a:extLst>
          </p:cNvPr>
          <p:cNvSpPr txBox="1"/>
          <p:nvPr/>
        </p:nvSpPr>
        <p:spPr>
          <a:xfrm>
            <a:off x="4725144" y="6300192"/>
            <a:ext cx="1055097" cy="1200329"/>
          </a:xfrm>
          <a:prstGeom prst="rect">
            <a:avLst/>
          </a:prstGeom>
          <a:noFill/>
          <a:effectLst>
            <a:outerShdw blurRad="50800" dist="38100" dir="2700000" algn="tl" rotWithShape="0">
              <a:prstClr val="black">
                <a:alpha val="40000"/>
              </a:prstClr>
            </a:outerShdw>
          </a:effectLst>
        </p:spPr>
        <p:txBody>
          <a:bodyPr wrap="none" rtlCol="0">
            <a:spAutoFit/>
          </a:bodyPr>
          <a:lstStyle/>
          <a:p>
            <a:r>
              <a:rPr lang="es-VE" sz="7200" b="1" dirty="0" smtClean="0">
                <a:solidFill>
                  <a:schemeClr val="bg1"/>
                </a:solidFill>
                <a:latin typeface="Arial Rounded MT Bold" pitchFamily="34" charset="0"/>
              </a:rPr>
              <a:t>II.</a:t>
            </a:r>
            <a:endParaRPr lang="es-VE" sz="7200" b="1" dirty="0">
              <a:solidFill>
                <a:schemeClr val="bg1"/>
              </a:solidFill>
              <a:latin typeface="Arial Rounded MT Bold"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CuadroTexto"/>
          <p:cNvSpPr txBox="1"/>
          <p:nvPr/>
        </p:nvSpPr>
        <p:spPr>
          <a:xfrm>
            <a:off x="6429397" y="8666836"/>
            <a:ext cx="457112" cy="1477328"/>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11</a:t>
            </a:r>
            <a:endParaRPr lang="en-US" sz="1200" dirty="0">
              <a:solidFill>
                <a:schemeClr val="tx1">
                  <a:lumMod val="65000"/>
                  <a:lumOff val="35000"/>
                </a:schemeClr>
              </a:solidFill>
              <a:latin typeface="Arial" pitchFamily="34" charset="0"/>
              <a:cs typeface="Arial" pitchFamily="34" charset="0"/>
            </a:endParaRPr>
          </a:p>
          <a:p>
            <a:pPr marL="60325">
              <a:lnSpc>
                <a:spcPct val="150000"/>
              </a:lnSpc>
            </a:pPr>
            <a:endParaRPr lang="en-US" sz="1200" dirty="0">
              <a:solidFill>
                <a:schemeClr val="tx1">
                  <a:lumMod val="65000"/>
                  <a:lumOff val="35000"/>
                </a:schemeClr>
              </a:solidFill>
              <a:latin typeface="Arial" pitchFamily="34" charset="0"/>
              <a:cs typeface="Arial" pitchFamily="34" charset="0"/>
            </a:endParaRPr>
          </a:p>
          <a:p>
            <a:pPr marL="400050" indent="-400050">
              <a:lnSpc>
                <a:spcPct val="150000"/>
              </a:lnSpc>
            </a:pPr>
            <a:endParaRPr lang="en-US" sz="1200" dirty="0">
              <a:solidFill>
                <a:schemeClr val="accent4">
                  <a:lumMod val="50000"/>
                </a:schemeClr>
              </a:solidFill>
              <a:latin typeface="Arial" pitchFamily="34" charset="0"/>
              <a:cs typeface="Arial" pitchFamily="34" charset="0"/>
            </a:endParaRPr>
          </a:p>
          <a:p>
            <a:pPr>
              <a:lnSpc>
                <a:spcPct val="150000"/>
              </a:lnSpc>
            </a:pPr>
            <a:endParaRPr lang="es-VE" sz="1200" dirty="0">
              <a:solidFill>
                <a:schemeClr val="accent4">
                  <a:lumMod val="50000"/>
                </a:schemeClr>
              </a:solidFill>
              <a:latin typeface="Arial" pitchFamily="34" charset="0"/>
              <a:cs typeface="Arial" pitchFamily="34" charset="0"/>
            </a:endParaRPr>
          </a:p>
          <a:p>
            <a:pPr>
              <a:lnSpc>
                <a:spcPct val="150000"/>
              </a:lnSpc>
            </a:pPr>
            <a:endParaRPr lang="en-US" sz="1200" dirty="0">
              <a:solidFill>
                <a:schemeClr val="accent4">
                  <a:lumMod val="50000"/>
                </a:schemeClr>
              </a:solidFill>
              <a:latin typeface="Arial" pitchFamily="34" charset="0"/>
              <a:cs typeface="Arial" pitchFamily="34" charset="0"/>
            </a:endParaRPr>
          </a:p>
        </p:txBody>
      </p:sp>
      <p:sp>
        <p:nvSpPr>
          <p:cNvPr id="16" name="36 Rectángulo redondeado"/>
          <p:cNvSpPr/>
          <p:nvPr/>
        </p:nvSpPr>
        <p:spPr>
          <a:xfrm>
            <a:off x="825289" y="755576"/>
            <a:ext cx="1748302" cy="72008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t>Mapa de Logros </a:t>
            </a:r>
            <a:endParaRPr lang="es-VE" b="1" dirty="0"/>
          </a:p>
        </p:txBody>
      </p:sp>
      <p:sp>
        <p:nvSpPr>
          <p:cNvPr id="17" name="37 Rectángulo"/>
          <p:cNvSpPr/>
          <p:nvPr/>
        </p:nvSpPr>
        <p:spPr>
          <a:xfrm>
            <a:off x="3136681" y="647564"/>
            <a:ext cx="3118074" cy="936104"/>
          </a:xfrm>
          <a:prstGeom prst="rect">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100" dirty="0" smtClean="0">
                <a:solidFill>
                  <a:schemeClr val="bg1"/>
                </a:solidFill>
              </a:rPr>
              <a:t>Indica el conjunto de competencias o nivel de desempeño que  en lectura y escritura deben</a:t>
            </a:r>
            <a:r>
              <a:rPr lang="es-VE" sz="1100" dirty="0">
                <a:solidFill>
                  <a:schemeClr val="bg1"/>
                </a:solidFill>
              </a:rPr>
              <a:t> </a:t>
            </a:r>
            <a:r>
              <a:rPr lang="es-VE" sz="1100" dirty="0" smtClean="0">
                <a:solidFill>
                  <a:schemeClr val="bg1"/>
                </a:solidFill>
              </a:rPr>
              <a:t>alcanzar los niños  al culminar cada  grado. Es la ruta del docente para el diseño del diagnóstico y planificación escolar. </a:t>
            </a:r>
            <a:endParaRPr lang="es-VE" sz="1100" dirty="0">
              <a:solidFill>
                <a:schemeClr val="bg1"/>
              </a:solidFill>
            </a:endParaRPr>
          </a:p>
        </p:txBody>
      </p:sp>
      <p:cxnSp>
        <p:nvCxnSpPr>
          <p:cNvPr id="18" name="40 Conector recto de flecha"/>
          <p:cNvCxnSpPr>
            <a:stCxn id="16" idx="3"/>
            <a:endCxn id="17" idx="1"/>
          </p:cNvCxnSpPr>
          <p:nvPr/>
        </p:nvCxnSpPr>
        <p:spPr>
          <a:xfrm>
            <a:off x="2573591" y="1115616"/>
            <a:ext cx="563090" cy="0"/>
          </a:xfrm>
          <a:prstGeom prst="straightConnector1">
            <a:avLst/>
          </a:prstGeom>
          <a:ln>
            <a:solidFill>
              <a:schemeClr val="bg1">
                <a:lumMod val="65000"/>
              </a:schemeClr>
            </a:solidFill>
            <a:tailEnd type="arrow"/>
          </a:ln>
        </p:spPr>
        <p:style>
          <a:lnRef idx="2">
            <a:schemeClr val="accent3"/>
          </a:lnRef>
          <a:fillRef idx="0">
            <a:schemeClr val="accent3"/>
          </a:fillRef>
          <a:effectRef idx="1">
            <a:schemeClr val="accent3"/>
          </a:effectRef>
          <a:fontRef idx="minor">
            <a:schemeClr val="tx1"/>
          </a:fontRef>
        </p:style>
      </p:cxnSp>
      <p:sp>
        <p:nvSpPr>
          <p:cNvPr id="19" name="41 Rectángulo"/>
          <p:cNvSpPr/>
          <p:nvPr/>
        </p:nvSpPr>
        <p:spPr>
          <a:xfrm>
            <a:off x="2975870" y="1836856"/>
            <a:ext cx="1032919" cy="430888"/>
          </a:xfrm>
          <a:prstGeom prst="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100" b="1" dirty="0" smtClean="0">
                <a:solidFill>
                  <a:schemeClr val="tx1"/>
                </a:solidFill>
                <a:hlinkClick r:id="rId2" action="ppaction://hlinksldjump"/>
              </a:rPr>
              <a:t>Competencias</a:t>
            </a:r>
            <a:endParaRPr lang="es-VE" sz="1100" b="1" dirty="0" smtClean="0">
              <a:solidFill>
                <a:schemeClr val="tx1"/>
              </a:solidFill>
            </a:endParaRPr>
          </a:p>
        </p:txBody>
      </p:sp>
      <p:cxnSp>
        <p:nvCxnSpPr>
          <p:cNvPr id="20" name="47 Conector recto de flecha"/>
          <p:cNvCxnSpPr>
            <a:stCxn id="23" idx="3"/>
          </p:cNvCxnSpPr>
          <p:nvPr/>
        </p:nvCxnSpPr>
        <p:spPr>
          <a:xfrm flipV="1">
            <a:off x="2564903" y="2016876"/>
            <a:ext cx="270679" cy="35424"/>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58 CuadroTexto"/>
          <p:cNvSpPr txBox="1"/>
          <p:nvPr/>
        </p:nvSpPr>
        <p:spPr>
          <a:xfrm>
            <a:off x="692696" y="2843808"/>
            <a:ext cx="2556870" cy="5078313"/>
          </a:xfrm>
          <a:prstGeom prst="rect">
            <a:avLst/>
          </a:prstGeom>
          <a:solidFill>
            <a:schemeClr val="bg1"/>
          </a:solidFill>
        </p:spPr>
        <p:txBody>
          <a:bodyPr wrap="square" rtlCol="0">
            <a:spAutoFit/>
          </a:bodyPr>
          <a:lstStyle/>
          <a:p>
            <a:pPr algn="just">
              <a:lnSpc>
                <a:spcPct val="150000"/>
              </a:lnSpc>
            </a:pPr>
            <a:r>
              <a:rPr lang="es-VE" sz="1200" b="1" dirty="0" smtClean="0">
                <a:solidFill>
                  <a:schemeClr val="tx1">
                    <a:lumMod val="65000"/>
                    <a:lumOff val="35000"/>
                  </a:schemeClr>
                </a:solidFill>
              </a:rPr>
              <a:t> </a:t>
            </a:r>
            <a:r>
              <a:rPr lang="es-VE" sz="1200" dirty="0" smtClean="0">
                <a:solidFill>
                  <a:schemeClr val="tx1">
                    <a:lumMod val="65000"/>
                    <a:lumOff val="35000"/>
                  </a:schemeClr>
                </a:solidFill>
              </a:rPr>
              <a:t>El </a:t>
            </a:r>
            <a:r>
              <a:rPr lang="es-VE" sz="1200" dirty="0" smtClean="0">
                <a:solidFill>
                  <a:schemeClr val="tx1">
                    <a:lumMod val="65000"/>
                    <a:lumOff val="35000"/>
                  </a:schemeClr>
                </a:solidFill>
                <a:hlinkClick r:id="rId2" action="ppaction://hlinksldjump"/>
              </a:rPr>
              <a:t>Mapa de Logros </a:t>
            </a:r>
            <a:r>
              <a:rPr lang="es-VE" sz="1200" dirty="0" smtClean="0">
                <a:solidFill>
                  <a:schemeClr val="tx1">
                    <a:lumMod val="65000"/>
                    <a:lumOff val="35000"/>
                  </a:schemeClr>
                </a:solidFill>
              </a:rPr>
              <a:t>contiene la organización y jerarquización de las </a:t>
            </a:r>
            <a:r>
              <a:rPr lang="es-VE" sz="1200" dirty="0" smtClean="0">
                <a:solidFill>
                  <a:schemeClr val="tx1">
                    <a:lumMod val="65000"/>
                    <a:lumOff val="35000"/>
                  </a:schemeClr>
                </a:solidFill>
                <a:hlinkClick r:id="rId3" action="ppaction://hlinksldjump"/>
              </a:rPr>
              <a:t>competencias de lectura </a:t>
            </a:r>
            <a:r>
              <a:rPr lang="es-VE" sz="1200" dirty="0" smtClean="0">
                <a:solidFill>
                  <a:schemeClr val="tx1">
                    <a:lumMod val="65000"/>
                    <a:lumOff val="35000"/>
                  </a:schemeClr>
                </a:solidFill>
              </a:rPr>
              <a:t>y </a:t>
            </a:r>
            <a:r>
              <a:rPr lang="es-VE" sz="1200" dirty="0" smtClean="0">
                <a:solidFill>
                  <a:schemeClr val="tx1">
                    <a:lumMod val="65000"/>
                    <a:lumOff val="35000"/>
                  </a:schemeClr>
                </a:solidFill>
                <a:hlinkClick r:id="rId4" action="ppaction://hlinksldjump"/>
              </a:rPr>
              <a:t>escritura</a:t>
            </a:r>
            <a:r>
              <a:rPr lang="es-VE" sz="1200" dirty="0" smtClean="0">
                <a:solidFill>
                  <a:schemeClr val="tx1">
                    <a:lumMod val="65000"/>
                    <a:lumOff val="35000"/>
                  </a:schemeClr>
                </a:solidFill>
              </a:rPr>
              <a:t> que el estudiante debe alcanzar en cada grado. Su lectura debe partir  de textos sencillos e ir aumentando la complejidad hasta llegar a la competencia integradora que encabeza el Mapa. </a:t>
            </a:r>
          </a:p>
          <a:p>
            <a:pPr algn="just">
              <a:lnSpc>
                <a:spcPct val="150000"/>
              </a:lnSpc>
            </a:pPr>
            <a:r>
              <a:rPr lang="es-VE" sz="1200" dirty="0" smtClean="0">
                <a:solidFill>
                  <a:schemeClr val="tx1">
                    <a:lumMod val="65000"/>
                    <a:lumOff val="35000"/>
                  </a:schemeClr>
                </a:solidFill>
              </a:rPr>
              <a:t>Esta valiosa herramienta de planificación, le indica al docente la ruta a seguir para el logro de las metas trazadas en  quinto grado, para el aprendizaje de la lectura y la escritura. Adicionalmente, orienta la selección de las actividades a realizar, las estrategias a aplicar y la evaluación de los aprendizajes. </a:t>
            </a:r>
            <a:endParaRPr lang="en-US" sz="1200" dirty="0">
              <a:solidFill>
                <a:schemeClr val="tx1">
                  <a:lumMod val="65000"/>
                  <a:lumOff val="35000"/>
                </a:schemeClr>
              </a:solidFill>
            </a:endParaRPr>
          </a:p>
        </p:txBody>
      </p:sp>
      <p:sp>
        <p:nvSpPr>
          <p:cNvPr id="23" name="2 CuadroTexto"/>
          <p:cNvSpPr txBox="1"/>
          <p:nvPr/>
        </p:nvSpPr>
        <p:spPr>
          <a:xfrm>
            <a:off x="1268760" y="1836856"/>
            <a:ext cx="1296143" cy="430887"/>
          </a:xfrm>
          <a:prstGeom prst="rect">
            <a:avLst/>
          </a:prstGeom>
          <a:noFill/>
        </p:spPr>
        <p:txBody>
          <a:bodyPr wrap="square" rtlCol="0">
            <a:spAutoFit/>
          </a:bodyPr>
          <a:lstStyle/>
          <a:p>
            <a:pPr algn="ctr"/>
            <a:r>
              <a:rPr lang="es-VE" sz="1100" dirty="0" smtClean="0"/>
              <a:t>Aspectos asociados al Mapa</a:t>
            </a:r>
            <a:endParaRPr lang="es-VE" sz="1100" dirty="0"/>
          </a:p>
        </p:txBody>
      </p:sp>
      <p:sp>
        <p:nvSpPr>
          <p:cNvPr id="24" name="41 Rectángulo"/>
          <p:cNvSpPr/>
          <p:nvPr/>
        </p:nvSpPr>
        <p:spPr>
          <a:xfrm>
            <a:off x="4149079" y="1836856"/>
            <a:ext cx="867823" cy="430888"/>
          </a:xfrm>
          <a:prstGeom prst="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050" b="1" dirty="0" smtClean="0">
                <a:solidFill>
                  <a:schemeClr val="tx1"/>
                </a:solidFill>
                <a:hlinkClick r:id="rId2" action="ppaction://hlinksldjump"/>
              </a:rPr>
              <a:t>Indicadore</a:t>
            </a:r>
            <a:r>
              <a:rPr lang="es-VE" sz="1050" b="1" dirty="0" smtClean="0">
                <a:solidFill>
                  <a:schemeClr val="tx1"/>
                </a:solidFill>
                <a:hlinkClick r:id="rId5" action="ppaction://hlinksldjump"/>
              </a:rPr>
              <a:t>s</a:t>
            </a:r>
            <a:endParaRPr lang="es-VE" sz="1050" b="1" dirty="0" smtClean="0">
              <a:solidFill>
                <a:schemeClr val="tx1"/>
              </a:solidFill>
            </a:endParaRPr>
          </a:p>
        </p:txBody>
      </p:sp>
      <p:sp>
        <p:nvSpPr>
          <p:cNvPr id="25" name="41 Rectángulo"/>
          <p:cNvSpPr/>
          <p:nvPr/>
        </p:nvSpPr>
        <p:spPr>
          <a:xfrm>
            <a:off x="5140783" y="1856260"/>
            <a:ext cx="1024521" cy="411483"/>
          </a:xfrm>
          <a:prstGeom prst="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050" b="1" dirty="0" smtClean="0">
                <a:solidFill>
                  <a:schemeClr val="tx1"/>
                </a:solidFill>
                <a:hlinkClick r:id="rId6" action="ppaction://hlinksldjump"/>
              </a:rPr>
              <a:t>Estrategias y Actividades</a:t>
            </a:r>
            <a:endParaRPr lang="es-VE" sz="1050" b="1" dirty="0" smtClean="0">
              <a:solidFill>
                <a:schemeClr val="tx1"/>
              </a:solidFill>
            </a:endParaRPr>
          </a:p>
        </p:txBody>
      </p:sp>
      <p:pic>
        <p:nvPicPr>
          <p:cNvPr id="27" name="Picture 2" descr="C:\Users\Luis Moya\Desktop\Logo guao.png">
            <a:extLst>
              <a:ext uri="{FF2B5EF4-FFF2-40B4-BE49-F238E27FC236}">
                <a16:creationId xmlns:a16="http://schemas.microsoft.com/office/drawing/2014/main" xmlns="" id="{8C734554-9B42-4A8C-964A-736E51EE10F0}"/>
              </a:ext>
            </a:extLst>
          </p:cNvPr>
          <p:cNvPicPr>
            <a:picLocks noChangeAspect="1" noChangeArrowheads="1"/>
          </p:cNvPicPr>
          <p:nvPr/>
        </p:nvPicPr>
        <p:blipFill rotWithShape="1">
          <a:blip r:embed="rId7" cstate="print">
            <a:extLst>
              <a:ext uri="{BEBA8EAE-BF5A-486C-A8C5-ECC9F3942E4B}">
                <a14:imgProps xmlns:a14="http://schemas.microsoft.com/office/drawing/2010/main" xmlns="">
                  <a14:imgLayer r:embed="rId8">
                    <a14:imgEffect>
                      <a14:backgroundRemoval t="3279" b="100000" l="0" r="28000"/>
                    </a14:imgEffect>
                  </a14:imgLayer>
                </a14:imgProps>
              </a:ext>
            </a:extLst>
          </a:blip>
          <a:srcRect r="71814"/>
          <a:stretch/>
        </p:blipFill>
        <p:spPr bwMode="auto">
          <a:xfrm>
            <a:off x="5995654" y="8571576"/>
            <a:ext cx="385674" cy="392912"/>
          </a:xfrm>
          <a:prstGeom prst="rect">
            <a:avLst/>
          </a:prstGeom>
          <a:noFill/>
        </p:spPr>
      </p:pic>
      <p:pic>
        <p:nvPicPr>
          <p:cNvPr id="38" name="25 Imagen" descr="pilas.png">
            <a:extLst>
              <a:ext uri="{FF2B5EF4-FFF2-40B4-BE49-F238E27FC236}">
                <a16:creationId xmlns:a16="http://schemas.microsoft.com/office/drawing/2014/main" xmlns="" id="{237DF535-AA8C-4806-B696-30814E38BE4E}"/>
              </a:ext>
            </a:extLst>
          </p:cNvPr>
          <p:cNvPicPr>
            <a:picLocks noChangeAspect="1"/>
          </p:cNvPicPr>
          <p:nvPr/>
        </p:nvPicPr>
        <p:blipFill>
          <a:blip r:embed="rId9" cstate="print"/>
          <a:stretch>
            <a:fillRect/>
          </a:stretch>
        </p:blipFill>
        <p:spPr>
          <a:xfrm>
            <a:off x="4824469" y="8551690"/>
            <a:ext cx="548747" cy="375928"/>
          </a:xfrm>
          <a:prstGeom prst="rect">
            <a:avLst/>
          </a:prstGeom>
        </p:spPr>
      </p:pic>
      <p:pic>
        <p:nvPicPr>
          <p:cNvPr id="42" name="Picture 1" descr="C:\Users\Luis Moya\Desktop\logo-original.png">
            <a:extLst>
              <a:ext uri="{FF2B5EF4-FFF2-40B4-BE49-F238E27FC236}">
                <a16:creationId xmlns:a16="http://schemas.microsoft.com/office/drawing/2014/main" xmlns="" id="{C82D3487-EB6F-4A18-97F8-340328447314}"/>
              </a:ext>
            </a:extLst>
          </p:cNvPr>
          <p:cNvPicPr>
            <a:picLocks noChangeAspect="1" noChangeArrowheads="1"/>
          </p:cNvPicPr>
          <p:nvPr/>
        </p:nvPicPr>
        <p:blipFill>
          <a:blip r:embed="rId10" cstate="print"/>
          <a:srcRect/>
          <a:stretch>
            <a:fillRect/>
          </a:stretch>
        </p:blipFill>
        <p:spPr bwMode="auto">
          <a:xfrm>
            <a:off x="5447640" y="8574565"/>
            <a:ext cx="429632" cy="389923"/>
          </a:xfrm>
          <a:prstGeom prst="rect">
            <a:avLst/>
          </a:prstGeom>
          <a:noFill/>
        </p:spPr>
      </p:pic>
      <p:pic>
        <p:nvPicPr>
          <p:cNvPr id="44" name="Picture 2" descr="C:\Users\Luis Moya\Desktop\Logo guao.png">
            <a:extLst>
              <a:ext uri="{FF2B5EF4-FFF2-40B4-BE49-F238E27FC236}">
                <a16:creationId xmlns:a16="http://schemas.microsoft.com/office/drawing/2014/main" xmlns="" id="{8C734554-9B42-4A8C-964A-736E51EE10F0}"/>
              </a:ext>
            </a:extLst>
          </p:cNvPr>
          <p:cNvPicPr>
            <a:picLocks noChangeAspect="1" noChangeArrowheads="1"/>
          </p:cNvPicPr>
          <p:nvPr/>
        </p:nvPicPr>
        <p:blipFill rotWithShape="1">
          <a:blip r:embed="rId7" cstate="print">
            <a:duotone>
              <a:schemeClr val="bg2">
                <a:shade val="45000"/>
                <a:satMod val="135000"/>
              </a:schemeClr>
              <a:prstClr val="white"/>
            </a:duotone>
            <a:extLst>
              <a:ext uri="{BEBA8EAE-BF5A-486C-A8C5-ECC9F3942E4B}">
                <a14:imgProps xmlns:a14="http://schemas.microsoft.com/office/drawing/2010/main" xmlns="">
                  <a14:imgLayer r:embed="rId8">
                    <a14:imgEffect>
                      <a14:backgroundRemoval t="3279" b="100000" l="0" r="28000"/>
                    </a14:imgEffect>
                  </a14:imgLayer>
                </a14:imgProps>
              </a:ext>
            </a:extLst>
          </a:blip>
          <a:srcRect r="71814"/>
          <a:stretch/>
        </p:blipFill>
        <p:spPr bwMode="auto">
          <a:xfrm rot="487463">
            <a:off x="-182541" y="-118905"/>
            <a:ext cx="945619" cy="963366"/>
          </a:xfrm>
          <a:prstGeom prst="rect">
            <a:avLst/>
          </a:prstGeom>
          <a:noFill/>
        </p:spPr>
      </p:pic>
      <p:sp>
        <p:nvSpPr>
          <p:cNvPr id="28" name="Elipse 18"/>
          <p:cNvSpPr/>
          <p:nvPr/>
        </p:nvSpPr>
        <p:spPr>
          <a:xfrm rot="19878413">
            <a:off x="4678894" y="2175628"/>
            <a:ext cx="6220838" cy="6497709"/>
          </a:xfrm>
          <a:prstGeom prst="ellipse">
            <a:avLst/>
          </a:prstGeom>
          <a:gradFill flip="none" rotWithShape="1">
            <a:gsLst>
              <a:gs pos="10000">
                <a:schemeClr val="accent1">
                  <a:lumMod val="5000"/>
                  <a:lumOff val="95000"/>
                </a:schemeClr>
              </a:gs>
              <a:gs pos="31000">
                <a:srgbClr val="F5FDAD"/>
              </a:gs>
              <a:gs pos="65000">
                <a:srgbClr val="00A44A"/>
              </a:gs>
            </a:gsLst>
            <a:lin ang="16200000" scaled="1"/>
            <a:tileRect/>
          </a:gradFill>
          <a:ln>
            <a:noFill/>
          </a:ln>
          <a:effectLst>
            <a:outerShdw blurRad="215900" dist="38100" dir="13500000" sx="102000" sy="102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284256" y="8460432"/>
            <a:ext cx="457112" cy="1477328"/>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12</a:t>
            </a:r>
            <a:endParaRPr lang="en-US" sz="1200" dirty="0">
              <a:solidFill>
                <a:schemeClr val="tx1">
                  <a:lumMod val="65000"/>
                  <a:lumOff val="35000"/>
                </a:schemeClr>
              </a:solidFill>
              <a:latin typeface="Arial" pitchFamily="34" charset="0"/>
              <a:cs typeface="Arial" pitchFamily="34" charset="0"/>
            </a:endParaRPr>
          </a:p>
          <a:p>
            <a:pPr marL="60325">
              <a:lnSpc>
                <a:spcPct val="150000"/>
              </a:lnSpc>
            </a:pPr>
            <a:endParaRPr lang="en-US" sz="1200" dirty="0">
              <a:solidFill>
                <a:schemeClr val="tx1">
                  <a:lumMod val="65000"/>
                  <a:lumOff val="35000"/>
                </a:schemeClr>
              </a:solidFill>
              <a:latin typeface="Arial" pitchFamily="34" charset="0"/>
              <a:cs typeface="Arial" pitchFamily="34" charset="0"/>
            </a:endParaRPr>
          </a:p>
          <a:p>
            <a:pPr marL="400050" indent="-400050">
              <a:lnSpc>
                <a:spcPct val="150000"/>
              </a:lnSpc>
            </a:pPr>
            <a:endParaRPr lang="en-US" sz="1200" dirty="0">
              <a:solidFill>
                <a:schemeClr val="accent4">
                  <a:lumMod val="50000"/>
                </a:schemeClr>
              </a:solidFill>
              <a:latin typeface="Arial" pitchFamily="34" charset="0"/>
              <a:cs typeface="Arial" pitchFamily="34" charset="0"/>
            </a:endParaRPr>
          </a:p>
          <a:p>
            <a:pPr>
              <a:lnSpc>
                <a:spcPct val="150000"/>
              </a:lnSpc>
            </a:pPr>
            <a:endParaRPr lang="es-VE" sz="1200" dirty="0">
              <a:solidFill>
                <a:schemeClr val="accent4">
                  <a:lumMod val="50000"/>
                </a:schemeClr>
              </a:solidFill>
              <a:latin typeface="Arial" pitchFamily="34" charset="0"/>
              <a:cs typeface="Arial" pitchFamily="34" charset="0"/>
            </a:endParaRPr>
          </a:p>
          <a:p>
            <a:pPr>
              <a:lnSpc>
                <a:spcPct val="150000"/>
              </a:lnSpc>
            </a:pPr>
            <a:endParaRPr lang="en-US" sz="1200" dirty="0">
              <a:solidFill>
                <a:schemeClr val="accent4">
                  <a:lumMod val="50000"/>
                </a:schemeClr>
              </a:solidFill>
              <a:latin typeface="Arial" pitchFamily="34" charset="0"/>
              <a:cs typeface="Arial" pitchFamily="34" charset="0"/>
            </a:endParaRPr>
          </a:p>
        </p:txBody>
      </p:sp>
      <p:sp>
        <p:nvSpPr>
          <p:cNvPr id="18" name="3 Marcador de texto"/>
          <p:cNvSpPr txBox="1">
            <a:spLocks/>
          </p:cNvSpPr>
          <p:nvPr/>
        </p:nvSpPr>
        <p:spPr>
          <a:xfrm>
            <a:off x="116632" y="1714183"/>
            <a:ext cx="3213043" cy="6453336"/>
          </a:xfrm>
          <a:prstGeom prst="rect">
            <a:avLst/>
          </a:prstGeom>
          <a:noFill/>
          <a:ln>
            <a:noFill/>
          </a:ln>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es-VE" sz="1200" dirty="0" smtClean="0">
                <a:solidFill>
                  <a:schemeClr val="tx1">
                    <a:lumMod val="65000"/>
                    <a:lumOff val="35000"/>
                  </a:schemeClr>
                </a:solidFill>
              </a:rPr>
              <a:t>     El </a:t>
            </a:r>
            <a:r>
              <a:rPr lang="es-VE" sz="1200" dirty="0">
                <a:solidFill>
                  <a:schemeClr val="tx1">
                    <a:lumMod val="65000"/>
                    <a:lumOff val="35000"/>
                  </a:schemeClr>
                </a:solidFill>
              </a:rPr>
              <a:t>Mapa de Logros debe colocarse en un lugar visible del aula, junto con la Agenda PILAS y al alcance de los niños y los adultos. </a:t>
            </a:r>
          </a:p>
          <a:p>
            <a:pPr marL="0" indent="0" algn="just">
              <a:lnSpc>
                <a:spcPct val="150000"/>
              </a:lnSpc>
              <a:buNone/>
            </a:pPr>
            <a:endParaRPr lang="en-US" sz="1200" dirty="0" smtClean="0">
              <a:solidFill>
                <a:schemeClr val="tx1">
                  <a:lumMod val="65000"/>
                  <a:lumOff val="35000"/>
                </a:schemeClr>
              </a:solidFill>
            </a:endParaRPr>
          </a:p>
          <a:p>
            <a:pPr marL="0" indent="0" algn="r">
              <a:lnSpc>
                <a:spcPct val="150000"/>
              </a:lnSpc>
              <a:buNone/>
            </a:pPr>
            <a:r>
              <a:rPr lang="es-VE" sz="1600" b="1" dirty="0" smtClean="0">
                <a:solidFill>
                  <a:schemeClr val="tx1">
                    <a:lumMod val="65000"/>
                    <a:lumOff val="35000"/>
                  </a:schemeClr>
                </a:solidFill>
              </a:rPr>
              <a:t>ROL </a:t>
            </a:r>
            <a:r>
              <a:rPr lang="es-VE" sz="1600" b="1" dirty="0">
                <a:solidFill>
                  <a:schemeClr val="tx1">
                    <a:lumMod val="65000"/>
                    <a:lumOff val="35000"/>
                  </a:schemeClr>
                </a:solidFill>
              </a:rPr>
              <a:t>DEL DOCENTE</a:t>
            </a:r>
            <a:endParaRPr lang="en-US" sz="1600" dirty="0">
              <a:solidFill>
                <a:schemeClr val="tx1">
                  <a:lumMod val="65000"/>
                  <a:lumOff val="35000"/>
                </a:schemeClr>
              </a:solidFill>
            </a:endParaRPr>
          </a:p>
          <a:p>
            <a:pPr marL="0" indent="0" algn="just">
              <a:lnSpc>
                <a:spcPct val="150000"/>
              </a:lnSpc>
              <a:buNone/>
            </a:pPr>
            <a:r>
              <a:rPr lang="es-VE" sz="1200" dirty="0">
                <a:solidFill>
                  <a:schemeClr val="tx1">
                    <a:lumMod val="65000"/>
                    <a:lumOff val="35000"/>
                  </a:schemeClr>
                </a:solidFill>
              </a:rPr>
              <a:t>Administra durante todo el año escolar las competencias del Mapa de Logros. </a:t>
            </a:r>
          </a:p>
          <a:p>
            <a:pPr algn="just">
              <a:lnSpc>
                <a:spcPct val="150000"/>
              </a:lnSpc>
            </a:pPr>
            <a:endParaRPr lang="en-US" sz="1200" dirty="0">
              <a:solidFill>
                <a:schemeClr val="tx1">
                  <a:lumMod val="65000"/>
                  <a:lumOff val="35000"/>
                </a:schemeClr>
              </a:solidFill>
            </a:endParaRPr>
          </a:p>
          <a:p>
            <a:pPr marL="0" indent="0" algn="r">
              <a:lnSpc>
                <a:spcPct val="150000"/>
              </a:lnSpc>
              <a:buNone/>
            </a:pPr>
            <a:r>
              <a:rPr lang="es-VE" sz="1600" b="1" dirty="0" smtClean="0">
                <a:solidFill>
                  <a:schemeClr val="tx1">
                    <a:lumMod val="65000"/>
                    <a:lumOff val="35000"/>
                  </a:schemeClr>
                </a:solidFill>
              </a:rPr>
              <a:t>ROL </a:t>
            </a:r>
            <a:r>
              <a:rPr lang="es-VE" sz="1600" b="1" dirty="0">
                <a:solidFill>
                  <a:schemeClr val="tx1">
                    <a:lumMod val="65000"/>
                    <a:lumOff val="35000"/>
                  </a:schemeClr>
                </a:solidFill>
              </a:rPr>
              <a:t>DE LOS ALUMNOS</a:t>
            </a:r>
            <a:endParaRPr lang="en-US" sz="1600" dirty="0">
              <a:solidFill>
                <a:schemeClr val="tx1">
                  <a:lumMod val="65000"/>
                  <a:lumOff val="35000"/>
                </a:schemeClr>
              </a:solidFill>
            </a:endParaRPr>
          </a:p>
          <a:p>
            <a:pPr marL="0" indent="0" algn="just">
              <a:lnSpc>
                <a:spcPct val="150000"/>
              </a:lnSpc>
              <a:buNone/>
            </a:pPr>
            <a:r>
              <a:rPr lang="es-VE" sz="1200" dirty="0">
                <a:solidFill>
                  <a:schemeClr val="tx1">
                    <a:lumMod val="65000"/>
                    <a:lumOff val="35000"/>
                  </a:schemeClr>
                </a:solidFill>
              </a:rPr>
              <a:t>Los estudiantes deben conocerlo y </a:t>
            </a:r>
            <a:r>
              <a:rPr lang="es-VE" sz="1200" dirty="0" smtClean="0">
                <a:solidFill>
                  <a:schemeClr val="tx1">
                    <a:lumMod val="65000"/>
                    <a:lumOff val="35000"/>
                  </a:schemeClr>
                </a:solidFill>
              </a:rPr>
              <a:t>ser </a:t>
            </a:r>
            <a:r>
              <a:rPr lang="es-VE" sz="1200" dirty="0">
                <a:solidFill>
                  <a:schemeClr val="tx1">
                    <a:lumMod val="65000"/>
                    <a:lumOff val="35000"/>
                  </a:schemeClr>
                </a:solidFill>
              </a:rPr>
              <a:t>beneficiarios de su uso adecuado, es decir el logro de los aprendizajes esperados.</a:t>
            </a:r>
          </a:p>
          <a:p>
            <a:pPr algn="just">
              <a:lnSpc>
                <a:spcPct val="150000"/>
              </a:lnSpc>
            </a:pPr>
            <a:endParaRPr lang="es-VE" sz="1200" dirty="0">
              <a:solidFill>
                <a:schemeClr val="tx1">
                  <a:lumMod val="65000"/>
                  <a:lumOff val="35000"/>
                </a:schemeClr>
              </a:solidFill>
            </a:endParaRPr>
          </a:p>
          <a:p>
            <a:pPr marL="0" indent="0" algn="r">
              <a:buNone/>
            </a:pPr>
            <a:r>
              <a:rPr lang="es-VE" sz="1600" b="1" dirty="0" smtClean="0">
                <a:solidFill>
                  <a:srgbClr val="00B050"/>
                </a:solidFill>
              </a:rPr>
              <a:t> </a:t>
            </a:r>
            <a:r>
              <a:rPr lang="es-VE" sz="1600" b="1" dirty="0">
                <a:solidFill>
                  <a:srgbClr val="00B050"/>
                </a:solidFill>
              </a:rPr>
              <a:t>¿EN </a:t>
            </a:r>
            <a:r>
              <a:rPr lang="es-VE" sz="1600" b="1" dirty="0" smtClean="0">
                <a:solidFill>
                  <a:srgbClr val="00B050"/>
                </a:solidFill>
              </a:rPr>
              <a:t>QUÉ </a:t>
            </a:r>
            <a:r>
              <a:rPr lang="es-VE" sz="1600" b="1" dirty="0">
                <a:solidFill>
                  <a:srgbClr val="00B050"/>
                </a:solidFill>
              </a:rPr>
              <a:t>MOMENTO DE LA CLASE SE RECOMIENDA EL EMPLEO DE ESTA HERRAMIENTA</a:t>
            </a:r>
            <a:r>
              <a:rPr lang="es-VE" sz="1600" b="1" dirty="0" smtClean="0">
                <a:solidFill>
                  <a:srgbClr val="00B050"/>
                </a:solidFill>
              </a:rPr>
              <a:t>?</a:t>
            </a:r>
          </a:p>
          <a:p>
            <a:pPr marL="0" indent="0" algn="just">
              <a:lnSpc>
                <a:spcPct val="150000"/>
              </a:lnSpc>
              <a:buNone/>
            </a:pPr>
            <a:r>
              <a:rPr lang="es-VE" sz="1200" b="1" dirty="0">
                <a:solidFill>
                  <a:schemeClr val="tx1">
                    <a:lumMod val="65000"/>
                    <a:lumOff val="35000"/>
                  </a:schemeClr>
                </a:solidFill>
              </a:rPr>
              <a:t/>
            </a:r>
            <a:br>
              <a:rPr lang="es-VE" sz="1200" b="1" dirty="0">
                <a:solidFill>
                  <a:schemeClr val="tx1">
                    <a:lumMod val="65000"/>
                    <a:lumOff val="35000"/>
                  </a:schemeClr>
                </a:solidFill>
              </a:rPr>
            </a:br>
            <a:r>
              <a:rPr lang="es-VE" sz="1200" dirty="0">
                <a:solidFill>
                  <a:schemeClr val="tx1">
                    <a:lumMod val="65000"/>
                    <a:lumOff val="35000"/>
                  </a:schemeClr>
                </a:solidFill>
              </a:rPr>
              <a:t>El  docente debe tener  a </a:t>
            </a:r>
            <a:r>
              <a:rPr lang="es-VE" sz="1200" dirty="0" smtClean="0">
                <a:solidFill>
                  <a:schemeClr val="tx1">
                    <a:lumMod val="65000"/>
                    <a:lumOff val="35000"/>
                  </a:schemeClr>
                </a:solidFill>
              </a:rPr>
              <a:t> </a:t>
            </a:r>
            <a:r>
              <a:rPr lang="es-VE" sz="1200" dirty="0">
                <a:solidFill>
                  <a:schemeClr val="tx1">
                    <a:lumMod val="65000"/>
                    <a:lumOff val="35000"/>
                  </a:schemeClr>
                </a:solidFill>
              </a:rPr>
              <a:t>mano el Mapa de Logros previo a la clase, durante la elaboración de la Agenda PILAS.</a:t>
            </a:r>
            <a:endParaRPr lang="en-US" sz="1200" dirty="0">
              <a:solidFill>
                <a:schemeClr val="tx1">
                  <a:lumMod val="65000"/>
                  <a:lumOff val="35000"/>
                </a:schemeClr>
              </a:solidFill>
            </a:endParaRPr>
          </a:p>
        </p:txBody>
      </p:sp>
      <p:sp>
        <p:nvSpPr>
          <p:cNvPr id="13" name="Rectángulo redondeado 12"/>
          <p:cNvSpPr/>
          <p:nvPr/>
        </p:nvSpPr>
        <p:spPr>
          <a:xfrm flipH="1">
            <a:off x="-27384" y="395536"/>
            <a:ext cx="5157192" cy="954107"/>
          </a:xfrm>
          <a:prstGeom prst="roundRect">
            <a:avLst/>
          </a:prstGeom>
          <a:gradFill>
            <a:gsLst>
              <a:gs pos="0">
                <a:schemeClr val="accent1">
                  <a:lumMod val="5000"/>
                  <a:lumOff val="95000"/>
                </a:schemeClr>
              </a:gs>
              <a:gs pos="11000">
                <a:schemeClr val="accent3">
                  <a:lumMod val="40000"/>
                  <a:lumOff val="60000"/>
                </a:schemeClr>
              </a:gs>
              <a:gs pos="34000">
                <a:srgbClr val="00A44A"/>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26 CuadroTexto">
            <a:extLst>
              <a:ext uri="{FF2B5EF4-FFF2-40B4-BE49-F238E27FC236}">
                <a16:creationId xmlns:a16="http://schemas.microsoft.com/office/drawing/2014/main" xmlns="" id="{DEDDB462-4A48-4505-BDE1-9A6500BB9C39}"/>
              </a:ext>
            </a:extLst>
          </p:cNvPr>
          <p:cNvSpPr txBox="1"/>
          <p:nvPr/>
        </p:nvSpPr>
        <p:spPr>
          <a:xfrm>
            <a:off x="116632" y="395536"/>
            <a:ext cx="4702779" cy="954107"/>
          </a:xfrm>
          <a:prstGeom prst="rect">
            <a:avLst/>
          </a:prstGeom>
          <a:noFill/>
        </p:spPr>
        <p:txBody>
          <a:bodyPr wrap="square" rtlCol="0">
            <a:spAutoFit/>
          </a:bodyPr>
          <a:lstStyle/>
          <a:p>
            <a:r>
              <a:rPr lang="es-VE" sz="2800" b="1" dirty="0">
                <a:solidFill>
                  <a:schemeClr val="bg1"/>
                </a:solidFill>
              </a:rPr>
              <a:t>¿CÓMO SE ORGANIZA EL AULA Y LOS ALUMNOS?</a:t>
            </a:r>
            <a:endParaRPr lang="en-US" sz="2800" dirty="0">
              <a:solidFill>
                <a:schemeClr val="bg1"/>
              </a:solidFill>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04099" y="1816406"/>
            <a:ext cx="3287827" cy="2755594"/>
          </a:xfrm>
          <a:prstGeom prst="rect">
            <a:avLst/>
          </a:prstGeom>
          <a:effectLst>
            <a:reflection blurRad="6350" stA="50000" endA="295" endPos="92000" dist="101600" dir="5400000" sy="-100000" algn="bl" rotWithShape="0"/>
          </a:effectLst>
        </p:spPr>
      </p:pic>
      <p:pic>
        <p:nvPicPr>
          <p:cNvPr id="2" name="Imagen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32917" y="144787"/>
            <a:ext cx="1834486" cy="1438237"/>
          </a:xfrm>
          <a:prstGeom prst="rect">
            <a:avLst/>
          </a:prstGeom>
        </p:spPr>
      </p:pic>
      <p:pic>
        <p:nvPicPr>
          <p:cNvPr id="15" name="Picture 2" descr="C:\Users\Luis Moya\Desktop\Logo guao.png">
            <a:extLst>
              <a:ext uri="{FF2B5EF4-FFF2-40B4-BE49-F238E27FC236}">
                <a16:creationId xmlns:a16="http://schemas.microsoft.com/office/drawing/2014/main" xmlns="" id="{8C734554-9B42-4A8C-964A-736E51EE10F0}"/>
              </a:ext>
            </a:extLst>
          </p:cNvPr>
          <p:cNvPicPr>
            <a:picLocks noChangeAspect="1" noChangeArrowheads="1"/>
          </p:cNvPicPr>
          <p:nvPr/>
        </p:nvPicPr>
        <p:blipFill rotWithShape="1">
          <a:blip r:embed="rId5" cstate="print">
            <a:extLst>
              <a:ext uri="{BEBA8EAE-BF5A-486C-A8C5-ECC9F3942E4B}">
                <a14:imgProps xmlns:a14="http://schemas.microsoft.com/office/drawing/2010/main" xmlns="">
                  <a14:imgLayer r:embed="rId6">
                    <a14:imgEffect>
                      <a14:backgroundRemoval t="3279" b="100000" l="0" r="28000"/>
                    </a14:imgEffect>
                  </a14:imgLayer>
                </a14:imgProps>
              </a:ext>
            </a:extLst>
          </a:blip>
          <a:srcRect r="71814"/>
          <a:stretch/>
        </p:blipFill>
        <p:spPr bwMode="auto">
          <a:xfrm>
            <a:off x="5824321" y="8571576"/>
            <a:ext cx="385674" cy="392912"/>
          </a:xfrm>
          <a:prstGeom prst="rect">
            <a:avLst/>
          </a:prstGeom>
          <a:noFill/>
        </p:spPr>
      </p:pic>
      <p:pic>
        <p:nvPicPr>
          <p:cNvPr id="16" name="25 Imagen" descr="pilas.png">
            <a:extLst>
              <a:ext uri="{FF2B5EF4-FFF2-40B4-BE49-F238E27FC236}">
                <a16:creationId xmlns:a16="http://schemas.microsoft.com/office/drawing/2014/main" xmlns="" id="{237DF535-AA8C-4806-B696-30814E38BE4E}"/>
              </a:ext>
            </a:extLst>
          </p:cNvPr>
          <p:cNvPicPr>
            <a:picLocks noChangeAspect="1"/>
          </p:cNvPicPr>
          <p:nvPr/>
        </p:nvPicPr>
        <p:blipFill>
          <a:blip r:embed="rId7" cstate="print"/>
          <a:stretch>
            <a:fillRect/>
          </a:stretch>
        </p:blipFill>
        <p:spPr>
          <a:xfrm>
            <a:off x="4653136" y="8551690"/>
            <a:ext cx="548747" cy="375928"/>
          </a:xfrm>
          <a:prstGeom prst="rect">
            <a:avLst/>
          </a:prstGeom>
        </p:spPr>
      </p:pic>
      <p:pic>
        <p:nvPicPr>
          <p:cNvPr id="19" name="Picture 1" descr="C:\Users\Luis Moya\Desktop\logo-original.png">
            <a:extLst>
              <a:ext uri="{FF2B5EF4-FFF2-40B4-BE49-F238E27FC236}">
                <a16:creationId xmlns:a16="http://schemas.microsoft.com/office/drawing/2014/main" xmlns="" id="{C82D3487-EB6F-4A18-97F8-340328447314}"/>
              </a:ext>
            </a:extLst>
          </p:cNvPr>
          <p:cNvPicPr>
            <a:picLocks noChangeAspect="1" noChangeArrowheads="1"/>
          </p:cNvPicPr>
          <p:nvPr/>
        </p:nvPicPr>
        <p:blipFill>
          <a:blip r:embed="rId8" cstate="print"/>
          <a:srcRect/>
          <a:stretch>
            <a:fillRect/>
          </a:stretch>
        </p:blipFill>
        <p:spPr bwMode="auto">
          <a:xfrm>
            <a:off x="5276307" y="8574565"/>
            <a:ext cx="429632" cy="389923"/>
          </a:xfrm>
          <a:prstGeom prst="rect">
            <a:avLst/>
          </a:prstGeom>
          <a:noFill/>
        </p:spPr>
      </p:pic>
      <p:pic>
        <p:nvPicPr>
          <p:cNvPr id="20" name="Picture 2" descr="C:\Users\Luis Moya\Desktop\Logo guao.png">
            <a:extLst>
              <a:ext uri="{FF2B5EF4-FFF2-40B4-BE49-F238E27FC236}">
                <a16:creationId xmlns:a16="http://schemas.microsoft.com/office/drawing/2014/main" xmlns="" id="{8C734554-9B42-4A8C-964A-736E51EE10F0}"/>
              </a:ext>
            </a:extLst>
          </p:cNvPr>
          <p:cNvPicPr>
            <a:picLocks noChangeAspect="1" noChangeArrowheads="1"/>
          </p:cNvPicPr>
          <p:nvPr/>
        </p:nvPicPr>
        <p:blipFill rotWithShape="1">
          <a:blip r:embed="rId5" cstate="print">
            <a:duotone>
              <a:schemeClr val="bg2">
                <a:shade val="45000"/>
                <a:satMod val="135000"/>
              </a:schemeClr>
              <a:prstClr val="white"/>
            </a:duotone>
            <a:extLst>
              <a:ext uri="{BEBA8EAE-BF5A-486C-A8C5-ECC9F3942E4B}">
                <a14:imgProps xmlns:a14="http://schemas.microsoft.com/office/drawing/2010/main" xmlns="">
                  <a14:imgLayer r:embed="rId6">
                    <a14:imgEffect>
                      <a14:backgroundRemoval t="3279" b="100000" l="0" r="28000"/>
                    </a14:imgEffect>
                  </a14:imgLayer>
                </a14:imgProps>
              </a:ext>
            </a:extLst>
          </a:blip>
          <a:srcRect r="71814"/>
          <a:stretch/>
        </p:blipFill>
        <p:spPr bwMode="auto">
          <a:xfrm rot="20875729">
            <a:off x="-58534" y="8165831"/>
            <a:ext cx="1182214" cy="120440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381328" y="8604448"/>
            <a:ext cx="457112" cy="1477328"/>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13</a:t>
            </a:r>
            <a:endParaRPr lang="en-US" sz="1200" dirty="0">
              <a:solidFill>
                <a:schemeClr val="tx1">
                  <a:lumMod val="65000"/>
                  <a:lumOff val="35000"/>
                </a:schemeClr>
              </a:solidFill>
              <a:latin typeface="Arial" pitchFamily="34" charset="0"/>
              <a:cs typeface="Arial" pitchFamily="34" charset="0"/>
            </a:endParaRPr>
          </a:p>
          <a:p>
            <a:pPr marL="60325">
              <a:lnSpc>
                <a:spcPct val="150000"/>
              </a:lnSpc>
            </a:pPr>
            <a:endParaRPr lang="en-US" sz="1200" dirty="0">
              <a:solidFill>
                <a:schemeClr val="tx1">
                  <a:lumMod val="65000"/>
                  <a:lumOff val="35000"/>
                </a:schemeClr>
              </a:solidFill>
              <a:latin typeface="Arial" pitchFamily="34" charset="0"/>
              <a:cs typeface="Arial" pitchFamily="34" charset="0"/>
            </a:endParaRPr>
          </a:p>
          <a:p>
            <a:pPr marL="400050" indent="-400050">
              <a:lnSpc>
                <a:spcPct val="150000"/>
              </a:lnSpc>
            </a:pPr>
            <a:endParaRPr lang="en-US" sz="1200" dirty="0">
              <a:solidFill>
                <a:schemeClr val="accent4">
                  <a:lumMod val="50000"/>
                </a:schemeClr>
              </a:solidFill>
              <a:latin typeface="Arial" pitchFamily="34" charset="0"/>
              <a:cs typeface="Arial" pitchFamily="34" charset="0"/>
            </a:endParaRPr>
          </a:p>
          <a:p>
            <a:pPr>
              <a:lnSpc>
                <a:spcPct val="150000"/>
              </a:lnSpc>
            </a:pPr>
            <a:endParaRPr lang="es-VE" sz="1200" dirty="0">
              <a:solidFill>
                <a:schemeClr val="accent4">
                  <a:lumMod val="50000"/>
                </a:schemeClr>
              </a:solidFill>
              <a:latin typeface="Arial" pitchFamily="34" charset="0"/>
              <a:cs typeface="Arial" pitchFamily="34" charset="0"/>
            </a:endParaRPr>
          </a:p>
          <a:p>
            <a:pPr>
              <a:lnSpc>
                <a:spcPct val="150000"/>
              </a:lnSpc>
            </a:pPr>
            <a:endParaRPr lang="en-US" sz="1200" dirty="0">
              <a:solidFill>
                <a:schemeClr val="accent4">
                  <a:lumMod val="50000"/>
                </a:schemeClr>
              </a:solidFill>
              <a:latin typeface="Arial" pitchFamily="34" charset="0"/>
              <a:cs typeface="Arial" pitchFamily="34" charset="0"/>
            </a:endParaRPr>
          </a:p>
        </p:txBody>
      </p:sp>
      <p:grpSp>
        <p:nvGrpSpPr>
          <p:cNvPr id="27" name="6 Grupo">
            <a:extLst>
              <a:ext uri="{FF2B5EF4-FFF2-40B4-BE49-F238E27FC236}">
                <a16:creationId xmlns:a16="http://schemas.microsoft.com/office/drawing/2014/main" xmlns="" id="{A8342BBA-E666-45B0-984C-F483B14D8CCD}"/>
              </a:ext>
            </a:extLst>
          </p:cNvPr>
          <p:cNvGrpSpPr/>
          <p:nvPr/>
        </p:nvGrpSpPr>
        <p:grpSpPr>
          <a:xfrm>
            <a:off x="620688" y="2308134"/>
            <a:ext cx="2824226" cy="1173337"/>
            <a:chOff x="539918" y="42255"/>
            <a:chExt cx="6833467" cy="1219319"/>
          </a:xfrm>
          <a:solidFill>
            <a:schemeClr val="accent4">
              <a:lumMod val="20000"/>
              <a:lumOff val="80000"/>
            </a:schemeClr>
          </a:solidFill>
          <a:scene3d>
            <a:camera prst="orthographicFront"/>
            <a:lightRig rig="flat" dir="t"/>
          </a:scene3d>
        </p:grpSpPr>
        <p:sp>
          <p:nvSpPr>
            <p:cNvPr id="32" name="8 Rectángulo">
              <a:extLst>
                <a:ext uri="{FF2B5EF4-FFF2-40B4-BE49-F238E27FC236}">
                  <a16:creationId xmlns:a16="http://schemas.microsoft.com/office/drawing/2014/main" xmlns="" id="{F29152F8-B492-4379-9CAB-86D84C8EC012}"/>
                </a:ext>
              </a:extLst>
            </p:cNvPr>
            <p:cNvSpPr/>
            <p:nvPr/>
          </p:nvSpPr>
          <p:spPr>
            <a:xfrm>
              <a:off x="605690" y="128542"/>
              <a:ext cx="6759887" cy="1092078"/>
            </a:xfrm>
            <a:prstGeom prst="rect">
              <a:avLst/>
            </a:prstGeom>
            <a:grpFill/>
            <a:ln>
              <a:noFill/>
            </a:ln>
          </p:spPr>
          <p:style>
            <a:lnRef idx="1">
              <a:schemeClr val="accent3"/>
            </a:lnRef>
            <a:fillRef idx="2">
              <a:schemeClr val="accent3"/>
            </a:fillRef>
            <a:effectRef idx="1">
              <a:schemeClr val="accent3"/>
            </a:effectRef>
            <a:fontRef idx="minor">
              <a:schemeClr val="dk1"/>
            </a:fontRef>
          </p:style>
          <p:txBody>
            <a:bodyPr spcFirstLastPara="0" vert="horz" wrap="square" lIns="57210" tIns="57210" rIns="57210" bIns="57210" numCol="1" spcCol="1270" anchor="ctr" anchorCtr="0">
              <a:noAutofit/>
            </a:bodyPr>
            <a:lstStyle/>
            <a:p>
              <a:pPr algn="ctr" defTabSz="667461">
                <a:lnSpc>
                  <a:spcPct val="90000"/>
                </a:lnSpc>
                <a:spcBef>
                  <a:spcPct val="0"/>
                </a:spcBef>
                <a:spcAft>
                  <a:spcPct val="35000"/>
                </a:spcAft>
              </a:pPr>
              <a:r>
                <a:rPr lang="es-VE" sz="1200" b="1" dirty="0">
                  <a:solidFill>
                    <a:schemeClr val="tx1">
                      <a:lumMod val="50000"/>
                      <a:lumOff val="50000"/>
                    </a:schemeClr>
                  </a:solidFill>
                </a:rPr>
                <a:t>Logra la comprensión de textos diversos: narrativos, descriptivos, instruccionales, </a:t>
              </a:r>
              <a:r>
                <a:rPr lang="es-VE" sz="1200" b="1" dirty="0" smtClean="0">
                  <a:solidFill>
                    <a:schemeClr val="tx1">
                      <a:lumMod val="50000"/>
                      <a:lumOff val="50000"/>
                    </a:schemeClr>
                  </a:solidFill>
                </a:rPr>
                <a:t>expositivos </a:t>
              </a:r>
              <a:r>
                <a:rPr lang="es-VE" sz="1200" b="1" dirty="0">
                  <a:solidFill>
                    <a:schemeClr val="tx1">
                      <a:lumMod val="50000"/>
                      <a:lumOff val="50000"/>
                    </a:schemeClr>
                  </a:solidFill>
                </a:rPr>
                <a:t>y argumentativos, relacionándolos con saberes previos para desarrollar </a:t>
              </a:r>
              <a:r>
                <a:rPr lang="es-VE" sz="1200" b="1" dirty="0" smtClean="0">
                  <a:solidFill>
                    <a:schemeClr val="tx1">
                      <a:lumMod val="50000"/>
                      <a:lumOff val="50000"/>
                    </a:schemeClr>
                  </a:solidFill>
                </a:rPr>
                <a:t>el </a:t>
              </a:r>
              <a:r>
                <a:rPr lang="es-VE" sz="1200" b="1" dirty="0">
                  <a:solidFill>
                    <a:schemeClr val="tx1">
                      <a:lumMod val="50000"/>
                      <a:lumOff val="50000"/>
                    </a:schemeClr>
                  </a:solidFill>
                </a:rPr>
                <a:t>pensamiento crítico y creativo.</a:t>
              </a:r>
            </a:p>
          </p:txBody>
        </p:sp>
        <p:sp>
          <p:nvSpPr>
            <p:cNvPr id="33" name="7 Rectángulo redondeado">
              <a:extLst>
                <a:ext uri="{FF2B5EF4-FFF2-40B4-BE49-F238E27FC236}">
                  <a16:creationId xmlns:a16="http://schemas.microsoft.com/office/drawing/2014/main" xmlns="" id="{07DFF69E-F44C-4400-B85C-BB706367DEE3}"/>
                </a:ext>
              </a:extLst>
            </p:cNvPr>
            <p:cNvSpPr/>
            <p:nvPr/>
          </p:nvSpPr>
          <p:spPr>
            <a:xfrm>
              <a:off x="539918" y="42255"/>
              <a:ext cx="6833467" cy="1219319"/>
            </a:xfrm>
            <a:prstGeom prst="roundRect">
              <a:avLst>
                <a:gd name="adj" fmla="val 10000"/>
              </a:avLst>
            </a:prstGeom>
            <a:grpFill/>
            <a:ln>
              <a:noFill/>
            </a:ln>
          </p:spPr>
          <p:style>
            <a:lnRef idx="1">
              <a:schemeClr val="accent3"/>
            </a:lnRef>
            <a:fillRef idx="2">
              <a:schemeClr val="accent3"/>
            </a:fillRef>
            <a:effectRef idx="1">
              <a:schemeClr val="accent3"/>
            </a:effectRef>
            <a:fontRef idx="minor">
              <a:schemeClr val="dk1"/>
            </a:fontRef>
          </p:style>
        </p:sp>
      </p:grpSp>
      <p:sp>
        <p:nvSpPr>
          <p:cNvPr id="34" name="27 CuadroTexto">
            <a:extLst>
              <a:ext uri="{FF2B5EF4-FFF2-40B4-BE49-F238E27FC236}">
                <a16:creationId xmlns:a16="http://schemas.microsoft.com/office/drawing/2014/main" xmlns="" id="{DEB4304D-550E-43AB-B879-63E938A83A3B}"/>
              </a:ext>
            </a:extLst>
          </p:cNvPr>
          <p:cNvSpPr txBox="1"/>
          <p:nvPr/>
        </p:nvSpPr>
        <p:spPr>
          <a:xfrm rot="16200000">
            <a:off x="-329934" y="2764312"/>
            <a:ext cx="1322152" cy="276999"/>
          </a:xfrm>
          <a:prstGeom prst="rect">
            <a:avLst/>
          </a:prstGeom>
          <a:solidFill>
            <a:schemeClr val="accent4">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VE" sz="1200" b="1" dirty="0"/>
              <a:t>COMPETENCIAS</a:t>
            </a:r>
          </a:p>
        </p:txBody>
      </p:sp>
      <p:sp>
        <p:nvSpPr>
          <p:cNvPr id="38" name="28 CuadroTexto">
            <a:extLst>
              <a:ext uri="{FF2B5EF4-FFF2-40B4-BE49-F238E27FC236}">
                <a16:creationId xmlns:a16="http://schemas.microsoft.com/office/drawing/2014/main" xmlns="" id="{C913057D-94C9-4F01-9BA1-5836A1F42E78}"/>
              </a:ext>
            </a:extLst>
          </p:cNvPr>
          <p:cNvSpPr txBox="1"/>
          <p:nvPr/>
        </p:nvSpPr>
        <p:spPr>
          <a:xfrm rot="16200000">
            <a:off x="-2017208" y="6222096"/>
            <a:ext cx="4752529" cy="300210"/>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VE" sz="1351" b="1" dirty="0"/>
              <a:t>INDICADORES</a:t>
            </a:r>
          </a:p>
        </p:txBody>
      </p:sp>
      <p:grpSp>
        <p:nvGrpSpPr>
          <p:cNvPr id="50" name="24 Grupo">
            <a:extLst>
              <a:ext uri="{FF2B5EF4-FFF2-40B4-BE49-F238E27FC236}">
                <a16:creationId xmlns:a16="http://schemas.microsoft.com/office/drawing/2014/main" xmlns="" id="{F08AAB5B-C379-40F3-B316-686B0DDD9F22}"/>
              </a:ext>
            </a:extLst>
          </p:cNvPr>
          <p:cNvGrpSpPr/>
          <p:nvPr/>
        </p:nvGrpSpPr>
        <p:grpSpPr>
          <a:xfrm>
            <a:off x="3717032" y="2284823"/>
            <a:ext cx="2900707" cy="1188728"/>
            <a:chOff x="568901" y="567"/>
            <a:chExt cx="6833467" cy="1400267"/>
          </a:xfrm>
          <a:solidFill>
            <a:schemeClr val="accent4">
              <a:lumMod val="20000"/>
              <a:lumOff val="80000"/>
            </a:schemeClr>
          </a:solidFill>
          <a:scene3d>
            <a:camera prst="orthographicFront"/>
            <a:lightRig rig="flat" dir="t"/>
          </a:scene3d>
        </p:grpSpPr>
        <p:sp>
          <p:nvSpPr>
            <p:cNvPr id="51" name="26 Rectángulo">
              <a:extLst>
                <a:ext uri="{FF2B5EF4-FFF2-40B4-BE49-F238E27FC236}">
                  <a16:creationId xmlns:a16="http://schemas.microsoft.com/office/drawing/2014/main" xmlns="" id="{AD45004C-AFD6-4F8E-842F-BB3FA4C7A355}"/>
                </a:ext>
              </a:extLst>
            </p:cNvPr>
            <p:cNvSpPr/>
            <p:nvPr/>
          </p:nvSpPr>
          <p:spPr>
            <a:xfrm>
              <a:off x="605691" y="37358"/>
              <a:ext cx="6759887" cy="1363476"/>
            </a:xfrm>
            <a:prstGeom prst="rect">
              <a:avLst/>
            </a:prstGeom>
            <a:grpFill/>
            <a:ln>
              <a:noFill/>
            </a:ln>
          </p:spPr>
          <p:style>
            <a:lnRef idx="1">
              <a:schemeClr val="accent3"/>
            </a:lnRef>
            <a:fillRef idx="2">
              <a:schemeClr val="accent3"/>
            </a:fillRef>
            <a:effectRef idx="1">
              <a:schemeClr val="accent3"/>
            </a:effectRef>
            <a:fontRef idx="minor">
              <a:schemeClr val="dk1"/>
            </a:fontRef>
          </p:style>
          <p:txBody>
            <a:bodyPr spcFirstLastPara="0" vert="horz" wrap="square" lIns="57210" tIns="57210" rIns="57210" bIns="57210" numCol="1" spcCol="1270" anchor="ctr" anchorCtr="0">
              <a:noAutofit/>
            </a:bodyPr>
            <a:lstStyle/>
            <a:p>
              <a:pPr algn="ctr" defTabSz="667461">
                <a:lnSpc>
                  <a:spcPct val="90000"/>
                </a:lnSpc>
                <a:spcBef>
                  <a:spcPct val="0"/>
                </a:spcBef>
                <a:spcAft>
                  <a:spcPct val="35000"/>
                </a:spcAft>
              </a:pPr>
              <a:r>
                <a:rPr lang="es-VE" sz="1200" b="1" dirty="0">
                  <a:solidFill>
                    <a:schemeClr val="tx1">
                      <a:lumMod val="50000"/>
                      <a:lumOff val="50000"/>
                    </a:schemeClr>
                  </a:solidFill>
                </a:rPr>
                <a:t>Produce textos escritos diversos: narrativos, descriptivos, instruccionales, </a:t>
              </a:r>
              <a:r>
                <a:rPr lang="es-VE" sz="1200" b="1" dirty="0" smtClean="0">
                  <a:solidFill>
                    <a:schemeClr val="tx1">
                      <a:lumMod val="50000"/>
                      <a:lumOff val="50000"/>
                    </a:schemeClr>
                  </a:solidFill>
                </a:rPr>
                <a:t>expositivos </a:t>
              </a:r>
              <a:r>
                <a:rPr lang="es-VE" sz="1200" b="1" dirty="0">
                  <a:solidFill>
                    <a:schemeClr val="tx1">
                      <a:lumMod val="50000"/>
                      <a:lumOff val="50000"/>
                    </a:schemeClr>
                  </a:solidFill>
                </a:rPr>
                <a:t>y argumentativos, para favorecer la expresión creadora, la comunicación y el autoaprendizaje.</a:t>
              </a:r>
            </a:p>
          </p:txBody>
        </p:sp>
        <p:sp>
          <p:nvSpPr>
            <p:cNvPr id="55" name="25 Rectángulo redondeado">
              <a:extLst>
                <a:ext uri="{FF2B5EF4-FFF2-40B4-BE49-F238E27FC236}">
                  <a16:creationId xmlns:a16="http://schemas.microsoft.com/office/drawing/2014/main" xmlns="" id="{1678703E-DB70-4F7C-8A62-25FE210DE159}"/>
                </a:ext>
              </a:extLst>
            </p:cNvPr>
            <p:cNvSpPr/>
            <p:nvPr/>
          </p:nvSpPr>
          <p:spPr>
            <a:xfrm>
              <a:off x="568901" y="567"/>
              <a:ext cx="6833467" cy="1400265"/>
            </a:xfrm>
            <a:prstGeom prst="roundRect">
              <a:avLst>
                <a:gd name="adj" fmla="val 10000"/>
              </a:avLst>
            </a:prstGeom>
            <a:grpFill/>
            <a:ln>
              <a:noFill/>
            </a:ln>
          </p:spPr>
          <p:style>
            <a:lnRef idx="1">
              <a:schemeClr val="accent3"/>
            </a:lnRef>
            <a:fillRef idx="2">
              <a:schemeClr val="accent3"/>
            </a:fillRef>
            <a:effectRef idx="1">
              <a:schemeClr val="accent3"/>
            </a:effectRef>
            <a:fontRef idx="minor">
              <a:schemeClr val="dk1"/>
            </a:fontRef>
          </p:style>
        </p:sp>
      </p:grpSp>
      <p:sp>
        <p:nvSpPr>
          <p:cNvPr id="71" name="30 Elipse">
            <a:extLst>
              <a:ext uri="{FF2B5EF4-FFF2-40B4-BE49-F238E27FC236}">
                <a16:creationId xmlns:a16="http://schemas.microsoft.com/office/drawing/2014/main" xmlns="" id="{F9BD354B-8F47-4F99-9B55-98D61D41C3F1}"/>
              </a:ext>
            </a:extLst>
          </p:cNvPr>
          <p:cNvSpPr/>
          <p:nvPr/>
        </p:nvSpPr>
        <p:spPr>
          <a:xfrm>
            <a:off x="836712" y="1691680"/>
            <a:ext cx="2000306" cy="515774"/>
          </a:xfrm>
          <a:prstGeom prst="ellipse">
            <a:avLst/>
          </a:prstGeom>
          <a:solidFill>
            <a:srgbClr val="0FB523"/>
          </a:solidFill>
          <a:ln>
            <a:noFill/>
          </a:ln>
        </p:spPr>
        <p:style>
          <a:lnRef idx="1">
            <a:schemeClr val="accent4"/>
          </a:lnRef>
          <a:fillRef idx="2">
            <a:schemeClr val="accent4"/>
          </a:fillRef>
          <a:effectRef idx="1">
            <a:schemeClr val="accent4"/>
          </a:effectRef>
          <a:fontRef idx="minor">
            <a:schemeClr val="dk1"/>
          </a:fontRef>
        </p:style>
        <p:txBody>
          <a:bodyPr lIns="68644" tIns="34322" rIns="68644" bIns="34322" rtlCol="0" anchor="ctr"/>
          <a:lstStyle/>
          <a:p>
            <a:pPr algn="ctr"/>
            <a:r>
              <a:rPr lang="es-VE" b="1" dirty="0">
                <a:solidFill>
                  <a:schemeClr val="bg1"/>
                </a:solidFill>
              </a:rPr>
              <a:t>LECTURA</a:t>
            </a:r>
          </a:p>
        </p:txBody>
      </p:sp>
      <p:sp>
        <p:nvSpPr>
          <p:cNvPr id="72" name="31 Elipse">
            <a:extLst>
              <a:ext uri="{FF2B5EF4-FFF2-40B4-BE49-F238E27FC236}">
                <a16:creationId xmlns:a16="http://schemas.microsoft.com/office/drawing/2014/main" xmlns="" id="{CA9794C4-8567-4E54-BB2B-CF42AE1BD282}"/>
              </a:ext>
            </a:extLst>
          </p:cNvPr>
          <p:cNvSpPr/>
          <p:nvPr/>
        </p:nvSpPr>
        <p:spPr>
          <a:xfrm>
            <a:off x="4293096" y="1691680"/>
            <a:ext cx="2000306" cy="515774"/>
          </a:xfrm>
          <a:prstGeom prst="ellipse">
            <a:avLst/>
          </a:prstGeom>
          <a:solidFill>
            <a:srgbClr val="0FB523"/>
          </a:solidFill>
          <a:ln>
            <a:noFill/>
          </a:ln>
        </p:spPr>
        <p:style>
          <a:lnRef idx="1">
            <a:schemeClr val="accent4"/>
          </a:lnRef>
          <a:fillRef idx="2">
            <a:schemeClr val="accent4"/>
          </a:fillRef>
          <a:effectRef idx="1">
            <a:schemeClr val="accent4"/>
          </a:effectRef>
          <a:fontRef idx="minor">
            <a:schemeClr val="dk1"/>
          </a:fontRef>
        </p:style>
        <p:txBody>
          <a:bodyPr lIns="68644" tIns="34322" rIns="68644" bIns="34322" rtlCol="0" anchor="ctr"/>
          <a:lstStyle/>
          <a:p>
            <a:pPr algn="ctr"/>
            <a:r>
              <a:rPr lang="es-VE" b="1" dirty="0">
                <a:solidFill>
                  <a:schemeClr val="bg1"/>
                </a:solidFill>
              </a:rPr>
              <a:t>ESCRITURA</a:t>
            </a:r>
          </a:p>
        </p:txBody>
      </p:sp>
      <p:sp>
        <p:nvSpPr>
          <p:cNvPr id="29" name="Rectángulo redondeado 28"/>
          <p:cNvSpPr/>
          <p:nvPr/>
        </p:nvSpPr>
        <p:spPr>
          <a:xfrm>
            <a:off x="1916832" y="596651"/>
            <a:ext cx="4957836" cy="810091"/>
          </a:xfrm>
          <a:prstGeom prst="roundRect">
            <a:avLst/>
          </a:prstGeom>
          <a:gradFill>
            <a:gsLst>
              <a:gs pos="0">
                <a:schemeClr val="accent1">
                  <a:lumMod val="5000"/>
                  <a:lumOff val="95000"/>
                </a:schemeClr>
              </a:gs>
              <a:gs pos="11000">
                <a:schemeClr val="accent3">
                  <a:lumMod val="40000"/>
                  <a:lumOff val="60000"/>
                </a:schemeClr>
              </a:gs>
              <a:gs pos="33000">
                <a:srgbClr val="00A44A"/>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6 CuadroTexto">
            <a:extLst>
              <a:ext uri="{FF2B5EF4-FFF2-40B4-BE49-F238E27FC236}">
                <a16:creationId xmlns:a16="http://schemas.microsoft.com/office/drawing/2014/main" xmlns="" id="{F37E5E2A-8FE1-434C-81C7-646CD7507994}"/>
              </a:ext>
            </a:extLst>
          </p:cNvPr>
          <p:cNvSpPr txBox="1"/>
          <p:nvPr/>
        </p:nvSpPr>
        <p:spPr>
          <a:xfrm>
            <a:off x="3089149" y="588633"/>
            <a:ext cx="3499839" cy="769441"/>
          </a:xfrm>
          <a:prstGeom prst="rect">
            <a:avLst/>
          </a:prstGeom>
          <a:noFill/>
        </p:spPr>
        <p:txBody>
          <a:bodyPr wrap="square" rtlCol="0">
            <a:spAutoFit/>
          </a:bodyPr>
          <a:lstStyle/>
          <a:p>
            <a:pPr algn="r"/>
            <a:r>
              <a:rPr lang="es-ES" sz="2800" b="1" i="1" dirty="0">
                <a:solidFill>
                  <a:schemeClr val="bg1"/>
                </a:solidFill>
                <a:latin typeface="Arial" panose="020B0604020202020204" pitchFamily="34" charset="0"/>
                <a:cs typeface="Arial" panose="020B0604020202020204" pitchFamily="34" charset="0"/>
              </a:rPr>
              <a:t>Mapa de </a:t>
            </a:r>
            <a:r>
              <a:rPr lang="es-ES" sz="2800" b="1" i="1" dirty="0" smtClean="0">
                <a:solidFill>
                  <a:schemeClr val="bg1"/>
                </a:solidFill>
                <a:latin typeface="Arial" panose="020B0604020202020204" pitchFamily="34" charset="0"/>
                <a:cs typeface="Arial" panose="020B0604020202020204" pitchFamily="34" charset="0"/>
              </a:rPr>
              <a:t>Logros</a:t>
            </a:r>
            <a:endParaRPr lang="es-ES" sz="2800" b="1" i="1" dirty="0">
              <a:solidFill>
                <a:schemeClr val="bg1"/>
              </a:solidFill>
              <a:latin typeface="Arial" panose="020B0604020202020204" pitchFamily="34" charset="0"/>
              <a:cs typeface="Arial" panose="020B0604020202020204" pitchFamily="34" charset="0"/>
            </a:endParaRPr>
          </a:p>
          <a:p>
            <a:pPr algn="r"/>
            <a:r>
              <a:rPr lang="es-ES" sz="1600" i="1" spc="300" dirty="0" smtClean="0">
                <a:solidFill>
                  <a:schemeClr val="bg1"/>
                </a:solidFill>
                <a:latin typeface="Arial" panose="020B0604020202020204" pitchFamily="34" charset="0"/>
                <a:cs typeface="Arial" panose="020B0604020202020204" pitchFamily="34" charset="0"/>
              </a:rPr>
              <a:t>Quinto </a:t>
            </a:r>
            <a:r>
              <a:rPr lang="es-ES" sz="1600" i="1" spc="300" dirty="0">
                <a:solidFill>
                  <a:schemeClr val="bg1"/>
                </a:solidFill>
                <a:latin typeface="Arial" panose="020B0604020202020204" pitchFamily="34" charset="0"/>
                <a:cs typeface="Arial" panose="020B0604020202020204" pitchFamily="34" charset="0"/>
              </a:rPr>
              <a:t>grado</a:t>
            </a:r>
            <a:endParaRPr lang="en-US" sz="1600" spc="300" dirty="0">
              <a:solidFill>
                <a:schemeClr val="bg1"/>
              </a:solidFill>
              <a:latin typeface="Arial Rounded MT Bold" panose="020F0704030504030204" pitchFamily="34" charset="0"/>
              <a:cs typeface="Arial" panose="020B0604020202020204" pitchFamily="34" charset="0"/>
            </a:endParaRPr>
          </a:p>
        </p:txBody>
      </p:sp>
      <p:graphicFrame>
        <p:nvGraphicFramePr>
          <p:cNvPr id="31" name="32 Tabla"/>
          <p:cNvGraphicFramePr>
            <a:graphicFrameLocks noGrp="1"/>
          </p:cNvGraphicFramePr>
          <p:nvPr>
            <p:extLst>
              <p:ext uri="{D42A27DB-BD31-4B8C-83A1-F6EECF244321}">
                <p14:modId xmlns:p14="http://schemas.microsoft.com/office/powerpoint/2010/main" xmlns="" val="4134367637"/>
              </p:ext>
            </p:extLst>
          </p:nvPr>
        </p:nvGraphicFramePr>
        <p:xfrm>
          <a:off x="620688" y="3995936"/>
          <a:ext cx="2829128" cy="1988892"/>
        </p:xfrm>
        <a:graphic>
          <a:graphicData uri="http://schemas.openxmlformats.org/drawingml/2006/table">
            <a:tbl>
              <a:tblPr firstRow="1" bandRow="1">
                <a:tableStyleId>{5C22544A-7EE6-4342-B048-85BDC9FD1C3A}</a:tableStyleId>
              </a:tblPr>
              <a:tblGrid>
                <a:gridCol w="781014">
                  <a:extLst>
                    <a:ext uri="{9D8B030D-6E8A-4147-A177-3AD203B41FA5}">
                      <a16:colId xmlns:a16="http://schemas.microsoft.com/office/drawing/2014/main" xmlns="" val="20000"/>
                    </a:ext>
                  </a:extLst>
                </a:gridCol>
                <a:gridCol w="1024057">
                  <a:extLst>
                    <a:ext uri="{9D8B030D-6E8A-4147-A177-3AD203B41FA5}">
                      <a16:colId xmlns:a16="http://schemas.microsoft.com/office/drawing/2014/main" xmlns="" val="20002"/>
                    </a:ext>
                  </a:extLst>
                </a:gridCol>
                <a:gridCol w="1024057">
                  <a:extLst>
                    <a:ext uri="{9D8B030D-6E8A-4147-A177-3AD203B41FA5}">
                      <a16:colId xmlns:a16="http://schemas.microsoft.com/office/drawing/2014/main" xmlns="" val="20003"/>
                    </a:ext>
                  </a:extLst>
                </a:gridCol>
              </a:tblGrid>
              <a:tr h="1173356">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s-VE" sz="900" b="0" kern="1200" dirty="0" smtClean="0">
                          <a:solidFill>
                            <a:schemeClr val="dk1"/>
                          </a:solidFill>
                          <a:effectLst/>
                          <a:latin typeface="+mn-lt"/>
                          <a:ea typeface="+mn-ea"/>
                          <a:cs typeface="+mn-cs"/>
                        </a:rPr>
                        <a:t>1.Comenta libremente las lecturas realizadas en formato: impreso, digital y audiovisual.</a:t>
                      </a:r>
                    </a:p>
                    <a:p>
                      <a:pPr marL="0" marR="0" lvl="0" indent="0" algn="l" defTabSz="1217889" rtl="0" eaLnBrk="1" fontAlgn="auto" latinLnBrk="0" hangingPunct="1">
                        <a:lnSpc>
                          <a:spcPct val="100000"/>
                        </a:lnSpc>
                        <a:spcBef>
                          <a:spcPts val="0"/>
                        </a:spcBef>
                        <a:spcAft>
                          <a:spcPts val="0"/>
                        </a:spcAft>
                        <a:buClrTx/>
                        <a:buSzTx/>
                        <a:buFontTx/>
                        <a:buNone/>
                        <a:tabLst/>
                        <a:defRPr/>
                      </a:pPr>
                      <a:endParaRPr kumimoji="0" lang="es-VE" sz="1050" b="0" i="0" u="none" strike="noStrike" kern="1200" cap="none" spc="0" normalizeH="0" baseline="0" noProof="0" dirty="0" smtClean="0">
                        <a:ln>
                          <a:noFill/>
                        </a:ln>
                        <a:solidFill>
                          <a:schemeClr val="tx1"/>
                        </a:solidFill>
                        <a:effectLst/>
                        <a:uLnTx/>
                        <a:uFillTx/>
                        <a:latin typeface="+mn-lt"/>
                        <a:ea typeface="+mn-ea"/>
                        <a:cs typeface="+mn-cs"/>
                      </a:endParaRPr>
                    </a:p>
                  </a:txBody>
                  <a:tcPr marL="68652" marR="68652" marT="34326" marB="34326">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lvl="0" indent="0" algn="l" defTabSz="1217889" rtl="0" eaLnBrk="1" fontAlgn="auto" latinLnBrk="0" hangingPunct="1">
                        <a:lnSpc>
                          <a:spcPct val="100000"/>
                        </a:lnSpc>
                        <a:spcBef>
                          <a:spcPts val="1200"/>
                        </a:spcBef>
                        <a:spcAft>
                          <a:spcPts val="0"/>
                        </a:spcAft>
                        <a:buClrTx/>
                        <a:buSzTx/>
                        <a:buFont typeface="+mj-lt"/>
                        <a:buNone/>
                        <a:tabLst/>
                        <a:defRPr/>
                      </a:pPr>
                      <a:r>
                        <a:rPr lang="es-VE" sz="900" b="0" kern="1200" dirty="0" smtClean="0">
                          <a:solidFill>
                            <a:schemeClr val="dk1"/>
                          </a:solidFill>
                          <a:effectLst/>
                          <a:latin typeface="+mn-lt"/>
                          <a:ea typeface="+mn-ea"/>
                          <a:cs typeface="+mn-cs"/>
                        </a:rPr>
                        <a:t>2.Confirma o rechaza sus anticipaciones considerando los argumentos de sus pares y la información proporcionada en los textos narrativos, descriptivos,  instruccionales, expositivos y argumentativos.</a:t>
                      </a:r>
                    </a:p>
                  </a:txBody>
                  <a:tcPr marL="68652" marR="68652" marT="34326" marB="34326">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lvl="0" indent="0" algn="l" defTabSz="1217889" rtl="0" eaLnBrk="1" fontAlgn="auto" latinLnBrk="0" hangingPunct="1">
                        <a:lnSpc>
                          <a:spcPct val="100000"/>
                        </a:lnSpc>
                        <a:spcBef>
                          <a:spcPts val="1200"/>
                        </a:spcBef>
                        <a:spcAft>
                          <a:spcPts val="0"/>
                        </a:spcAft>
                        <a:buClrTx/>
                        <a:buSzTx/>
                        <a:buFont typeface="+mj-lt"/>
                        <a:buNone/>
                        <a:tabLst/>
                        <a:defRPr/>
                      </a:pPr>
                      <a:r>
                        <a:rPr lang="es-VE" sz="900" b="0" kern="1200" dirty="0" smtClean="0">
                          <a:solidFill>
                            <a:schemeClr val="dk1"/>
                          </a:solidFill>
                          <a:effectLst/>
                          <a:latin typeface="+mn-lt"/>
                          <a:ea typeface="+mn-ea"/>
                          <a:cs typeface="+mn-cs"/>
                        </a:rPr>
                        <a:t>3.Confirma o rechaza sus predicciones considerando los argumentos de sus pares y la información proporcionada en los textos narrativos, descriptivos, instruccionales, expositivos y argumentativos.</a:t>
                      </a:r>
                    </a:p>
                  </a:txBody>
                  <a:tcPr marL="68652" marR="68652" marT="34326" marB="34326">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xmlns="" val="10000"/>
                  </a:ext>
                </a:extLst>
              </a:tr>
            </a:tbl>
          </a:graphicData>
        </a:graphic>
      </p:graphicFrame>
      <p:graphicFrame>
        <p:nvGraphicFramePr>
          <p:cNvPr id="35" name="34 Tabla"/>
          <p:cNvGraphicFramePr>
            <a:graphicFrameLocks noGrp="1"/>
          </p:cNvGraphicFramePr>
          <p:nvPr>
            <p:extLst>
              <p:ext uri="{D42A27DB-BD31-4B8C-83A1-F6EECF244321}">
                <p14:modId xmlns:p14="http://schemas.microsoft.com/office/powerpoint/2010/main" xmlns="" val="3482950984"/>
              </p:ext>
            </p:extLst>
          </p:nvPr>
        </p:nvGraphicFramePr>
        <p:xfrm>
          <a:off x="620688" y="6012160"/>
          <a:ext cx="2843490" cy="1597986"/>
        </p:xfrm>
        <a:graphic>
          <a:graphicData uri="http://schemas.openxmlformats.org/drawingml/2006/table">
            <a:tbl>
              <a:tblPr firstRow="1" bandRow="1">
                <a:tableStyleId>{5C22544A-7EE6-4342-B048-85BDC9FD1C3A}</a:tableStyleId>
              </a:tblPr>
              <a:tblGrid>
                <a:gridCol w="966270">
                  <a:extLst>
                    <a:ext uri="{9D8B030D-6E8A-4147-A177-3AD203B41FA5}">
                      <a16:colId xmlns:a16="http://schemas.microsoft.com/office/drawing/2014/main" xmlns="" val="20000"/>
                    </a:ext>
                  </a:extLst>
                </a:gridCol>
                <a:gridCol w="938610">
                  <a:extLst>
                    <a:ext uri="{9D8B030D-6E8A-4147-A177-3AD203B41FA5}">
                      <a16:colId xmlns:a16="http://schemas.microsoft.com/office/drawing/2014/main" xmlns="" val="20001"/>
                    </a:ext>
                  </a:extLst>
                </a:gridCol>
                <a:gridCol w="938610">
                  <a:extLst>
                    <a:ext uri="{9D8B030D-6E8A-4147-A177-3AD203B41FA5}">
                      <a16:colId xmlns:a16="http://schemas.microsoft.com/office/drawing/2014/main" xmlns="" val="20002"/>
                    </a:ext>
                  </a:extLst>
                </a:gridCol>
              </a:tblGrid>
              <a:tr h="1224136">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s-VE" sz="900" b="0" kern="1200" dirty="0" smtClean="0">
                          <a:solidFill>
                            <a:schemeClr val="dk1"/>
                          </a:solidFill>
                          <a:effectLst/>
                          <a:latin typeface="+mn-lt"/>
                          <a:ea typeface="+mn-ea"/>
                          <a:cs typeface="+mn-cs"/>
                        </a:rPr>
                        <a:t>4.Justifica sus hipótesis al inferir información implícita en textos narrativos, descriptivos, expositivos y argumentativos.</a:t>
                      </a:r>
                    </a:p>
                    <a:p>
                      <a:pPr marL="0" marR="0" lvl="0" indent="0" algn="l" defTabSz="1217889" rtl="0" eaLnBrk="1" fontAlgn="auto" latinLnBrk="0" hangingPunct="1">
                        <a:lnSpc>
                          <a:spcPct val="100000"/>
                        </a:lnSpc>
                        <a:spcBef>
                          <a:spcPts val="0"/>
                        </a:spcBef>
                        <a:spcAft>
                          <a:spcPts val="0"/>
                        </a:spcAft>
                        <a:buClrTx/>
                        <a:buSzTx/>
                        <a:buFontTx/>
                        <a:buNone/>
                        <a:tabLst/>
                        <a:defRPr/>
                      </a:pPr>
                      <a:endParaRPr kumimoji="0" lang="es-VE" sz="900" b="0" i="0" u="none" strike="noStrike" kern="1200" cap="none" spc="0" normalizeH="0" baseline="0" noProof="0" dirty="0" smtClean="0">
                        <a:ln>
                          <a:noFill/>
                        </a:ln>
                        <a:solidFill>
                          <a:schemeClr val="tx1"/>
                        </a:solidFill>
                        <a:effectLst/>
                        <a:uLnTx/>
                        <a:uFillTx/>
                        <a:latin typeface="Times New Roman"/>
                        <a:ea typeface="Times New Roman"/>
                        <a:cs typeface="Times New Roman"/>
                      </a:endParaRPr>
                    </a:p>
                    <a:p>
                      <a:pPr marL="0" marR="0" lvl="0" indent="0" algn="l" defTabSz="1217889" rtl="0" eaLnBrk="1" fontAlgn="auto" latinLnBrk="0" hangingPunct="1">
                        <a:lnSpc>
                          <a:spcPct val="115000"/>
                        </a:lnSpc>
                        <a:spcBef>
                          <a:spcPts val="0"/>
                        </a:spcBef>
                        <a:spcAft>
                          <a:spcPts val="0"/>
                        </a:spcAft>
                        <a:buClrTx/>
                        <a:buSzTx/>
                        <a:buFontTx/>
                        <a:buNone/>
                        <a:tabLst/>
                        <a:defRPr/>
                      </a:pPr>
                      <a:endParaRPr kumimoji="0" lang="es-VE" sz="900" b="0" i="0" u="none" strike="noStrike" kern="1200" cap="none" spc="0" normalizeH="0" baseline="0" noProof="0" dirty="0">
                        <a:ln>
                          <a:noFill/>
                        </a:ln>
                        <a:solidFill>
                          <a:schemeClr val="tx1"/>
                        </a:solidFill>
                        <a:effectLst/>
                        <a:uLnTx/>
                        <a:uFillTx/>
                        <a:latin typeface="Times New Roman"/>
                        <a:ea typeface="Times New Roman"/>
                        <a:cs typeface="Times New Roman"/>
                      </a:endParaRPr>
                    </a:p>
                  </a:txBody>
                  <a:tcPr marL="68652" marR="68652" marT="34326" marB="34326">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s-VE" sz="900" b="0" kern="1200" dirty="0" smtClean="0">
                          <a:solidFill>
                            <a:schemeClr val="dk1"/>
                          </a:solidFill>
                          <a:effectLst/>
                          <a:latin typeface="+mn-lt"/>
                          <a:ea typeface="+mn-ea"/>
                          <a:cs typeface="+mn-cs"/>
                        </a:rPr>
                        <a:t>5.Parafrasea en forma oral y escrita el contenido general de textos narrativos, descriptivos, instruccionales,</a:t>
                      </a:r>
                      <a:r>
                        <a:rPr lang="es-VE" sz="900" b="0" kern="1200" baseline="0" dirty="0" smtClean="0">
                          <a:solidFill>
                            <a:schemeClr val="dk1"/>
                          </a:solidFill>
                          <a:effectLst/>
                          <a:latin typeface="+mn-lt"/>
                          <a:ea typeface="+mn-ea"/>
                          <a:cs typeface="+mn-cs"/>
                        </a:rPr>
                        <a:t> argumentativos</a:t>
                      </a:r>
                      <a:r>
                        <a:rPr lang="es-VE" sz="900" b="0" kern="1200" dirty="0" smtClean="0">
                          <a:solidFill>
                            <a:schemeClr val="dk1"/>
                          </a:solidFill>
                          <a:effectLst/>
                          <a:latin typeface="+mn-lt"/>
                          <a:ea typeface="+mn-ea"/>
                          <a:cs typeface="+mn-cs"/>
                        </a:rPr>
                        <a:t> y expositivos.</a:t>
                      </a:r>
                    </a:p>
                  </a:txBody>
                  <a:tcPr marL="68652" marR="68652" marT="34326" marB="34326">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s-VE" sz="900" b="0" kern="1200" dirty="0" smtClean="0">
                          <a:solidFill>
                            <a:schemeClr val="dk1"/>
                          </a:solidFill>
                          <a:effectLst/>
                          <a:latin typeface="+mn-lt"/>
                          <a:ea typeface="+mn-ea"/>
                          <a:cs typeface="+mn-cs"/>
                        </a:rPr>
                        <a:t>6.Contrasta su opinión sobre el punto de vista del autor en textos narrativos, descriptivos, explicativos y argumentativos.</a:t>
                      </a:r>
                    </a:p>
                    <a:p>
                      <a:pPr marL="0" marR="0" lvl="0" indent="0" algn="l" defTabSz="1217889" rtl="0" eaLnBrk="1" fontAlgn="auto" latinLnBrk="0" hangingPunct="1">
                        <a:lnSpc>
                          <a:spcPct val="100000"/>
                        </a:lnSpc>
                        <a:spcBef>
                          <a:spcPts val="0"/>
                        </a:spcBef>
                        <a:spcAft>
                          <a:spcPts val="0"/>
                        </a:spcAft>
                        <a:buClrTx/>
                        <a:buSzTx/>
                        <a:buFontTx/>
                        <a:buNone/>
                        <a:tabLst/>
                        <a:defRPr/>
                      </a:pPr>
                      <a:endParaRPr kumimoji="0" lang="es-VE" sz="900" b="0" i="0" u="none" strike="noStrike" kern="1200" cap="none" spc="0" normalizeH="0" baseline="0" noProof="0" dirty="0" smtClean="0">
                        <a:ln>
                          <a:noFill/>
                        </a:ln>
                        <a:solidFill>
                          <a:schemeClr val="tx1"/>
                        </a:solidFill>
                        <a:effectLst/>
                        <a:uLnTx/>
                        <a:uFillTx/>
                        <a:latin typeface="Times New Roman"/>
                        <a:ea typeface="Times New Roman"/>
                        <a:cs typeface="Times New Roman"/>
                      </a:endParaRPr>
                    </a:p>
                  </a:txBody>
                  <a:tcPr marL="68652" marR="68652" marT="34326" marB="34326">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xmlns="" val="10000"/>
                  </a:ext>
                </a:extLst>
              </a:tr>
            </a:tbl>
          </a:graphicData>
        </a:graphic>
      </p:graphicFrame>
      <p:graphicFrame>
        <p:nvGraphicFramePr>
          <p:cNvPr id="36" name="36 Tabla"/>
          <p:cNvGraphicFramePr>
            <a:graphicFrameLocks noGrp="1"/>
          </p:cNvGraphicFramePr>
          <p:nvPr>
            <p:extLst>
              <p:ext uri="{D42A27DB-BD31-4B8C-83A1-F6EECF244321}">
                <p14:modId xmlns:p14="http://schemas.microsoft.com/office/powerpoint/2010/main" xmlns="" val="2990147949"/>
              </p:ext>
            </p:extLst>
          </p:nvPr>
        </p:nvGraphicFramePr>
        <p:xfrm>
          <a:off x="620688" y="7596336"/>
          <a:ext cx="2830095" cy="1096730"/>
        </p:xfrm>
        <a:graphic>
          <a:graphicData uri="http://schemas.openxmlformats.org/drawingml/2006/table">
            <a:tbl>
              <a:tblPr firstRow="1" bandRow="1">
                <a:tableStyleId>{5C22544A-7EE6-4342-B048-85BDC9FD1C3A}</a:tableStyleId>
              </a:tblPr>
              <a:tblGrid>
                <a:gridCol w="1418293">
                  <a:extLst>
                    <a:ext uri="{9D8B030D-6E8A-4147-A177-3AD203B41FA5}">
                      <a16:colId xmlns:a16="http://schemas.microsoft.com/office/drawing/2014/main" xmlns="" val="20001"/>
                    </a:ext>
                  </a:extLst>
                </a:gridCol>
                <a:gridCol w="1411802">
                  <a:extLst>
                    <a:ext uri="{9D8B030D-6E8A-4147-A177-3AD203B41FA5}">
                      <a16:colId xmlns:a16="http://schemas.microsoft.com/office/drawing/2014/main" xmlns="" val="20002"/>
                    </a:ext>
                  </a:extLst>
                </a:gridCol>
              </a:tblGrid>
              <a:tr h="1096730">
                <a:tc>
                  <a:txBody>
                    <a:bodyPr/>
                    <a:lstStyle/>
                    <a:p>
                      <a:pPr marL="0" marR="0" lvl="0" indent="0" algn="l" defTabSz="1217889" rtl="0" eaLnBrk="1" fontAlgn="auto" latinLnBrk="0" hangingPunct="1">
                        <a:lnSpc>
                          <a:spcPct val="115000"/>
                        </a:lnSpc>
                        <a:spcBef>
                          <a:spcPts val="0"/>
                        </a:spcBef>
                        <a:spcAft>
                          <a:spcPts val="0"/>
                        </a:spcAft>
                        <a:buClrTx/>
                        <a:buSzTx/>
                        <a:buFontTx/>
                        <a:buNone/>
                        <a:tabLst/>
                        <a:defRPr/>
                      </a:pPr>
                      <a:r>
                        <a:rPr kumimoji="0" lang="es-VE" sz="900" b="0" i="0" u="none" strike="noStrike" kern="1200" cap="none" spc="0" normalizeH="0" baseline="0" noProof="0" dirty="0" smtClean="0">
                          <a:ln>
                            <a:noFill/>
                          </a:ln>
                          <a:solidFill>
                            <a:schemeClr val="tx1"/>
                          </a:solidFill>
                          <a:effectLst/>
                          <a:uLnTx/>
                          <a:uFillTx/>
                          <a:latin typeface="+mn-lt"/>
                          <a:ea typeface="Times New Roman"/>
                          <a:cs typeface="Times New Roman"/>
                        </a:rPr>
                        <a:t>7.</a:t>
                      </a:r>
                      <a:r>
                        <a:rPr lang="es-ES_tradnl" sz="900" b="0" kern="1200" dirty="0" smtClean="0">
                          <a:solidFill>
                            <a:schemeClr val="dk1"/>
                          </a:solidFill>
                          <a:effectLst/>
                          <a:latin typeface="+mn-lt"/>
                          <a:ea typeface="+mn-ea"/>
                          <a:cs typeface="+mn-cs"/>
                        </a:rPr>
                        <a:t> Identifica y diferencia la estructura general de textos narrativos,  descriptivos, expositivos, instruccionales</a:t>
                      </a:r>
                      <a:r>
                        <a:rPr lang="es-ES_tradnl" sz="900" b="0" kern="1200" baseline="0" dirty="0" smtClean="0">
                          <a:solidFill>
                            <a:schemeClr val="dk1"/>
                          </a:solidFill>
                          <a:effectLst/>
                          <a:latin typeface="+mn-lt"/>
                          <a:ea typeface="+mn-ea"/>
                          <a:cs typeface="+mn-cs"/>
                        </a:rPr>
                        <a:t> y </a:t>
                      </a:r>
                      <a:r>
                        <a:rPr lang="es-ES_tradnl" sz="900" b="0" kern="1200" dirty="0" smtClean="0">
                          <a:solidFill>
                            <a:schemeClr val="dk1"/>
                          </a:solidFill>
                          <a:effectLst/>
                          <a:latin typeface="+mn-lt"/>
                          <a:ea typeface="+mn-ea"/>
                          <a:cs typeface="+mn-cs"/>
                        </a:rPr>
                        <a:t>argumentativos. </a:t>
                      </a:r>
                    </a:p>
                  </a:txBody>
                  <a:tcPr marL="68652" marR="68652" marT="34326" marB="34326"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lvl="0" indent="0" algn="l" defTabSz="1217889" rtl="0" eaLnBrk="1" fontAlgn="auto" latinLnBrk="0" hangingPunct="1">
                        <a:lnSpc>
                          <a:spcPct val="115000"/>
                        </a:lnSpc>
                        <a:spcBef>
                          <a:spcPts val="0"/>
                        </a:spcBef>
                        <a:spcAft>
                          <a:spcPts val="0"/>
                        </a:spcAft>
                        <a:buClrTx/>
                        <a:buSzTx/>
                        <a:buFontTx/>
                        <a:buNone/>
                        <a:tabLst/>
                        <a:defRPr/>
                      </a:pPr>
                      <a:r>
                        <a:rPr kumimoji="0" lang="es-VE" sz="900" b="0" i="0" u="none" strike="noStrike" kern="1200" cap="none" spc="0" normalizeH="0" baseline="0" noProof="0" dirty="0" smtClean="0">
                          <a:ln>
                            <a:noFill/>
                          </a:ln>
                          <a:solidFill>
                            <a:schemeClr val="tx1"/>
                          </a:solidFill>
                          <a:effectLst/>
                          <a:uLnTx/>
                          <a:uFillTx/>
                          <a:latin typeface="+mn-lt"/>
                          <a:ea typeface="Times New Roman"/>
                          <a:cs typeface="Times New Roman"/>
                        </a:rPr>
                        <a:t>8.</a:t>
                      </a:r>
                      <a:r>
                        <a:rPr lang="es-ES_tradnl" sz="900" b="0" kern="1200" dirty="0" smtClean="0">
                          <a:solidFill>
                            <a:schemeClr val="dk1"/>
                          </a:solidFill>
                          <a:effectLst/>
                          <a:latin typeface="+mn-lt"/>
                          <a:ea typeface="+mn-ea"/>
                          <a:cs typeface="+mn-cs"/>
                        </a:rPr>
                        <a:t> Identifica </a:t>
                      </a:r>
                      <a:r>
                        <a:rPr lang="es-ES_tradnl" sz="900" b="0" kern="1200" baseline="0" dirty="0" smtClean="0">
                          <a:solidFill>
                            <a:schemeClr val="dk1"/>
                          </a:solidFill>
                          <a:effectLst/>
                          <a:latin typeface="+mn-lt"/>
                          <a:ea typeface="+mn-ea"/>
                          <a:cs typeface="+mn-cs"/>
                        </a:rPr>
                        <a:t> en los textos escritos </a:t>
                      </a:r>
                      <a:r>
                        <a:rPr lang="es-ES_tradnl" sz="900" b="0" kern="1200" dirty="0" smtClean="0">
                          <a:solidFill>
                            <a:schemeClr val="dk1"/>
                          </a:solidFill>
                          <a:effectLst/>
                          <a:latin typeface="+mn-lt"/>
                          <a:ea typeface="+mn-ea"/>
                          <a:cs typeface="+mn-cs"/>
                        </a:rPr>
                        <a:t>la información relevante  y</a:t>
                      </a:r>
                      <a:r>
                        <a:rPr lang="es-ES_tradnl" sz="900" b="0" kern="1200" baseline="0" dirty="0" smtClean="0">
                          <a:solidFill>
                            <a:schemeClr val="dk1"/>
                          </a:solidFill>
                          <a:effectLst/>
                          <a:latin typeface="+mn-lt"/>
                          <a:ea typeface="+mn-ea"/>
                          <a:cs typeface="+mn-cs"/>
                        </a:rPr>
                        <a:t> la </a:t>
                      </a:r>
                      <a:r>
                        <a:rPr lang="es-ES_tradnl" sz="900" b="0" kern="1200" dirty="0" smtClean="0">
                          <a:solidFill>
                            <a:schemeClr val="dk1"/>
                          </a:solidFill>
                          <a:effectLst/>
                          <a:latin typeface="+mn-lt"/>
                          <a:ea typeface="+mn-ea"/>
                          <a:cs typeface="+mn-cs"/>
                        </a:rPr>
                        <a:t>irrelevante relacionándola</a:t>
                      </a:r>
                      <a:r>
                        <a:rPr lang="es-ES_tradnl" sz="900" b="0" kern="1200" baseline="0" dirty="0" smtClean="0">
                          <a:solidFill>
                            <a:schemeClr val="dk1"/>
                          </a:solidFill>
                          <a:effectLst/>
                          <a:latin typeface="+mn-lt"/>
                          <a:ea typeface="+mn-ea"/>
                          <a:cs typeface="+mn-cs"/>
                        </a:rPr>
                        <a:t> </a:t>
                      </a:r>
                      <a:r>
                        <a:rPr lang="es-ES_tradnl" sz="900" b="0" kern="1200" dirty="0" smtClean="0">
                          <a:solidFill>
                            <a:schemeClr val="dk1"/>
                          </a:solidFill>
                          <a:effectLst/>
                          <a:latin typeface="+mn-lt"/>
                          <a:ea typeface="+mn-ea"/>
                          <a:cs typeface="+mn-cs"/>
                        </a:rPr>
                        <a:t>con sus conocimientos previos. </a:t>
                      </a:r>
                    </a:p>
                  </a:txBody>
                  <a:tcPr marL="68652" marR="68652" marT="34326" marB="34326"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xmlns="" val="10000"/>
                  </a:ext>
                </a:extLst>
              </a:tr>
            </a:tbl>
          </a:graphicData>
        </a:graphic>
      </p:graphicFrame>
      <p:graphicFrame>
        <p:nvGraphicFramePr>
          <p:cNvPr id="39" name="41 Tabla"/>
          <p:cNvGraphicFramePr>
            <a:graphicFrameLocks noGrp="1"/>
          </p:cNvGraphicFramePr>
          <p:nvPr>
            <p:extLst>
              <p:ext uri="{D42A27DB-BD31-4B8C-83A1-F6EECF244321}">
                <p14:modId xmlns:p14="http://schemas.microsoft.com/office/powerpoint/2010/main" xmlns="" val="1493173806"/>
              </p:ext>
            </p:extLst>
          </p:nvPr>
        </p:nvGraphicFramePr>
        <p:xfrm>
          <a:off x="3645024" y="5220072"/>
          <a:ext cx="2952329" cy="2016224"/>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xmlns="" val="20003"/>
                    </a:ext>
                  </a:extLst>
                </a:gridCol>
                <a:gridCol w="792088">
                  <a:extLst>
                    <a:ext uri="{9D8B030D-6E8A-4147-A177-3AD203B41FA5}">
                      <a16:colId xmlns:a16="http://schemas.microsoft.com/office/drawing/2014/main" xmlns="" val="20000"/>
                    </a:ext>
                  </a:extLst>
                </a:gridCol>
                <a:gridCol w="648072">
                  <a:extLst>
                    <a:ext uri="{9D8B030D-6E8A-4147-A177-3AD203B41FA5}">
                      <a16:colId xmlns:a16="http://schemas.microsoft.com/office/drawing/2014/main" xmlns="" val="20001"/>
                    </a:ext>
                  </a:extLst>
                </a:gridCol>
                <a:gridCol w="648073">
                  <a:extLst>
                    <a:ext uri="{9D8B030D-6E8A-4147-A177-3AD203B41FA5}">
                      <a16:colId xmlns:a16="http://schemas.microsoft.com/office/drawing/2014/main" xmlns="" val="20002"/>
                    </a:ext>
                  </a:extLst>
                </a:gridCol>
              </a:tblGrid>
              <a:tr h="201622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s-VE" sz="800" b="0" kern="1200" dirty="0" smtClean="0">
                          <a:solidFill>
                            <a:schemeClr val="dk1"/>
                          </a:solidFill>
                          <a:effectLst/>
                          <a:latin typeface="+mn-lt"/>
                          <a:ea typeface="+mn-ea"/>
                          <a:cs typeface="+mn-cs"/>
                        </a:rPr>
                        <a:t>4.Confronta respetuosamente las ideas de sus compañeros durante la escritura colectiva de textos narrativos, descriptivos, instruccionales, expositivos y argumentativos.</a:t>
                      </a:r>
                    </a:p>
                  </a:txBody>
                  <a:tcPr marL="68652" marR="68652" marT="34326" marB="34326">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lvl="0" indent="0" algn="l" defTabSz="1217889" rtl="0" eaLnBrk="1" fontAlgn="auto" latinLnBrk="0" hangingPunct="1">
                        <a:lnSpc>
                          <a:spcPct val="100000"/>
                        </a:lnSpc>
                        <a:spcBef>
                          <a:spcPts val="0"/>
                        </a:spcBef>
                        <a:spcAft>
                          <a:spcPts val="0"/>
                        </a:spcAft>
                        <a:buClrTx/>
                        <a:buSzPts val="1000"/>
                        <a:buFontTx/>
                        <a:buNone/>
                        <a:tabLst>
                          <a:tab pos="457200" algn="l"/>
                        </a:tabLst>
                        <a:defRPr/>
                      </a:pPr>
                      <a:r>
                        <a:rPr kumimoji="0" lang="es-VE" sz="800" b="0" i="0" u="none" strike="noStrike" kern="1200" cap="none" spc="0" normalizeH="0" baseline="0" noProof="0" dirty="0" smtClean="0">
                          <a:ln>
                            <a:noFill/>
                          </a:ln>
                          <a:solidFill>
                            <a:prstClr val="black"/>
                          </a:solidFill>
                          <a:effectLst/>
                          <a:uLnTx/>
                          <a:uFillTx/>
                          <a:latin typeface="Times New Roman"/>
                          <a:ea typeface="Times New Roman"/>
                          <a:cs typeface="Times New Roman"/>
                        </a:rPr>
                        <a:t>5.</a:t>
                      </a:r>
                      <a:r>
                        <a:rPr lang="es-ES_tradnl" sz="800" b="0" kern="1200" dirty="0" smtClean="0">
                          <a:solidFill>
                            <a:schemeClr val="dk1"/>
                          </a:solidFill>
                          <a:effectLst/>
                          <a:latin typeface="+mn-lt"/>
                          <a:ea typeface="+mn-ea"/>
                          <a:cs typeface="+mn-cs"/>
                        </a:rPr>
                        <a:t> Atiende las relaciones de concordancia de género, número, persona y tiempo en sus producciones. </a:t>
                      </a:r>
                    </a:p>
                  </a:txBody>
                  <a:tcPr marL="68652" marR="68652" marT="34326" marB="34326">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lvl="0" indent="0" algn="l" defTabSz="1217889" rtl="0" eaLnBrk="1" fontAlgn="auto" latinLnBrk="0" hangingPunct="1">
                        <a:lnSpc>
                          <a:spcPct val="115000"/>
                        </a:lnSpc>
                        <a:spcBef>
                          <a:spcPts val="0"/>
                        </a:spcBef>
                        <a:spcAft>
                          <a:spcPts val="0"/>
                        </a:spcAft>
                        <a:buClrTx/>
                        <a:buSzTx/>
                        <a:buFontTx/>
                        <a:buNone/>
                        <a:tabLst/>
                        <a:defRPr/>
                      </a:pPr>
                      <a:r>
                        <a:rPr lang="es-ES_tradnl" sz="800" b="0" kern="1200" dirty="0" smtClean="0">
                          <a:solidFill>
                            <a:schemeClr val="dk1"/>
                          </a:solidFill>
                          <a:effectLst/>
                          <a:latin typeface="+mn-lt"/>
                          <a:ea typeface="+mn-ea"/>
                          <a:cs typeface="+mn-cs"/>
                        </a:rPr>
                        <a:t>6. Reconoce y usa sustantivos, adjetivos, verbos y adverbios en</a:t>
                      </a:r>
                      <a:r>
                        <a:rPr lang="es-ES_tradnl" sz="800" b="0" kern="1200" baseline="0" dirty="0" smtClean="0">
                          <a:solidFill>
                            <a:schemeClr val="dk1"/>
                          </a:solidFill>
                          <a:effectLst/>
                          <a:latin typeface="+mn-lt"/>
                          <a:ea typeface="+mn-ea"/>
                          <a:cs typeface="+mn-cs"/>
                        </a:rPr>
                        <a:t> sus </a:t>
                      </a:r>
                      <a:r>
                        <a:rPr lang="es-ES_tradnl" sz="700" b="0" kern="1200" baseline="0" dirty="0" smtClean="0">
                          <a:solidFill>
                            <a:schemeClr val="dk1"/>
                          </a:solidFill>
                          <a:effectLst/>
                          <a:latin typeface="+mn-lt"/>
                          <a:ea typeface="+mn-ea"/>
                          <a:cs typeface="+mn-cs"/>
                        </a:rPr>
                        <a:t>producciones</a:t>
                      </a:r>
                      <a:r>
                        <a:rPr lang="es-ES_tradnl" sz="800" b="0" kern="1200" baseline="0" dirty="0" smtClean="0">
                          <a:solidFill>
                            <a:schemeClr val="dk1"/>
                          </a:solidFill>
                          <a:effectLst/>
                          <a:latin typeface="+mn-lt"/>
                          <a:ea typeface="+mn-ea"/>
                          <a:cs typeface="+mn-cs"/>
                        </a:rPr>
                        <a:t> escritas.</a:t>
                      </a:r>
                    </a:p>
                    <a:p>
                      <a:pPr marL="0" marR="0" lvl="0" indent="0" algn="l" defTabSz="1217889" rtl="0" eaLnBrk="1" fontAlgn="auto" latinLnBrk="0" hangingPunct="1">
                        <a:lnSpc>
                          <a:spcPct val="115000"/>
                        </a:lnSpc>
                        <a:spcBef>
                          <a:spcPts val="0"/>
                        </a:spcBef>
                        <a:spcAft>
                          <a:spcPts val="0"/>
                        </a:spcAft>
                        <a:buClrTx/>
                        <a:buSzTx/>
                        <a:buFontTx/>
                        <a:buNone/>
                        <a:tabLst/>
                        <a:defRPr/>
                      </a:pPr>
                      <a:endParaRPr kumimoji="0" lang="es-VE" sz="800" b="0" i="0" u="none" strike="noStrike" kern="1200" cap="none" spc="0" normalizeH="0" baseline="0" noProof="0" dirty="0">
                        <a:ln>
                          <a:noFill/>
                        </a:ln>
                        <a:solidFill>
                          <a:prstClr val="black"/>
                        </a:solidFill>
                        <a:effectLst/>
                        <a:uLnTx/>
                        <a:uFillTx/>
                        <a:latin typeface="Times New Roman"/>
                        <a:ea typeface="Times New Roman"/>
                        <a:cs typeface="Times New Roman"/>
                      </a:endParaRPr>
                    </a:p>
                  </a:txBody>
                  <a:tcPr marL="68652" marR="68652" marT="34326" marB="34326">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s-ES_tradnl" sz="800" b="0" kern="1200" dirty="0" smtClean="0">
                          <a:solidFill>
                            <a:schemeClr val="dk1"/>
                          </a:solidFill>
                          <a:effectLst/>
                          <a:latin typeface="+mn-lt"/>
                          <a:ea typeface="+mn-ea"/>
                          <a:cs typeface="+mn-cs"/>
                        </a:rPr>
                        <a:t>7.Sustituye vocablos por sinónimos y formas pronominales en la redacción de textos escritos. </a:t>
                      </a:r>
                      <a:endParaRPr lang="es-VE" sz="800" b="0" kern="1200" dirty="0" smtClean="0">
                        <a:solidFill>
                          <a:schemeClr val="dk1"/>
                        </a:solidFill>
                        <a:effectLst/>
                        <a:latin typeface="+mn-lt"/>
                        <a:ea typeface="+mn-ea"/>
                        <a:cs typeface="+mn-cs"/>
                      </a:endParaRPr>
                    </a:p>
                  </a:txBody>
                  <a:tcPr marL="68652" marR="68652" marT="34326" marB="34326">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xmlns="" val="10000"/>
                  </a:ext>
                </a:extLst>
              </a:tr>
            </a:tbl>
          </a:graphicData>
        </a:graphic>
      </p:graphicFrame>
      <p:graphicFrame>
        <p:nvGraphicFramePr>
          <p:cNvPr id="40" name="42 Tabla"/>
          <p:cNvGraphicFramePr>
            <a:graphicFrameLocks noGrp="1"/>
          </p:cNvGraphicFramePr>
          <p:nvPr>
            <p:extLst>
              <p:ext uri="{D42A27DB-BD31-4B8C-83A1-F6EECF244321}">
                <p14:modId xmlns:p14="http://schemas.microsoft.com/office/powerpoint/2010/main" xmlns="" val="2515796809"/>
              </p:ext>
            </p:extLst>
          </p:nvPr>
        </p:nvGraphicFramePr>
        <p:xfrm>
          <a:off x="3645024" y="3995936"/>
          <a:ext cx="2893563" cy="1219200"/>
        </p:xfrm>
        <a:graphic>
          <a:graphicData uri="http://schemas.openxmlformats.org/drawingml/2006/table">
            <a:tbl>
              <a:tblPr firstRow="1" bandRow="1">
                <a:tableStyleId>{5C22544A-7EE6-4342-B048-85BDC9FD1C3A}</a:tableStyleId>
              </a:tblPr>
              <a:tblGrid>
                <a:gridCol w="1037111">
                  <a:extLst>
                    <a:ext uri="{9D8B030D-6E8A-4147-A177-3AD203B41FA5}">
                      <a16:colId xmlns:a16="http://schemas.microsoft.com/office/drawing/2014/main" xmlns="" val="20000"/>
                    </a:ext>
                  </a:extLst>
                </a:gridCol>
                <a:gridCol w="928226">
                  <a:extLst>
                    <a:ext uri="{9D8B030D-6E8A-4147-A177-3AD203B41FA5}">
                      <a16:colId xmlns:a16="http://schemas.microsoft.com/office/drawing/2014/main" xmlns="" val="20001"/>
                    </a:ext>
                  </a:extLst>
                </a:gridCol>
                <a:gridCol w="928226">
                  <a:extLst>
                    <a:ext uri="{9D8B030D-6E8A-4147-A177-3AD203B41FA5}">
                      <a16:colId xmlns:a16="http://schemas.microsoft.com/office/drawing/2014/main" xmlns="" val="20002"/>
                    </a:ext>
                  </a:extLst>
                </a:gridCol>
              </a:tblGrid>
              <a:tr h="1137336">
                <a:tc>
                  <a:txBody>
                    <a:bodyPr/>
                    <a:lstStyle/>
                    <a:p>
                      <a:pPr marL="0" marR="0" lvl="0" indent="0" algn="l" defTabSz="1217889" rtl="0" eaLnBrk="1" fontAlgn="auto" latinLnBrk="0" hangingPunct="1">
                        <a:lnSpc>
                          <a:spcPct val="100000"/>
                        </a:lnSpc>
                        <a:spcBef>
                          <a:spcPts val="0"/>
                        </a:spcBef>
                        <a:spcAft>
                          <a:spcPts val="0"/>
                        </a:spcAft>
                        <a:buClrTx/>
                        <a:buSzTx/>
                        <a:buFontTx/>
                        <a:buNone/>
                        <a:tabLst/>
                        <a:defRPr/>
                      </a:pPr>
                      <a:r>
                        <a:rPr lang="es-VE" sz="800" b="0" kern="1200" dirty="0" smtClean="0">
                          <a:solidFill>
                            <a:schemeClr val="dk1"/>
                          </a:solidFill>
                          <a:effectLst/>
                          <a:latin typeface="+mn-lt"/>
                          <a:ea typeface="+mn-ea"/>
                          <a:cs typeface="+mn-cs"/>
                        </a:rPr>
                        <a:t>1. Escribe oraciones  con sentido completo para formar párrafos coherentes.</a:t>
                      </a:r>
                      <a:r>
                        <a:rPr lang="es-VE" sz="800" b="0" kern="1200" baseline="0" dirty="0" smtClean="0">
                          <a:solidFill>
                            <a:schemeClr val="dk1"/>
                          </a:solidFill>
                          <a:effectLst/>
                          <a:latin typeface="+mn-lt"/>
                          <a:ea typeface="+mn-ea"/>
                          <a:cs typeface="+mn-cs"/>
                        </a:rPr>
                        <a:t> </a:t>
                      </a:r>
                      <a:endParaRPr lang="es-VE" sz="800" b="0" kern="1200" dirty="0" smtClean="0">
                        <a:solidFill>
                          <a:schemeClr val="dk1"/>
                        </a:solidFill>
                        <a:effectLst/>
                        <a:latin typeface="+mn-lt"/>
                        <a:ea typeface="+mn-ea"/>
                        <a:cs typeface="+mn-cs"/>
                      </a:endParaRPr>
                    </a:p>
                    <a:p>
                      <a:pPr marL="0" marR="0" lvl="0" indent="0" algn="l" defTabSz="1217889" rtl="0" eaLnBrk="1" fontAlgn="auto" latinLnBrk="0" hangingPunct="1">
                        <a:lnSpc>
                          <a:spcPct val="100000"/>
                        </a:lnSpc>
                        <a:spcBef>
                          <a:spcPts val="0"/>
                        </a:spcBef>
                        <a:spcAft>
                          <a:spcPts val="0"/>
                        </a:spcAft>
                        <a:buClrTx/>
                        <a:buSzTx/>
                        <a:buFontTx/>
                        <a:buNone/>
                        <a:tabLst/>
                        <a:defRPr/>
                      </a:pPr>
                      <a:endParaRPr kumimoji="0" lang="es-VE" sz="800" b="0" i="0" u="none" strike="noStrike" kern="1200" cap="none" spc="0" normalizeH="0" baseline="0" noProof="0" dirty="0" smtClean="0">
                        <a:ln>
                          <a:noFill/>
                        </a:ln>
                        <a:solidFill>
                          <a:schemeClr val="tx1"/>
                        </a:solidFill>
                        <a:effectLst/>
                        <a:uLnTx/>
                        <a:uFillTx/>
                        <a:latin typeface="+mn-lt"/>
                        <a:ea typeface="+mn-ea"/>
                        <a:cs typeface="+mn-cs"/>
                      </a:endParaRPr>
                    </a:p>
                  </a:txBody>
                  <a:tcPr marL="68652" marR="68652" marT="34326" marB="34326">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Pts val="1000"/>
                        <a:buFont typeface="Symbol"/>
                        <a:buNone/>
                        <a:tabLst>
                          <a:tab pos="457200" algn="l"/>
                        </a:tabLst>
                        <a:defRPr/>
                      </a:pPr>
                      <a:r>
                        <a:rPr lang="es-ES_tradnl" sz="800" b="0" kern="1200" dirty="0" smtClean="0">
                          <a:solidFill>
                            <a:schemeClr val="dk1"/>
                          </a:solidFill>
                          <a:effectLst/>
                          <a:latin typeface="+mn-lt"/>
                          <a:ea typeface="+mn-ea"/>
                          <a:cs typeface="+mn-cs"/>
                        </a:rPr>
                        <a:t>2.Utiliza los conectivos: y, o, pero, sin embargo, además, asimismo, para establecer relaciones entre palabras, oraciones y párrafos de un texto. </a:t>
                      </a:r>
                    </a:p>
                    <a:p>
                      <a:pPr marL="0" marR="0" lvl="0" indent="0" algn="l" defTabSz="914400" rtl="0" eaLnBrk="1" fontAlgn="auto" latinLnBrk="0" hangingPunct="1">
                        <a:lnSpc>
                          <a:spcPct val="100000"/>
                        </a:lnSpc>
                        <a:spcBef>
                          <a:spcPts val="0"/>
                        </a:spcBef>
                        <a:spcAft>
                          <a:spcPts val="0"/>
                        </a:spcAft>
                        <a:buClrTx/>
                        <a:buSzPts val="1000"/>
                        <a:buFont typeface="Symbol"/>
                        <a:buNone/>
                        <a:tabLst>
                          <a:tab pos="457200" algn="l"/>
                        </a:tabLst>
                        <a:defRPr/>
                      </a:pPr>
                      <a:endParaRPr lang="es-VE" sz="800" b="0" dirty="0" smtClean="0">
                        <a:solidFill>
                          <a:schemeClr val="tx1"/>
                        </a:solidFill>
                        <a:effectLst/>
                        <a:latin typeface="+mn-lt"/>
                        <a:ea typeface="Times New Roman"/>
                        <a:cs typeface="Times New Roman"/>
                      </a:endParaRPr>
                    </a:p>
                  </a:txBody>
                  <a:tcPr marL="51489" marR="51489"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s-VE" sz="800" b="0" kern="1200" dirty="0" smtClean="0">
                          <a:solidFill>
                            <a:schemeClr val="dk1"/>
                          </a:solidFill>
                          <a:effectLst/>
                          <a:latin typeface="+mn-lt"/>
                          <a:ea typeface="+mn-ea"/>
                          <a:cs typeface="+mn-cs"/>
                        </a:rPr>
                        <a:t>3.Reelabora coherentemente textos narrativos, descriptivos, instruccionales,</a:t>
                      </a:r>
                      <a:r>
                        <a:rPr lang="es-VE" sz="800" b="0" kern="1200" baseline="0" dirty="0" smtClean="0">
                          <a:solidFill>
                            <a:schemeClr val="dk1"/>
                          </a:solidFill>
                          <a:effectLst/>
                          <a:latin typeface="+mn-lt"/>
                          <a:ea typeface="+mn-ea"/>
                          <a:cs typeface="+mn-cs"/>
                        </a:rPr>
                        <a:t> </a:t>
                      </a:r>
                      <a:r>
                        <a:rPr lang="es-VE" sz="800" b="0" kern="1200" dirty="0" smtClean="0">
                          <a:solidFill>
                            <a:schemeClr val="dk1"/>
                          </a:solidFill>
                          <a:effectLst/>
                          <a:latin typeface="+mn-lt"/>
                          <a:ea typeface="+mn-ea"/>
                          <a:cs typeface="+mn-cs"/>
                        </a:rPr>
                        <a:t>expositivos y argumentativos.</a:t>
                      </a:r>
                    </a:p>
                    <a:p>
                      <a:pPr marL="0" marR="0" lvl="0" indent="0" algn="just" defTabSz="914400" rtl="0" eaLnBrk="1" fontAlgn="auto" latinLnBrk="0" hangingPunct="1">
                        <a:lnSpc>
                          <a:spcPct val="115000"/>
                        </a:lnSpc>
                        <a:spcBef>
                          <a:spcPts val="0"/>
                        </a:spcBef>
                        <a:spcAft>
                          <a:spcPts val="0"/>
                        </a:spcAft>
                        <a:buClrTx/>
                        <a:buSzTx/>
                        <a:buFontTx/>
                        <a:buNone/>
                        <a:tabLst/>
                        <a:defRPr/>
                      </a:pPr>
                      <a:endParaRPr lang="es-VE" sz="800" b="0" kern="1200" dirty="0" smtClean="0">
                        <a:solidFill>
                          <a:srgbClr val="92D050"/>
                        </a:solidFill>
                        <a:effectLst/>
                        <a:latin typeface="+mn-lt"/>
                        <a:ea typeface="+mn-ea"/>
                        <a:cs typeface="+mn-cs"/>
                      </a:endParaRPr>
                    </a:p>
                  </a:txBody>
                  <a:tcPr marL="51489" marR="51489"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xmlns="" val="10000"/>
                  </a:ext>
                </a:extLst>
              </a:tr>
            </a:tbl>
          </a:graphicData>
        </a:graphic>
      </p:graphicFrame>
      <p:graphicFrame>
        <p:nvGraphicFramePr>
          <p:cNvPr id="41" name="22 Tabla"/>
          <p:cNvGraphicFramePr>
            <a:graphicFrameLocks noGrp="1"/>
          </p:cNvGraphicFramePr>
          <p:nvPr>
            <p:extLst>
              <p:ext uri="{D42A27DB-BD31-4B8C-83A1-F6EECF244321}">
                <p14:modId xmlns:p14="http://schemas.microsoft.com/office/powerpoint/2010/main" xmlns="" val="1618919814"/>
              </p:ext>
            </p:extLst>
          </p:nvPr>
        </p:nvGraphicFramePr>
        <p:xfrm>
          <a:off x="3645024" y="7236296"/>
          <a:ext cx="2952328" cy="1470732"/>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gridCol w="648072">
                  <a:extLst>
                    <a:ext uri="{9D8B030D-6E8A-4147-A177-3AD203B41FA5}">
                      <a16:colId xmlns:a16="http://schemas.microsoft.com/office/drawing/2014/main" xmlns="" val="20002"/>
                    </a:ext>
                  </a:extLst>
                </a:gridCol>
              </a:tblGrid>
              <a:tr h="1119298">
                <a:tc>
                  <a: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s-VE" sz="800" b="0" kern="1200" dirty="0" smtClean="0">
                          <a:solidFill>
                            <a:schemeClr val="tx1"/>
                          </a:solidFill>
                          <a:effectLst/>
                          <a:latin typeface="+mn-lt"/>
                          <a:ea typeface="+mn-ea"/>
                          <a:cs typeface="+mn-cs"/>
                        </a:rPr>
                        <a:t>8.Redacta textos narrativos, descriptivos,</a:t>
                      </a:r>
                      <a:r>
                        <a:rPr lang="es-VE" sz="800" b="0" kern="1200" baseline="0" dirty="0" smtClean="0">
                          <a:solidFill>
                            <a:schemeClr val="tx1"/>
                          </a:solidFill>
                          <a:effectLst/>
                          <a:latin typeface="+mn-lt"/>
                          <a:ea typeface="+mn-ea"/>
                          <a:cs typeface="+mn-cs"/>
                        </a:rPr>
                        <a:t> </a:t>
                      </a:r>
                      <a:r>
                        <a:rPr lang="es-VE" sz="800" b="0" kern="1200" dirty="0" smtClean="0">
                          <a:solidFill>
                            <a:schemeClr val="tx1"/>
                          </a:solidFill>
                          <a:effectLst/>
                          <a:latin typeface="+mn-lt"/>
                          <a:ea typeface="+mn-ea"/>
                          <a:cs typeface="+mn-cs"/>
                        </a:rPr>
                        <a:t>expositivos y argumentativos</a:t>
                      </a:r>
                      <a:r>
                        <a:rPr lang="es-VE" sz="800" b="0" kern="1200" baseline="0" dirty="0" smtClean="0">
                          <a:solidFill>
                            <a:schemeClr val="tx1"/>
                          </a:solidFill>
                          <a:effectLst/>
                          <a:latin typeface="+mn-lt"/>
                          <a:ea typeface="+mn-ea"/>
                          <a:cs typeface="+mn-cs"/>
                        </a:rPr>
                        <a:t> </a:t>
                      </a:r>
                      <a:r>
                        <a:rPr lang="es-ES_tradnl" sz="800" b="0" dirty="0" smtClean="0">
                          <a:solidFill>
                            <a:schemeClr val="tx1"/>
                          </a:solidFill>
                          <a:effectLst/>
                          <a:latin typeface="Calibri" panose="020F0502020204030204" pitchFamily="34" charset="0"/>
                          <a:ea typeface="Times New Roman"/>
                          <a:cs typeface="Calibri" panose="020F0502020204030204" pitchFamily="34" charset="0"/>
                        </a:rPr>
                        <a:t>respetando los aspectos formales básicos de la lengua escrita: caligrafía, ortografía, uso de mayúsculas y minúsculas, signos de puntuación, acentuación, orden, legibilidad y presentación, uso de la sangría y el margen.</a:t>
                      </a:r>
                      <a:endParaRPr lang="es-VE" sz="800" b="0" kern="1200" dirty="0" smtClean="0">
                        <a:solidFill>
                          <a:schemeClr val="tx1"/>
                        </a:solidFill>
                        <a:effectLst/>
                        <a:latin typeface="+mn-lt"/>
                        <a:ea typeface="+mn-ea"/>
                        <a:cs typeface="+mn-cs"/>
                      </a:endParaRPr>
                    </a:p>
                  </a:txBody>
                  <a:tcPr marL="68652" marR="68652" marT="34326" marB="34326">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Pts val="1000"/>
                        <a:buFont typeface="Symbol"/>
                        <a:buNone/>
                        <a:tabLst>
                          <a:tab pos="457200" algn="l"/>
                        </a:tabLst>
                        <a:defRPr/>
                      </a:pPr>
                      <a:r>
                        <a:rPr lang="es-VE" sz="800" b="0" kern="1200" dirty="0" smtClean="0">
                          <a:solidFill>
                            <a:schemeClr val="dk1"/>
                          </a:solidFill>
                          <a:effectLst/>
                          <a:latin typeface="+mn-lt"/>
                          <a:ea typeface="+mn-ea"/>
                          <a:cs typeface="+mn-cs"/>
                        </a:rPr>
                        <a:t>9.Plantea a sus pares recomendaciones que les permitan adecuar su discurso a la audiencia y la intención comunicativa.</a:t>
                      </a:r>
                    </a:p>
                    <a:p>
                      <a:pPr marL="0" marR="0" lvl="0" indent="0" algn="l" defTabSz="914400" rtl="0" eaLnBrk="1" fontAlgn="auto" latinLnBrk="0" hangingPunct="1">
                        <a:lnSpc>
                          <a:spcPct val="100000"/>
                        </a:lnSpc>
                        <a:spcBef>
                          <a:spcPts val="0"/>
                        </a:spcBef>
                        <a:spcAft>
                          <a:spcPts val="0"/>
                        </a:spcAft>
                        <a:buClrTx/>
                        <a:buSzPts val="1000"/>
                        <a:buFont typeface="Symbol"/>
                        <a:buNone/>
                        <a:tabLst>
                          <a:tab pos="457200" algn="l"/>
                        </a:tabLst>
                        <a:defRPr/>
                      </a:pPr>
                      <a:endParaRPr lang="es-VE" sz="800" b="0" dirty="0" smtClean="0">
                        <a:solidFill>
                          <a:schemeClr val="tx1"/>
                        </a:solidFill>
                        <a:effectLst/>
                        <a:latin typeface="+mn-lt"/>
                        <a:ea typeface="Times New Roman"/>
                        <a:cs typeface="Times New Roman"/>
                      </a:endParaRPr>
                    </a:p>
                  </a:txBody>
                  <a:tcPr marL="51489" marR="51489"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s-ES_tradnl" sz="700" b="0" kern="1200" dirty="0" smtClean="0">
                          <a:solidFill>
                            <a:schemeClr val="dk1"/>
                          </a:solidFill>
                          <a:effectLst/>
                          <a:latin typeface="+mn-lt"/>
                          <a:ea typeface="+mn-ea"/>
                          <a:cs typeface="+mn-cs"/>
                        </a:rPr>
                        <a:t>10.Es auténtico, espontáneo y creativo en la producción de textos imaginativos.</a:t>
                      </a:r>
                      <a:endParaRPr lang="es-VE" sz="700" b="0" kern="1200" dirty="0" smtClean="0">
                        <a:solidFill>
                          <a:schemeClr val="tx1"/>
                        </a:solidFill>
                        <a:effectLst/>
                        <a:latin typeface="+mn-lt"/>
                        <a:ea typeface="+mn-ea"/>
                        <a:cs typeface="+mn-cs"/>
                      </a:endParaRPr>
                    </a:p>
                  </a:txBody>
                  <a:tcPr marL="51489" marR="51489"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xmlns="" val="10000"/>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2642" y="313479"/>
            <a:ext cx="1707642" cy="133879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429397" y="8666836"/>
            <a:ext cx="457112" cy="1477328"/>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14</a:t>
            </a:r>
            <a:endParaRPr lang="en-US" sz="1200" dirty="0">
              <a:solidFill>
                <a:schemeClr val="tx1">
                  <a:lumMod val="65000"/>
                  <a:lumOff val="35000"/>
                </a:schemeClr>
              </a:solidFill>
              <a:latin typeface="Arial" pitchFamily="34" charset="0"/>
              <a:cs typeface="Arial" pitchFamily="34" charset="0"/>
            </a:endParaRPr>
          </a:p>
          <a:p>
            <a:pPr marL="60325">
              <a:lnSpc>
                <a:spcPct val="150000"/>
              </a:lnSpc>
            </a:pPr>
            <a:endParaRPr lang="en-US" sz="1200" dirty="0">
              <a:solidFill>
                <a:schemeClr val="tx1">
                  <a:lumMod val="65000"/>
                  <a:lumOff val="35000"/>
                </a:schemeClr>
              </a:solidFill>
              <a:latin typeface="Arial" pitchFamily="34" charset="0"/>
              <a:cs typeface="Arial" pitchFamily="34" charset="0"/>
            </a:endParaRPr>
          </a:p>
          <a:p>
            <a:pPr marL="400050" indent="-400050">
              <a:lnSpc>
                <a:spcPct val="150000"/>
              </a:lnSpc>
            </a:pPr>
            <a:endParaRPr lang="en-US" sz="1200" dirty="0">
              <a:solidFill>
                <a:schemeClr val="accent4">
                  <a:lumMod val="50000"/>
                </a:schemeClr>
              </a:solidFill>
              <a:latin typeface="Arial" pitchFamily="34" charset="0"/>
              <a:cs typeface="Arial" pitchFamily="34" charset="0"/>
            </a:endParaRPr>
          </a:p>
          <a:p>
            <a:pPr>
              <a:lnSpc>
                <a:spcPct val="150000"/>
              </a:lnSpc>
            </a:pPr>
            <a:endParaRPr lang="es-VE" sz="1200" dirty="0">
              <a:solidFill>
                <a:schemeClr val="accent4">
                  <a:lumMod val="50000"/>
                </a:schemeClr>
              </a:solidFill>
              <a:latin typeface="Arial" pitchFamily="34" charset="0"/>
              <a:cs typeface="Arial" pitchFamily="34" charset="0"/>
            </a:endParaRPr>
          </a:p>
          <a:p>
            <a:pPr>
              <a:lnSpc>
                <a:spcPct val="150000"/>
              </a:lnSpc>
            </a:pPr>
            <a:endParaRPr lang="en-US" sz="1200" dirty="0">
              <a:solidFill>
                <a:schemeClr val="accent4">
                  <a:lumMod val="50000"/>
                </a:schemeClr>
              </a:solidFill>
              <a:latin typeface="Arial" pitchFamily="34" charset="0"/>
              <a:cs typeface="Arial" pitchFamily="34" charset="0"/>
            </a:endParaRPr>
          </a:p>
        </p:txBody>
      </p:sp>
      <p:sp>
        <p:nvSpPr>
          <p:cNvPr id="53" name="52 Flecha arriba">
            <a:extLst>
              <a:ext uri="{FF2B5EF4-FFF2-40B4-BE49-F238E27FC236}">
                <a16:creationId xmlns:a16="http://schemas.microsoft.com/office/drawing/2014/main" xmlns="" id="{60466B1A-32CB-4364-A417-81605D9DAD28}"/>
              </a:ext>
            </a:extLst>
          </p:cNvPr>
          <p:cNvSpPr/>
          <p:nvPr/>
        </p:nvSpPr>
        <p:spPr>
          <a:xfrm rot="5400000">
            <a:off x="1934875" y="3588382"/>
            <a:ext cx="153100" cy="1526104"/>
          </a:xfrm>
          <a:prstGeom prst="upArrow">
            <a:avLst/>
          </a:prstGeom>
          <a:solidFill>
            <a:schemeClr val="accent1">
              <a:lumMod val="75000"/>
            </a:schemeClr>
          </a:solidFill>
          <a:ln>
            <a:noFill/>
          </a:ln>
        </p:spPr>
        <p:style>
          <a:lnRef idx="1">
            <a:schemeClr val="accent6"/>
          </a:lnRef>
          <a:fillRef idx="2">
            <a:schemeClr val="accent6"/>
          </a:fillRef>
          <a:effectRef idx="1">
            <a:schemeClr val="accent6"/>
          </a:effectRef>
          <a:fontRef idx="minor">
            <a:schemeClr val="dk1"/>
          </a:fontRef>
        </p:style>
        <p:txBody>
          <a:bodyPr lIns="68644" tIns="34322" rIns="68644" bIns="34322" rtlCol="0" anchor="ctr"/>
          <a:lstStyle/>
          <a:p>
            <a:pPr algn="ctr"/>
            <a:endParaRPr lang="es-VE" dirty="0"/>
          </a:p>
        </p:txBody>
      </p:sp>
      <p:sp>
        <p:nvSpPr>
          <p:cNvPr id="56" name="52 Flecha arriba">
            <a:extLst>
              <a:ext uri="{FF2B5EF4-FFF2-40B4-BE49-F238E27FC236}">
                <a16:creationId xmlns:a16="http://schemas.microsoft.com/office/drawing/2014/main" xmlns="" id="{D2912B70-9774-47D0-8D26-644402006EF5}"/>
              </a:ext>
            </a:extLst>
          </p:cNvPr>
          <p:cNvSpPr/>
          <p:nvPr/>
        </p:nvSpPr>
        <p:spPr>
          <a:xfrm rot="5400000">
            <a:off x="5103227" y="3582932"/>
            <a:ext cx="153100" cy="1526104"/>
          </a:xfrm>
          <a:prstGeom prst="upArrow">
            <a:avLst/>
          </a:prstGeom>
          <a:solidFill>
            <a:schemeClr val="accent1">
              <a:lumMod val="75000"/>
            </a:schemeClr>
          </a:solidFill>
          <a:ln>
            <a:noFill/>
          </a:ln>
        </p:spPr>
        <p:style>
          <a:lnRef idx="1">
            <a:schemeClr val="accent6"/>
          </a:lnRef>
          <a:fillRef idx="2">
            <a:schemeClr val="accent6"/>
          </a:fillRef>
          <a:effectRef idx="1">
            <a:schemeClr val="accent6"/>
          </a:effectRef>
          <a:fontRef idx="minor">
            <a:schemeClr val="dk1"/>
          </a:fontRef>
        </p:style>
        <p:txBody>
          <a:bodyPr lIns="68644" tIns="34322" rIns="68644" bIns="34322" rtlCol="0" anchor="ctr"/>
          <a:lstStyle/>
          <a:p>
            <a:pPr algn="ctr"/>
            <a:endParaRPr lang="es-VE" dirty="0"/>
          </a:p>
        </p:txBody>
      </p:sp>
      <p:grpSp>
        <p:nvGrpSpPr>
          <p:cNvPr id="32" name="6 Grupo">
            <a:extLst>
              <a:ext uri="{FF2B5EF4-FFF2-40B4-BE49-F238E27FC236}">
                <a16:creationId xmlns:a16="http://schemas.microsoft.com/office/drawing/2014/main" xmlns="" id="{A8342BBA-E666-45B0-984C-F483B14D8CCD}"/>
              </a:ext>
            </a:extLst>
          </p:cNvPr>
          <p:cNvGrpSpPr/>
          <p:nvPr/>
        </p:nvGrpSpPr>
        <p:grpSpPr>
          <a:xfrm>
            <a:off x="620688" y="2596166"/>
            <a:ext cx="2824226" cy="1173337"/>
            <a:chOff x="539918" y="42255"/>
            <a:chExt cx="6833467" cy="1219319"/>
          </a:xfrm>
          <a:solidFill>
            <a:schemeClr val="accent4">
              <a:lumMod val="20000"/>
              <a:lumOff val="80000"/>
            </a:schemeClr>
          </a:solidFill>
          <a:scene3d>
            <a:camera prst="orthographicFront"/>
            <a:lightRig rig="flat" dir="t"/>
          </a:scene3d>
        </p:grpSpPr>
        <p:sp>
          <p:nvSpPr>
            <p:cNvPr id="36" name="8 Rectángulo">
              <a:extLst>
                <a:ext uri="{FF2B5EF4-FFF2-40B4-BE49-F238E27FC236}">
                  <a16:creationId xmlns:a16="http://schemas.microsoft.com/office/drawing/2014/main" xmlns="" id="{F29152F8-B492-4379-9CAB-86D84C8EC012}"/>
                </a:ext>
              </a:extLst>
            </p:cNvPr>
            <p:cNvSpPr/>
            <p:nvPr/>
          </p:nvSpPr>
          <p:spPr>
            <a:xfrm>
              <a:off x="605690" y="128542"/>
              <a:ext cx="6759887" cy="1092078"/>
            </a:xfrm>
            <a:prstGeom prst="rect">
              <a:avLst/>
            </a:prstGeom>
            <a:grpFill/>
            <a:ln>
              <a:noFill/>
            </a:ln>
          </p:spPr>
          <p:style>
            <a:lnRef idx="1">
              <a:schemeClr val="accent3"/>
            </a:lnRef>
            <a:fillRef idx="2">
              <a:schemeClr val="accent3"/>
            </a:fillRef>
            <a:effectRef idx="1">
              <a:schemeClr val="accent3"/>
            </a:effectRef>
            <a:fontRef idx="minor">
              <a:schemeClr val="dk1"/>
            </a:fontRef>
          </p:style>
          <p:txBody>
            <a:bodyPr spcFirstLastPara="0" vert="horz" wrap="square" lIns="57210" tIns="57210" rIns="57210" bIns="57210" numCol="1" spcCol="1270" anchor="ctr" anchorCtr="0">
              <a:noAutofit/>
            </a:bodyPr>
            <a:lstStyle/>
            <a:p>
              <a:pPr algn="ctr" defTabSz="667461">
                <a:lnSpc>
                  <a:spcPct val="90000"/>
                </a:lnSpc>
                <a:spcBef>
                  <a:spcPct val="0"/>
                </a:spcBef>
                <a:spcAft>
                  <a:spcPct val="35000"/>
                </a:spcAft>
              </a:pPr>
              <a:r>
                <a:rPr lang="es-VE" sz="1200" b="1" dirty="0">
                  <a:solidFill>
                    <a:schemeClr val="tx1">
                      <a:lumMod val="50000"/>
                      <a:lumOff val="50000"/>
                    </a:schemeClr>
                  </a:solidFill>
                </a:rPr>
                <a:t>Logra la comprensión de textos diversos: narrativos, descriptivos, instruccionales, </a:t>
              </a:r>
              <a:r>
                <a:rPr lang="es-VE" sz="1200" b="1" dirty="0" smtClean="0">
                  <a:solidFill>
                    <a:schemeClr val="tx1">
                      <a:lumMod val="50000"/>
                      <a:lumOff val="50000"/>
                    </a:schemeClr>
                  </a:solidFill>
                </a:rPr>
                <a:t>expositivos </a:t>
              </a:r>
              <a:r>
                <a:rPr lang="es-VE" sz="1200" b="1" dirty="0">
                  <a:solidFill>
                    <a:schemeClr val="tx1">
                      <a:lumMod val="50000"/>
                      <a:lumOff val="50000"/>
                    </a:schemeClr>
                  </a:solidFill>
                </a:rPr>
                <a:t>y argumentativos, relacionándolos con saberes previos para desarrollar </a:t>
              </a:r>
              <a:r>
                <a:rPr lang="es-VE" sz="1200" b="1" dirty="0" smtClean="0">
                  <a:solidFill>
                    <a:schemeClr val="tx1">
                      <a:lumMod val="50000"/>
                      <a:lumOff val="50000"/>
                    </a:schemeClr>
                  </a:solidFill>
                </a:rPr>
                <a:t>el </a:t>
              </a:r>
              <a:r>
                <a:rPr lang="es-VE" sz="1200" b="1" dirty="0">
                  <a:solidFill>
                    <a:schemeClr val="tx1">
                      <a:lumMod val="50000"/>
                      <a:lumOff val="50000"/>
                    </a:schemeClr>
                  </a:solidFill>
                </a:rPr>
                <a:t>pensamiento crítico y creativo.</a:t>
              </a:r>
            </a:p>
          </p:txBody>
        </p:sp>
        <p:sp>
          <p:nvSpPr>
            <p:cNvPr id="37" name="7 Rectángulo redondeado">
              <a:extLst>
                <a:ext uri="{FF2B5EF4-FFF2-40B4-BE49-F238E27FC236}">
                  <a16:creationId xmlns:a16="http://schemas.microsoft.com/office/drawing/2014/main" xmlns="" id="{07DFF69E-F44C-4400-B85C-BB706367DEE3}"/>
                </a:ext>
              </a:extLst>
            </p:cNvPr>
            <p:cNvSpPr/>
            <p:nvPr/>
          </p:nvSpPr>
          <p:spPr>
            <a:xfrm>
              <a:off x="539918" y="42255"/>
              <a:ext cx="6833467" cy="1219319"/>
            </a:xfrm>
            <a:prstGeom prst="roundRect">
              <a:avLst>
                <a:gd name="adj" fmla="val 10000"/>
              </a:avLst>
            </a:prstGeom>
            <a:grpFill/>
            <a:ln>
              <a:noFill/>
            </a:ln>
          </p:spPr>
          <p:style>
            <a:lnRef idx="1">
              <a:schemeClr val="accent3"/>
            </a:lnRef>
            <a:fillRef idx="2">
              <a:schemeClr val="accent3"/>
            </a:fillRef>
            <a:effectRef idx="1">
              <a:schemeClr val="accent3"/>
            </a:effectRef>
            <a:fontRef idx="minor">
              <a:schemeClr val="dk1"/>
            </a:fontRef>
          </p:style>
        </p:sp>
      </p:grpSp>
      <p:sp>
        <p:nvSpPr>
          <p:cNvPr id="38" name="27 CuadroTexto">
            <a:extLst>
              <a:ext uri="{FF2B5EF4-FFF2-40B4-BE49-F238E27FC236}">
                <a16:creationId xmlns:a16="http://schemas.microsoft.com/office/drawing/2014/main" xmlns="" id="{DEB4304D-550E-43AB-B879-63E938A83A3B}"/>
              </a:ext>
            </a:extLst>
          </p:cNvPr>
          <p:cNvSpPr txBox="1"/>
          <p:nvPr/>
        </p:nvSpPr>
        <p:spPr>
          <a:xfrm rot="16200000">
            <a:off x="-329934" y="3052344"/>
            <a:ext cx="1322152" cy="276999"/>
          </a:xfrm>
          <a:prstGeom prst="rect">
            <a:avLst/>
          </a:prstGeom>
          <a:solidFill>
            <a:schemeClr val="accent4">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VE" sz="1200" dirty="0"/>
              <a:t>COMPETENCIAS</a:t>
            </a:r>
          </a:p>
        </p:txBody>
      </p:sp>
      <p:grpSp>
        <p:nvGrpSpPr>
          <p:cNvPr id="39" name="24 Grupo">
            <a:extLst>
              <a:ext uri="{FF2B5EF4-FFF2-40B4-BE49-F238E27FC236}">
                <a16:creationId xmlns:a16="http://schemas.microsoft.com/office/drawing/2014/main" xmlns="" id="{F08AAB5B-C379-40F3-B316-686B0DDD9F22}"/>
              </a:ext>
            </a:extLst>
          </p:cNvPr>
          <p:cNvGrpSpPr/>
          <p:nvPr/>
        </p:nvGrpSpPr>
        <p:grpSpPr>
          <a:xfrm>
            <a:off x="3717032" y="2572855"/>
            <a:ext cx="2900707" cy="1188728"/>
            <a:chOff x="568901" y="567"/>
            <a:chExt cx="6833467" cy="1400267"/>
          </a:xfrm>
          <a:solidFill>
            <a:schemeClr val="accent4">
              <a:lumMod val="20000"/>
              <a:lumOff val="80000"/>
            </a:schemeClr>
          </a:solidFill>
          <a:scene3d>
            <a:camera prst="orthographicFront"/>
            <a:lightRig rig="flat" dir="t"/>
          </a:scene3d>
        </p:grpSpPr>
        <p:sp>
          <p:nvSpPr>
            <p:cNvPr id="40" name="26 Rectángulo">
              <a:extLst>
                <a:ext uri="{FF2B5EF4-FFF2-40B4-BE49-F238E27FC236}">
                  <a16:creationId xmlns:a16="http://schemas.microsoft.com/office/drawing/2014/main" xmlns="" id="{AD45004C-AFD6-4F8E-842F-BB3FA4C7A355}"/>
                </a:ext>
              </a:extLst>
            </p:cNvPr>
            <p:cNvSpPr/>
            <p:nvPr/>
          </p:nvSpPr>
          <p:spPr>
            <a:xfrm>
              <a:off x="605691" y="37358"/>
              <a:ext cx="6759887" cy="1363476"/>
            </a:xfrm>
            <a:prstGeom prst="rect">
              <a:avLst/>
            </a:prstGeom>
            <a:grpFill/>
            <a:ln>
              <a:noFill/>
            </a:ln>
          </p:spPr>
          <p:style>
            <a:lnRef idx="1">
              <a:schemeClr val="accent3"/>
            </a:lnRef>
            <a:fillRef idx="2">
              <a:schemeClr val="accent3"/>
            </a:fillRef>
            <a:effectRef idx="1">
              <a:schemeClr val="accent3"/>
            </a:effectRef>
            <a:fontRef idx="minor">
              <a:schemeClr val="dk1"/>
            </a:fontRef>
          </p:style>
          <p:txBody>
            <a:bodyPr spcFirstLastPara="0" vert="horz" wrap="square" lIns="57210" tIns="57210" rIns="57210" bIns="57210" numCol="1" spcCol="1270" anchor="ctr" anchorCtr="0">
              <a:noAutofit/>
            </a:bodyPr>
            <a:lstStyle/>
            <a:p>
              <a:pPr algn="ctr" defTabSz="667461">
                <a:lnSpc>
                  <a:spcPct val="90000"/>
                </a:lnSpc>
                <a:spcBef>
                  <a:spcPct val="0"/>
                </a:spcBef>
                <a:spcAft>
                  <a:spcPct val="35000"/>
                </a:spcAft>
              </a:pPr>
              <a:r>
                <a:rPr lang="es-VE" sz="1200" b="1" dirty="0">
                  <a:solidFill>
                    <a:schemeClr val="tx1">
                      <a:lumMod val="50000"/>
                      <a:lumOff val="50000"/>
                    </a:schemeClr>
                  </a:solidFill>
                </a:rPr>
                <a:t>Produce textos escritos diversos: narrativos, descriptivos, instruccionales, </a:t>
              </a:r>
              <a:r>
                <a:rPr lang="es-VE" sz="1200" b="1" dirty="0" smtClean="0">
                  <a:solidFill>
                    <a:schemeClr val="tx1">
                      <a:lumMod val="50000"/>
                      <a:lumOff val="50000"/>
                    </a:schemeClr>
                  </a:solidFill>
                </a:rPr>
                <a:t>expositivos </a:t>
              </a:r>
              <a:r>
                <a:rPr lang="es-VE" sz="1200" b="1" dirty="0">
                  <a:solidFill>
                    <a:schemeClr val="tx1">
                      <a:lumMod val="50000"/>
                      <a:lumOff val="50000"/>
                    </a:schemeClr>
                  </a:solidFill>
                </a:rPr>
                <a:t>y argumentativos, para favorecer la expresión creadora, la comunicación y el autoaprendizaje.</a:t>
              </a:r>
            </a:p>
          </p:txBody>
        </p:sp>
        <p:sp>
          <p:nvSpPr>
            <p:cNvPr id="41" name="25 Rectángulo redondeado">
              <a:extLst>
                <a:ext uri="{FF2B5EF4-FFF2-40B4-BE49-F238E27FC236}">
                  <a16:creationId xmlns:a16="http://schemas.microsoft.com/office/drawing/2014/main" xmlns="" id="{1678703E-DB70-4F7C-8A62-25FE210DE159}"/>
                </a:ext>
              </a:extLst>
            </p:cNvPr>
            <p:cNvSpPr/>
            <p:nvPr/>
          </p:nvSpPr>
          <p:spPr>
            <a:xfrm>
              <a:off x="568901" y="567"/>
              <a:ext cx="6833467" cy="1400265"/>
            </a:xfrm>
            <a:prstGeom prst="roundRect">
              <a:avLst>
                <a:gd name="adj" fmla="val 10000"/>
              </a:avLst>
            </a:prstGeom>
            <a:grpFill/>
            <a:ln>
              <a:noFill/>
            </a:ln>
          </p:spPr>
          <p:style>
            <a:lnRef idx="1">
              <a:schemeClr val="accent3"/>
            </a:lnRef>
            <a:fillRef idx="2">
              <a:schemeClr val="accent3"/>
            </a:fillRef>
            <a:effectRef idx="1">
              <a:schemeClr val="accent3"/>
            </a:effectRef>
            <a:fontRef idx="minor">
              <a:schemeClr val="dk1"/>
            </a:fontRef>
          </p:style>
        </p:sp>
      </p:grpSp>
      <p:sp>
        <p:nvSpPr>
          <p:cNvPr id="42" name="30 Elipse">
            <a:extLst>
              <a:ext uri="{FF2B5EF4-FFF2-40B4-BE49-F238E27FC236}">
                <a16:creationId xmlns:a16="http://schemas.microsoft.com/office/drawing/2014/main" xmlns="" id="{F9BD354B-8F47-4F99-9B55-98D61D41C3F1}"/>
              </a:ext>
            </a:extLst>
          </p:cNvPr>
          <p:cNvSpPr/>
          <p:nvPr/>
        </p:nvSpPr>
        <p:spPr>
          <a:xfrm>
            <a:off x="836712" y="1979712"/>
            <a:ext cx="2000306" cy="515774"/>
          </a:xfrm>
          <a:prstGeom prst="ellipse">
            <a:avLst/>
          </a:prstGeom>
          <a:solidFill>
            <a:srgbClr val="0FB523"/>
          </a:solidFill>
          <a:ln>
            <a:noFill/>
          </a:ln>
        </p:spPr>
        <p:style>
          <a:lnRef idx="1">
            <a:schemeClr val="accent4"/>
          </a:lnRef>
          <a:fillRef idx="2">
            <a:schemeClr val="accent4"/>
          </a:fillRef>
          <a:effectRef idx="1">
            <a:schemeClr val="accent4"/>
          </a:effectRef>
          <a:fontRef idx="minor">
            <a:schemeClr val="dk1"/>
          </a:fontRef>
        </p:style>
        <p:txBody>
          <a:bodyPr lIns="68644" tIns="34322" rIns="68644" bIns="34322" rtlCol="0" anchor="ctr"/>
          <a:lstStyle/>
          <a:p>
            <a:pPr algn="ctr"/>
            <a:r>
              <a:rPr lang="es-VE" b="1" dirty="0">
                <a:solidFill>
                  <a:schemeClr val="bg1"/>
                </a:solidFill>
              </a:rPr>
              <a:t>LECTURA</a:t>
            </a:r>
          </a:p>
        </p:txBody>
      </p:sp>
      <p:sp>
        <p:nvSpPr>
          <p:cNvPr id="43" name="31 Elipse">
            <a:extLst>
              <a:ext uri="{FF2B5EF4-FFF2-40B4-BE49-F238E27FC236}">
                <a16:creationId xmlns:a16="http://schemas.microsoft.com/office/drawing/2014/main" xmlns="" id="{CA9794C4-8567-4E54-BB2B-CF42AE1BD282}"/>
              </a:ext>
            </a:extLst>
          </p:cNvPr>
          <p:cNvSpPr/>
          <p:nvPr/>
        </p:nvSpPr>
        <p:spPr>
          <a:xfrm>
            <a:off x="4293096" y="1979712"/>
            <a:ext cx="2000306" cy="515774"/>
          </a:xfrm>
          <a:prstGeom prst="ellipse">
            <a:avLst/>
          </a:prstGeom>
          <a:solidFill>
            <a:srgbClr val="0FB523"/>
          </a:solidFill>
          <a:ln>
            <a:noFill/>
          </a:ln>
        </p:spPr>
        <p:style>
          <a:lnRef idx="1">
            <a:schemeClr val="accent4"/>
          </a:lnRef>
          <a:fillRef idx="2">
            <a:schemeClr val="accent4"/>
          </a:fillRef>
          <a:effectRef idx="1">
            <a:schemeClr val="accent4"/>
          </a:effectRef>
          <a:fontRef idx="minor">
            <a:schemeClr val="dk1"/>
          </a:fontRef>
        </p:style>
        <p:txBody>
          <a:bodyPr lIns="68644" tIns="34322" rIns="68644" bIns="34322" rtlCol="0" anchor="ctr"/>
          <a:lstStyle/>
          <a:p>
            <a:pPr algn="ctr"/>
            <a:r>
              <a:rPr lang="es-VE" b="1" dirty="0">
                <a:solidFill>
                  <a:schemeClr val="bg1"/>
                </a:solidFill>
              </a:rPr>
              <a:t>ESCRITURA</a:t>
            </a:r>
          </a:p>
        </p:txBody>
      </p:sp>
      <p:sp>
        <p:nvSpPr>
          <p:cNvPr id="45" name="Rectángulo redondeado 44"/>
          <p:cNvSpPr/>
          <p:nvPr/>
        </p:nvSpPr>
        <p:spPr>
          <a:xfrm flipH="1">
            <a:off x="-27384" y="593557"/>
            <a:ext cx="5256584" cy="810091"/>
          </a:xfrm>
          <a:prstGeom prst="roundRect">
            <a:avLst/>
          </a:prstGeom>
          <a:gradFill>
            <a:gsLst>
              <a:gs pos="0">
                <a:schemeClr val="accent1">
                  <a:lumMod val="5000"/>
                  <a:lumOff val="95000"/>
                </a:schemeClr>
              </a:gs>
              <a:gs pos="11000">
                <a:schemeClr val="accent3">
                  <a:lumMod val="40000"/>
                  <a:lumOff val="60000"/>
                </a:schemeClr>
              </a:gs>
              <a:gs pos="31000">
                <a:srgbClr val="00A44A"/>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26 CuadroTexto">
            <a:extLst>
              <a:ext uri="{FF2B5EF4-FFF2-40B4-BE49-F238E27FC236}">
                <a16:creationId xmlns:a16="http://schemas.microsoft.com/office/drawing/2014/main" xmlns="" id="{F37E5E2A-8FE1-434C-81C7-646CD7507994}"/>
              </a:ext>
            </a:extLst>
          </p:cNvPr>
          <p:cNvSpPr txBox="1"/>
          <p:nvPr/>
        </p:nvSpPr>
        <p:spPr>
          <a:xfrm>
            <a:off x="166381" y="511096"/>
            <a:ext cx="4702779" cy="892552"/>
          </a:xfrm>
          <a:prstGeom prst="rect">
            <a:avLst/>
          </a:prstGeom>
          <a:noFill/>
        </p:spPr>
        <p:txBody>
          <a:bodyPr wrap="square" rtlCol="0">
            <a:spAutoFit/>
          </a:bodyPr>
          <a:lstStyle/>
          <a:p>
            <a:r>
              <a:rPr lang="es-ES" sz="3600" b="1" i="1" dirty="0">
                <a:solidFill>
                  <a:schemeClr val="bg1"/>
                </a:solidFill>
                <a:latin typeface="Arial" panose="020B0604020202020204" pitchFamily="34" charset="0"/>
                <a:cs typeface="Arial" panose="020B0604020202020204" pitchFamily="34" charset="0"/>
              </a:rPr>
              <a:t>Mapa de </a:t>
            </a:r>
            <a:r>
              <a:rPr lang="es-ES" sz="3600" b="1" i="1" dirty="0" smtClean="0">
                <a:solidFill>
                  <a:schemeClr val="bg1"/>
                </a:solidFill>
                <a:latin typeface="Arial" panose="020B0604020202020204" pitchFamily="34" charset="0"/>
                <a:cs typeface="Arial" panose="020B0604020202020204" pitchFamily="34" charset="0"/>
              </a:rPr>
              <a:t>Logros</a:t>
            </a:r>
            <a:endParaRPr lang="es-ES" sz="3600" b="1" i="1" dirty="0">
              <a:solidFill>
                <a:schemeClr val="bg1"/>
              </a:solidFill>
              <a:latin typeface="Arial" panose="020B0604020202020204" pitchFamily="34" charset="0"/>
              <a:cs typeface="Arial" panose="020B0604020202020204" pitchFamily="34" charset="0"/>
            </a:endParaRPr>
          </a:p>
          <a:p>
            <a:r>
              <a:rPr lang="es-ES" sz="1600" i="1" spc="300" dirty="0" smtClean="0">
                <a:solidFill>
                  <a:schemeClr val="bg1"/>
                </a:solidFill>
                <a:latin typeface="Arial" panose="020B0604020202020204" pitchFamily="34" charset="0"/>
                <a:cs typeface="Arial" panose="020B0604020202020204" pitchFamily="34" charset="0"/>
              </a:rPr>
              <a:t>Quinto </a:t>
            </a:r>
            <a:r>
              <a:rPr lang="es-ES" sz="1600" i="1" spc="300" dirty="0">
                <a:solidFill>
                  <a:schemeClr val="bg1"/>
                </a:solidFill>
                <a:latin typeface="Arial" panose="020B0604020202020204" pitchFamily="34" charset="0"/>
                <a:cs typeface="Arial" panose="020B0604020202020204" pitchFamily="34" charset="0"/>
              </a:rPr>
              <a:t>grado</a:t>
            </a:r>
            <a:endParaRPr lang="en-US" sz="1600" spc="300" dirty="0">
              <a:solidFill>
                <a:schemeClr val="bg1"/>
              </a:solidFill>
              <a:latin typeface="Arial Rounded MT Bold" panose="020F0704030504030204" pitchFamily="34" charset="0"/>
              <a:cs typeface="Arial" panose="020B0604020202020204" pitchFamily="34" charset="0"/>
            </a:endParaRPr>
          </a:p>
        </p:txBody>
      </p:sp>
      <p:sp>
        <p:nvSpPr>
          <p:cNvPr id="52" name="28 CuadroTexto">
            <a:extLst>
              <a:ext uri="{FF2B5EF4-FFF2-40B4-BE49-F238E27FC236}">
                <a16:creationId xmlns:a16="http://schemas.microsoft.com/office/drawing/2014/main" xmlns="" id="{C913057D-94C9-4F01-9BA1-5836A1F42E78}"/>
              </a:ext>
            </a:extLst>
          </p:cNvPr>
          <p:cNvSpPr txBox="1"/>
          <p:nvPr/>
        </p:nvSpPr>
        <p:spPr>
          <a:xfrm rot="16200000">
            <a:off x="-1028935" y="5857419"/>
            <a:ext cx="2727035" cy="300210"/>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VE" sz="1351" b="1" dirty="0"/>
              <a:t>INDICADORES</a:t>
            </a:r>
          </a:p>
        </p:txBody>
      </p:sp>
      <p:sp>
        <p:nvSpPr>
          <p:cNvPr id="54" name="1 CuadroTexto"/>
          <p:cNvSpPr txBox="1"/>
          <p:nvPr/>
        </p:nvSpPr>
        <p:spPr>
          <a:xfrm>
            <a:off x="4592817" y="1489383"/>
            <a:ext cx="1836580" cy="346313"/>
          </a:xfrm>
          <a:prstGeom prst="rect">
            <a:avLst/>
          </a:prstGeom>
          <a:noFill/>
        </p:spPr>
        <p:txBody>
          <a:bodyPr wrap="square" lIns="68644" tIns="34322" rIns="68644" bIns="34322" rtlCol="0">
            <a:spAutoFit/>
          </a:bodyPr>
          <a:lstStyle/>
          <a:p>
            <a:pPr algn="ctr"/>
            <a:r>
              <a:rPr lang="es-VE" b="1" i="1" dirty="0" smtClean="0">
                <a:solidFill>
                  <a:schemeClr val="tx1">
                    <a:lumMod val="65000"/>
                    <a:lumOff val="35000"/>
                  </a:schemeClr>
                </a:solidFill>
              </a:rPr>
              <a:t>Segundo Lapso</a:t>
            </a:r>
            <a:endParaRPr lang="es-VE" b="1" i="1" dirty="0">
              <a:solidFill>
                <a:schemeClr val="tx1">
                  <a:lumMod val="65000"/>
                  <a:lumOff val="35000"/>
                </a:schemeClr>
              </a:solidFill>
            </a:endParaRPr>
          </a:p>
        </p:txBody>
      </p:sp>
      <p:graphicFrame>
        <p:nvGraphicFramePr>
          <p:cNvPr id="24" name="25 Tabla"/>
          <p:cNvGraphicFramePr>
            <a:graphicFrameLocks noGrp="1"/>
          </p:cNvGraphicFramePr>
          <p:nvPr>
            <p:extLst>
              <p:ext uri="{D42A27DB-BD31-4B8C-83A1-F6EECF244321}">
                <p14:modId xmlns:p14="http://schemas.microsoft.com/office/powerpoint/2010/main" xmlns="" val="1376049478"/>
              </p:ext>
            </p:extLst>
          </p:nvPr>
        </p:nvGraphicFramePr>
        <p:xfrm>
          <a:off x="620688" y="4716016"/>
          <a:ext cx="2952327" cy="2567965"/>
        </p:xfrm>
        <a:graphic>
          <a:graphicData uri="http://schemas.openxmlformats.org/drawingml/2006/table">
            <a:tbl>
              <a:tblPr firstRow="1" bandRow="1">
                <a:tableStyleId>{5C22544A-7EE6-4342-B048-85BDC9FD1C3A}</a:tableStyleId>
              </a:tblPr>
              <a:tblGrid>
                <a:gridCol w="1075498">
                  <a:extLst>
                    <a:ext uri="{9D8B030D-6E8A-4147-A177-3AD203B41FA5}">
                      <a16:colId xmlns:a16="http://schemas.microsoft.com/office/drawing/2014/main" xmlns="" val="20000"/>
                    </a:ext>
                  </a:extLst>
                </a:gridCol>
                <a:gridCol w="1004551">
                  <a:extLst>
                    <a:ext uri="{9D8B030D-6E8A-4147-A177-3AD203B41FA5}">
                      <a16:colId xmlns:a16="http://schemas.microsoft.com/office/drawing/2014/main" xmlns="" val="20001"/>
                    </a:ext>
                  </a:extLst>
                </a:gridCol>
                <a:gridCol w="872278">
                  <a:extLst>
                    <a:ext uri="{9D8B030D-6E8A-4147-A177-3AD203B41FA5}">
                      <a16:colId xmlns:a16="http://schemas.microsoft.com/office/drawing/2014/main" xmlns="" val="20002"/>
                    </a:ext>
                  </a:extLst>
                </a:gridCol>
              </a:tblGrid>
              <a:tr h="2567965">
                <a:tc>
                  <a:txBody>
                    <a:bodyPr/>
                    <a:lstStyle/>
                    <a:p>
                      <a:pPr marL="0" marR="0" lvl="0" indent="0" algn="just" defTabSz="1217889" rtl="0" eaLnBrk="1" fontAlgn="auto" latinLnBrk="0" hangingPunct="1">
                        <a:lnSpc>
                          <a:spcPct val="100000"/>
                        </a:lnSpc>
                        <a:spcBef>
                          <a:spcPts val="0"/>
                        </a:spcBef>
                        <a:spcAft>
                          <a:spcPts val="0"/>
                        </a:spcAft>
                        <a:buClrTx/>
                        <a:buSzTx/>
                        <a:buFontTx/>
                        <a:buNone/>
                        <a:tabLst/>
                        <a:defRPr/>
                      </a:pPr>
                      <a:r>
                        <a:rPr lang="es-VE" sz="800" b="0" kern="1200" dirty="0" smtClean="0">
                          <a:solidFill>
                            <a:schemeClr val="dk1"/>
                          </a:solidFill>
                          <a:effectLst/>
                          <a:latin typeface="+mn-lt"/>
                          <a:ea typeface="+mn-ea"/>
                          <a:cs typeface="+mn-cs"/>
                        </a:rPr>
                        <a:t>4.Justifica sus hipótesis al inferir información implícita en textos narrativos, descriptivos, expositivos y argumentativos.</a:t>
                      </a:r>
                    </a:p>
                    <a:p>
                      <a:pPr marL="0" marR="0" lvl="0" indent="0" algn="just" defTabSz="1217889" rtl="0" eaLnBrk="1" fontAlgn="auto" latinLnBrk="0" hangingPunct="1">
                        <a:lnSpc>
                          <a:spcPct val="100000"/>
                        </a:lnSpc>
                        <a:spcBef>
                          <a:spcPts val="0"/>
                        </a:spcBef>
                        <a:spcAft>
                          <a:spcPts val="0"/>
                        </a:spcAft>
                        <a:buClrTx/>
                        <a:buSzTx/>
                        <a:buFontTx/>
                        <a:buNone/>
                        <a:tabLst/>
                        <a:defRPr/>
                      </a:pPr>
                      <a:endParaRPr kumimoji="0" lang="es-VE" sz="800" b="0" i="0" u="none" strike="noStrike" kern="1200" cap="none" spc="0" normalizeH="0" baseline="0" noProof="0" dirty="0" smtClean="0">
                        <a:ln>
                          <a:noFill/>
                        </a:ln>
                        <a:solidFill>
                          <a:schemeClr val="tx1"/>
                        </a:solidFill>
                        <a:effectLst/>
                        <a:uLnTx/>
                        <a:uFillTx/>
                        <a:latin typeface="Times New Roman"/>
                        <a:ea typeface="Times New Roman"/>
                        <a:cs typeface="Times New Roman"/>
                      </a:endParaRPr>
                    </a:p>
                    <a:p>
                      <a:pPr marL="0" marR="0" lvl="0" indent="0" algn="just" defTabSz="1217889" rtl="0" eaLnBrk="1" fontAlgn="auto" latinLnBrk="0" hangingPunct="1">
                        <a:lnSpc>
                          <a:spcPct val="115000"/>
                        </a:lnSpc>
                        <a:spcBef>
                          <a:spcPts val="0"/>
                        </a:spcBef>
                        <a:spcAft>
                          <a:spcPts val="0"/>
                        </a:spcAft>
                        <a:buClrTx/>
                        <a:buSzTx/>
                        <a:buFontTx/>
                        <a:buNone/>
                        <a:tabLst/>
                        <a:defRPr/>
                      </a:pPr>
                      <a:endParaRPr kumimoji="0" lang="es-VE" sz="800" b="0" i="0" u="none" strike="noStrike" kern="1200" cap="none" spc="0" normalizeH="0" baseline="0" noProof="0" dirty="0">
                        <a:ln>
                          <a:noFill/>
                        </a:ln>
                        <a:solidFill>
                          <a:schemeClr val="tx1"/>
                        </a:solidFill>
                        <a:effectLst/>
                        <a:uLnTx/>
                        <a:uFillTx/>
                        <a:latin typeface="Times New Roman"/>
                        <a:ea typeface="Times New Roman"/>
                        <a:cs typeface="Times New Roman"/>
                      </a:endParaRPr>
                    </a:p>
                  </a:txBody>
                  <a:tcPr marL="68652" marR="68652" marT="34326" marB="34326"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lvl="0" indent="0" algn="just" defTabSz="1217889" rtl="0" eaLnBrk="1" fontAlgn="auto" latinLnBrk="0" hangingPunct="1">
                        <a:lnSpc>
                          <a:spcPct val="100000"/>
                        </a:lnSpc>
                        <a:spcBef>
                          <a:spcPts val="0"/>
                        </a:spcBef>
                        <a:spcAft>
                          <a:spcPts val="0"/>
                        </a:spcAft>
                        <a:buClrTx/>
                        <a:buSzTx/>
                        <a:buFontTx/>
                        <a:buNone/>
                        <a:tabLst/>
                        <a:defRPr/>
                      </a:pPr>
                      <a:endParaRPr lang="es-VE" sz="800" b="0" kern="1200" dirty="0" smtClean="0">
                        <a:solidFill>
                          <a:schemeClr val="dk1"/>
                        </a:solidFill>
                        <a:effectLst/>
                        <a:latin typeface="+mn-lt"/>
                        <a:ea typeface="+mn-ea"/>
                        <a:cs typeface="+mn-cs"/>
                      </a:endParaRPr>
                    </a:p>
                    <a:p>
                      <a:pPr marL="0" marR="0" lvl="0" indent="0" algn="just" defTabSz="1217889" rtl="0" eaLnBrk="1" fontAlgn="auto" latinLnBrk="0" hangingPunct="1">
                        <a:lnSpc>
                          <a:spcPct val="100000"/>
                        </a:lnSpc>
                        <a:spcBef>
                          <a:spcPts val="0"/>
                        </a:spcBef>
                        <a:spcAft>
                          <a:spcPts val="0"/>
                        </a:spcAft>
                        <a:buClrTx/>
                        <a:buSzTx/>
                        <a:buFontTx/>
                        <a:buNone/>
                        <a:tabLst/>
                        <a:defRPr/>
                      </a:pPr>
                      <a:r>
                        <a:rPr lang="es-VE" sz="800" b="0" kern="1200" dirty="0" smtClean="0">
                          <a:solidFill>
                            <a:schemeClr val="dk1"/>
                          </a:solidFill>
                          <a:effectLst/>
                          <a:latin typeface="+mn-lt"/>
                          <a:ea typeface="+mn-ea"/>
                          <a:cs typeface="+mn-cs"/>
                        </a:rPr>
                        <a:t>5.Parafrasea en forma oral y escrita el contenido general de textos narrativos, descriptivos, instruccionales,</a:t>
                      </a:r>
                      <a:r>
                        <a:rPr lang="es-VE" sz="800" b="0" kern="1200" baseline="0" dirty="0" smtClean="0">
                          <a:solidFill>
                            <a:schemeClr val="dk1"/>
                          </a:solidFill>
                          <a:effectLst/>
                          <a:latin typeface="+mn-lt"/>
                          <a:ea typeface="+mn-ea"/>
                          <a:cs typeface="+mn-cs"/>
                        </a:rPr>
                        <a:t> argumentativos</a:t>
                      </a:r>
                      <a:r>
                        <a:rPr lang="es-VE" sz="800" b="0" kern="1200" dirty="0" smtClean="0">
                          <a:solidFill>
                            <a:schemeClr val="dk1"/>
                          </a:solidFill>
                          <a:effectLst/>
                          <a:latin typeface="+mn-lt"/>
                          <a:ea typeface="+mn-ea"/>
                          <a:cs typeface="+mn-cs"/>
                        </a:rPr>
                        <a:t> y expositivos.</a:t>
                      </a:r>
                    </a:p>
                  </a:txBody>
                  <a:tcPr marL="68652" marR="68652" marT="34326" marB="34326"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lvl="0" indent="0" algn="just" defTabSz="1217889" rtl="0" eaLnBrk="1" fontAlgn="auto" latinLnBrk="0" hangingPunct="1">
                        <a:lnSpc>
                          <a:spcPct val="100000"/>
                        </a:lnSpc>
                        <a:spcBef>
                          <a:spcPts val="0"/>
                        </a:spcBef>
                        <a:spcAft>
                          <a:spcPts val="0"/>
                        </a:spcAft>
                        <a:buClrTx/>
                        <a:buSzTx/>
                        <a:buFontTx/>
                        <a:buNone/>
                        <a:tabLst/>
                        <a:defRPr/>
                      </a:pPr>
                      <a:r>
                        <a:rPr lang="es-VE" sz="800" b="0" kern="1200" dirty="0" smtClean="0">
                          <a:solidFill>
                            <a:schemeClr val="dk1"/>
                          </a:solidFill>
                          <a:effectLst/>
                          <a:latin typeface="+mn-lt"/>
                          <a:ea typeface="+mn-ea"/>
                          <a:cs typeface="+mn-cs"/>
                        </a:rPr>
                        <a:t>6.Contrasta su opinión sobre el punto de vista del autor en textos narrativos, descriptivos, expositivos y argumentativos.</a:t>
                      </a:r>
                    </a:p>
                    <a:p>
                      <a:pPr marL="0" marR="0" lvl="0" indent="0" algn="just" defTabSz="1217889" rtl="0" eaLnBrk="1" fontAlgn="auto" latinLnBrk="0" hangingPunct="1">
                        <a:lnSpc>
                          <a:spcPct val="100000"/>
                        </a:lnSpc>
                        <a:spcBef>
                          <a:spcPts val="0"/>
                        </a:spcBef>
                        <a:spcAft>
                          <a:spcPts val="0"/>
                        </a:spcAft>
                        <a:buClrTx/>
                        <a:buSzTx/>
                        <a:buFontTx/>
                        <a:buNone/>
                        <a:tabLst/>
                        <a:defRPr/>
                      </a:pPr>
                      <a:endParaRPr kumimoji="0" lang="es-VE" sz="800" b="0" i="0" u="none" strike="noStrike" kern="1200" cap="none" spc="0" normalizeH="0" baseline="0" noProof="0" dirty="0" smtClean="0">
                        <a:ln>
                          <a:noFill/>
                        </a:ln>
                        <a:solidFill>
                          <a:schemeClr val="tx1"/>
                        </a:solidFill>
                        <a:effectLst/>
                        <a:uLnTx/>
                        <a:uFillTx/>
                        <a:latin typeface="Times New Roman"/>
                        <a:ea typeface="Times New Roman"/>
                        <a:cs typeface="Times New Roman"/>
                      </a:endParaRPr>
                    </a:p>
                  </a:txBody>
                  <a:tcPr marL="68652" marR="68652" marT="34326" marB="34326"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xmlns="" val="10000"/>
                  </a:ext>
                </a:extLst>
              </a:tr>
            </a:tbl>
          </a:graphicData>
        </a:graphic>
      </p:graphicFrame>
      <p:graphicFrame>
        <p:nvGraphicFramePr>
          <p:cNvPr id="25" name="26 Tabla"/>
          <p:cNvGraphicFramePr>
            <a:graphicFrameLocks noGrp="1"/>
          </p:cNvGraphicFramePr>
          <p:nvPr>
            <p:extLst>
              <p:ext uri="{D42A27DB-BD31-4B8C-83A1-F6EECF244321}">
                <p14:modId xmlns:p14="http://schemas.microsoft.com/office/powerpoint/2010/main" xmlns="" val="3777809540"/>
              </p:ext>
            </p:extLst>
          </p:nvPr>
        </p:nvGraphicFramePr>
        <p:xfrm>
          <a:off x="3645024" y="4716016"/>
          <a:ext cx="3125352" cy="2534106"/>
        </p:xfrm>
        <a:graphic>
          <a:graphicData uri="http://schemas.openxmlformats.org/drawingml/2006/table">
            <a:tbl>
              <a:tblPr firstRow="1" bandRow="1">
                <a:tableStyleId>{5C22544A-7EE6-4342-B048-85BDC9FD1C3A}</a:tableStyleId>
              </a:tblPr>
              <a:tblGrid>
                <a:gridCol w="1030133">
                  <a:extLst>
                    <a:ext uri="{9D8B030D-6E8A-4147-A177-3AD203B41FA5}">
                      <a16:colId xmlns:a16="http://schemas.microsoft.com/office/drawing/2014/main" xmlns="" val="20003"/>
                    </a:ext>
                  </a:extLst>
                </a:gridCol>
                <a:gridCol w="725268">
                  <a:extLst>
                    <a:ext uri="{9D8B030D-6E8A-4147-A177-3AD203B41FA5}">
                      <a16:colId xmlns:a16="http://schemas.microsoft.com/office/drawing/2014/main" xmlns="" val="20000"/>
                    </a:ext>
                  </a:extLst>
                </a:gridCol>
                <a:gridCol w="725268">
                  <a:extLst>
                    <a:ext uri="{9D8B030D-6E8A-4147-A177-3AD203B41FA5}">
                      <a16:colId xmlns:a16="http://schemas.microsoft.com/office/drawing/2014/main" xmlns="" val="20001"/>
                    </a:ext>
                  </a:extLst>
                </a:gridCol>
                <a:gridCol w="644683">
                  <a:extLst>
                    <a:ext uri="{9D8B030D-6E8A-4147-A177-3AD203B41FA5}">
                      <a16:colId xmlns:a16="http://schemas.microsoft.com/office/drawing/2014/main" xmlns="" val="20002"/>
                    </a:ext>
                  </a:extLst>
                </a:gridCol>
              </a:tblGrid>
              <a:tr h="2534106">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lang="es-VE" sz="800" b="0" kern="1200" dirty="0" smtClean="0">
                        <a:solidFill>
                          <a:schemeClr val="dk1"/>
                        </a:solidFill>
                        <a:effectLst/>
                        <a:latin typeface="+mn-lt"/>
                        <a:ea typeface="+mn-ea"/>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lang="es-VE" sz="800" b="0" kern="1200" dirty="0" smtClean="0">
                          <a:solidFill>
                            <a:schemeClr val="dk1"/>
                          </a:solidFill>
                          <a:effectLst/>
                          <a:latin typeface="+mn-lt"/>
                          <a:ea typeface="+mn-ea"/>
                          <a:cs typeface="+mn-cs"/>
                        </a:rPr>
                        <a:t>4.Confronta respetuosamente las ideas de sus compañeros durante la escritura colectiva de textos narrativos, descriptivos, Instruccional, expositivos y argumentativos.</a:t>
                      </a:r>
                    </a:p>
                    <a:p>
                      <a:pPr marL="0" marR="0" lvl="0" indent="0" algn="just" defTabSz="914400" rtl="0" eaLnBrk="1" fontAlgn="auto" latinLnBrk="0" hangingPunct="1">
                        <a:lnSpc>
                          <a:spcPct val="115000"/>
                        </a:lnSpc>
                        <a:spcBef>
                          <a:spcPts val="0"/>
                        </a:spcBef>
                        <a:spcAft>
                          <a:spcPts val="0"/>
                        </a:spcAft>
                        <a:buClrTx/>
                        <a:buSzTx/>
                        <a:buFontTx/>
                        <a:buNone/>
                        <a:tabLst/>
                        <a:defRPr/>
                      </a:pPr>
                      <a:endParaRPr lang="es-VE" sz="800" b="0" kern="1200" dirty="0" smtClean="0">
                        <a:solidFill>
                          <a:schemeClr val="tx1"/>
                        </a:solidFill>
                        <a:effectLst/>
                        <a:latin typeface="+mn-lt"/>
                        <a:ea typeface="+mn-ea"/>
                        <a:cs typeface="+mn-cs"/>
                      </a:endParaRPr>
                    </a:p>
                  </a:txBody>
                  <a:tcPr marL="68652" marR="68652" marT="34326" marB="34326"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lvl="0" indent="0" algn="just" defTabSz="1217889" rtl="0" eaLnBrk="1" fontAlgn="auto" latinLnBrk="0" hangingPunct="1">
                        <a:lnSpc>
                          <a:spcPct val="115000"/>
                        </a:lnSpc>
                        <a:spcBef>
                          <a:spcPts val="0"/>
                        </a:spcBef>
                        <a:spcAft>
                          <a:spcPts val="0"/>
                        </a:spcAft>
                        <a:buClrTx/>
                        <a:buSzTx/>
                        <a:buFontTx/>
                        <a:buNone/>
                        <a:tabLst/>
                        <a:defRPr/>
                      </a:pPr>
                      <a:endParaRPr kumimoji="0" lang="es-VE" sz="8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0" marR="0" lvl="0" indent="0" algn="just" defTabSz="1217889" rtl="0" eaLnBrk="1" fontAlgn="auto" latinLnBrk="0" hangingPunct="1">
                        <a:lnSpc>
                          <a:spcPct val="115000"/>
                        </a:lnSpc>
                        <a:spcBef>
                          <a:spcPts val="0"/>
                        </a:spcBef>
                        <a:spcAft>
                          <a:spcPts val="0"/>
                        </a:spcAft>
                        <a:buClrTx/>
                        <a:buSzTx/>
                        <a:buFontTx/>
                        <a:buNone/>
                        <a:tabLst/>
                        <a:defRPr/>
                      </a:pPr>
                      <a:r>
                        <a:rPr kumimoji="0" lang="es-VE" sz="800" b="0" i="0" u="none" strike="noStrike" kern="1200" cap="none" spc="0" normalizeH="0" baseline="0" noProof="0" dirty="0" smtClean="0">
                          <a:ln>
                            <a:noFill/>
                          </a:ln>
                          <a:solidFill>
                            <a:prstClr val="black"/>
                          </a:solidFill>
                          <a:effectLst/>
                          <a:uLnTx/>
                          <a:uFillTx/>
                          <a:latin typeface="Times New Roman"/>
                          <a:ea typeface="Times New Roman"/>
                          <a:cs typeface="Times New Roman"/>
                        </a:rPr>
                        <a:t>5.</a:t>
                      </a:r>
                      <a:r>
                        <a:rPr lang="es-ES_tradnl" sz="800" b="0" kern="1200" dirty="0" smtClean="0">
                          <a:solidFill>
                            <a:schemeClr val="dk1"/>
                          </a:solidFill>
                          <a:effectLst/>
                          <a:latin typeface="+mn-lt"/>
                          <a:ea typeface="+mn-ea"/>
                          <a:cs typeface="+mn-cs"/>
                        </a:rPr>
                        <a:t> Atiende las relaciones de concordancia de género, número, persona y tiempo en sus producciones. </a:t>
                      </a:r>
                    </a:p>
                    <a:p>
                      <a:pPr marL="0" marR="0" lvl="0" indent="0" algn="just" defTabSz="1217889" rtl="0" eaLnBrk="1" fontAlgn="auto" latinLnBrk="0" hangingPunct="1">
                        <a:lnSpc>
                          <a:spcPct val="115000"/>
                        </a:lnSpc>
                        <a:spcBef>
                          <a:spcPts val="0"/>
                        </a:spcBef>
                        <a:spcAft>
                          <a:spcPts val="0"/>
                        </a:spcAft>
                        <a:buClrTx/>
                        <a:buSzTx/>
                        <a:buFontTx/>
                        <a:buNone/>
                        <a:tabLst/>
                        <a:defRPr/>
                      </a:pPr>
                      <a:endParaRPr kumimoji="0" lang="es-VE" sz="8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0" marR="0" lvl="0" indent="0" algn="just" defTabSz="1217889" rtl="0" eaLnBrk="1" fontAlgn="auto" latinLnBrk="0" hangingPunct="1">
                        <a:lnSpc>
                          <a:spcPct val="100000"/>
                        </a:lnSpc>
                        <a:spcBef>
                          <a:spcPts val="0"/>
                        </a:spcBef>
                        <a:spcAft>
                          <a:spcPts val="0"/>
                        </a:spcAft>
                        <a:buClrTx/>
                        <a:buSzPts val="1000"/>
                        <a:buFontTx/>
                        <a:buNone/>
                        <a:tabLst>
                          <a:tab pos="457200" algn="l"/>
                        </a:tabLst>
                        <a:defRPr/>
                      </a:pPr>
                      <a:endParaRPr lang="es-ES_tradnl" sz="800" b="0" kern="1200" baseline="0" dirty="0" smtClean="0">
                        <a:solidFill>
                          <a:schemeClr val="dk1"/>
                        </a:solidFill>
                        <a:effectLst/>
                        <a:latin typeface="+mn-lt"/>
                        <a:ea typeface="+mn-ea"/>
                        <a:cs typeface="+mn-cs"/>
                      </a:endParaRPr>
                    </a:p>
                  </a:txBody>
                  <a:tcPr marL="68652" marR="68652" marT="34326" marB="34326"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lvl="0" indent="0" algn="just" defTabSz="1217889" rtl="0" eaLnBrk="1" fontAlgn="auto" latinLnBrk="0" hangingPunct="1">
                        <a:lnSpc>
                          <a:spcPct val="115000"/>
                        </a:lnSpc>
                        <a:spcBef>
                          <a:spcPts val="0"/>
                        </a:spcBef>
                        <a:spcAft>
                          <a:spcPts val="0"/>
                        </a:spcAft>
                        <a:buClrTx/>
                        <a:buSzTx/>
                        <a:buFontTx/>
                        <a:buNone/>
                        <a:tabLst/>
                        <a:defRPr/>
                      </a:pPr>
                      <a:endParaRPr lang="es-ES_tradnl" sz="800" b="0" kern="1200" dirty="0" smtClean="0">
                        <a:solidFill>
                          <a:schemeClr val="dk1"/>
                        </a:solidFill>
                        <a:effectLst/>
                        <a:latin typeface="+mn-lt"/>
                        <a:ea typeface="+mn-ea"/>
                        <a:cs typeface="+mn-cs"/>
                      </a:endParaRPr>
                    </a:p>
                    <a:p>
                      <a:pPr marL="0" marR="0" lvl="0" indent="0" algn="just" defTabSz="1217889" rtl="0" eaLnBrk="1" fontAlgn="auto" latinLnBrk="0" hangingPunct="1">
                        <a:lnSpc>
                          <a:spcPct val="115000"/>
                        </a:lnSpc>
                        <a:spcBef>
                          <a:spcPts val="0"/>
                        </a:spcBef>
                        <a:spcAft>
                          <a:spcPts val="0"/>
                        </a:spcAft>
                        <a:buClrTx/>
                        <a:buSzTx/>
                        <a:buFontTx/>
                        <a:buNone/>
                        <a:tabLst/>
                        <a:defRPr/>
                      </a:pPr>
                      <a:r>
                        <a:rPr lang="es-ES_tradnl" sz="800" b="0" kern="1200" dirty="0" smtClean="0">
                          <a:solidFill>
                            <a:schemeClr val="dk1"/>
                          </a:solidFill>
                          <a:effectLst/>
                          <a:latin typeface="+mn-lt"/>
                          <a:ea typeface="+mn-ea"/>
                          <a:cs typeface="+mn-cs"/>
                        </a:rPr>
                        <a:t>6. Reconoce y usa sustantivos, adjetivos, verbos y adverbios en</a:t>
                      </a:r>
                      <a:r>
                        <a:rPr lang="es-ES_tradnl" sz="800" b="0" kern="1200" baseline="0" dirty="0" smtClean="0">
                          <a:solidFill>
                            <a:schemeClr val="dk1"/>
                          </a:solidFill>
                          <a:effectLst/>
                          <a:latin typeface="+mn-lt"/>
                          <a:ea typeface="+mn-ea"/>
                          <a:cs typeface="+mn-cs"/>
                        </a:rPr>
                        <a:t> sus producciones escritas.</a:t>
                      </a:r>
                    </a:p>
                    <a:p>
                      <a:pPr marL="0" marR="0" lvl="0" indent="0" algn="just" defTabSz="1217889" rtl="0" eaLnBrk="1" fontAlgn="auto" latinLnBrk="0" hangingPunct="1">
                        <a:lnSpc>
                          <a:spcPct val="115000"/>
                        </a:lnSpc>
                        <a:spcBef>
                          <a:spcPts val="0"/>
                        </a:spcBef>
                        <a:spcAft>
                          <a:spcPts val="0"/>
                        </a:spcAft>
                        <a:buClrTx/>
                        <a:buSzTx/>
                        <a:buFontTx/>
                        <a:buNone/>
                        <a:tabLst/>
                        <a:defRPr/>
                      </a:pPr>
                      <a:endParaRPr kumimoji="0" lang="es-VE" sz="800" b="0" i="0" u="none" strike="noStrike" kern="1200" cap="none" spc="0" normalizeH="0" baseline="0" noProof="0" dirty="0">
                        <a:ln>
                          <a:noFill/>
                        </a:ln>
                        <a:solidFill>
                          <a:prstClr val="black"/>
                        </a:solidFill>
                        <a:effectLst/>
                        <a:uLnTx/>
                        <a:uFillTx/>
                        <a:latin typeface="Times New Roman"/>
                        <a:ea typeface="Times New Roman"/>
                        <a:cs typeface="Times New Roman"/>
                      </a:endParaRPr>
                    </a:p>
                  </a:txBody>
                  <a:tcPr marL="68652" marR="68652" marT="34326" marB="34326"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lvl="0" indent="0" algn="just" defTabSz="1217889" rtl="0" eaLnBrk="1" fontAlgn="auto" latinLnBrk="0" hangingPunct="1">
                        <a:lnSpc>
                          <a:spcPct val="100000"/>
                        </a:lnSpc>
                        <a:spcBef>
                          <a:spcPts val="0"/>
                        </a:spcBef>
                        <a:spcAft>
                          <a:spcPts val="0"/>
                        </a:spcAft>
                        <a:buClrTx/>
                        <a:buSzTx/>
                        <a:buFontTx/>
                        <a:buNone/>
                        <a:tabLst/>
                        <a:defRPr/>
                      </a:pPr>
                      <a:endParaRPr lang="es-ES_tradnl" sz="800" b="0" kern="1200" dirty="0" smtClean="0">
                        <a:solidFill>
                          <a:schemeClr val="dk1"/>
                        </a:solidFill>
                        <a:effectLst/>
                        <a:latin typeface="+mn-lt"/>
                        <a:ea typeface="+mn-ea"/>
                        <a:cs typeface="+mn-cs"/>
                      </a:endParaRPr>
                    </a:p>
                    <a:p>
                      <a:pPr marL="0" marR="0" lvl="0" indent="0" algn="just" defTabSz="1217889" rtl="0" eaLnBrk="1" fontAlgn="auto" latinLnBrk="0" hangingPunct="1">
                        <a:lnSpc>
                          <a:spcPct val="100000"/>
                        </a:lnSpc>
                        <a:spcBef>
                          <a:spcPts val="0"/>
                        </a:spcBef>
                        <a:spcAft>
                          <a:spcPts val="0"/>
                        </a:spcAft>
                        <a:buClrTx/>
                        <a:buSzTx/>
                        <a:buFontTx/>
                        <a:buNone/>
                        <a:tabLst/>
                        <a:defRPr/>
                      </a:pPr>
                      <a:r>
                        <a:rPr lang="es-ES_tradnl" sz="800" b="0" kern="1200" dirty="0" smtClean="0">
                          <a:solidFill>
                            <a:schemeClr val="dk1"/>
                          </a:solidFill>
                          <a:effectLst/>
                          <a:latin typeface="+mn-lt"/>
                          <a:ea typeface="+mn-ea"/>
                          <a:cs typeface="+mn-cs"/>
                        </a:rPr>
                        <a:t>7.Sustituye vocablos por sinónimos y formas pronominales en la redacción de textos escritos. </a:t>
                      </a:r>
                    </a:p>
                    <a:p>
                      <a:pPr marL="0" marR="0" lvl="0" indent="0" algn="just" defTabSz="1217889" rtl="0" eaLnBrk="1" fontAlgn="auto" latinLnBrk="0" hangingPunct="1">
                        <a:lnSpc>
                          <a:spcPct val="100000"/>
                        </a:lnSpc>
                        <a:spcBef>
                          <a:spcPts val="0"/>
                        </a:spcBef>
                        <a:spcAft>
                          <a:spcPts val="0"/>
                        </a:spcAft>
                        <a:buClrTx/>
                        <a:buSzTx/>
                        <a:buFontTx/>
                        <a:buNone/>
                        <a:tabLst/>
                        <a:defRPr/>
                      </a:pPr>
                      <a:endParaRPr lang="es-VE" sz="800" b="0" kern="1200" dirty="0" smtClean="0">
                        <a:solidFill>
                          <a:schemeClr val="dk1"/>
                        </a:solidFill>
                        <a:effectLst/>
                        <a:latin typeface="+mn-lt"/>
                        <a:ea typeface="+mn-ea"/>
                        <a:cs typeface="+mn-cs"/>
                      </a:endParaRPr>
                    </a:p>
                  </a:txBody>
                  <a:tcPr marL="68652" marR="68652" marT="34326" marB="34326"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xmlns="" val="10000"/>
                  </a:ext>
                </a:extLst>
              </a:tr>
            </a:tbl>
          </a:graphicData>
        </a:graphic>
      </p:graphicFrame>
      <p:pic>
        <p:nvPicPr>
          <p:cNvPr id="26" name="Imagen 2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32917" y="144787"/>
            <a:ext cx="1834486" cy="1438237"/>
          </a:xfrm>
          <a:prstGeom prst="rect">
            <a:avLst/>
          </a:prstGeom>
        </p:spPr>
      </p:pic>
      <p:pic>
        <p:nvPicPr>
          <p:cNvPr id="27" name="Picture 2" descr="C:\Users\Luis Moya\Desktop\Logo guao.png">
            <a:extLst>
              <a:ext uri="{FF2B5EF4-FFF2-40B4-BE49-F238E27FC236}">
                <a16:creationId xmlns:a16="http://schemas.microsoft.com/office/drawing/2014/main" xmlns="" id="{8C734554-9B42-4A8C-964A-736E51EE10F0}"/>
              </a:ext>
            </a:extLst>
          </p:cNvPr>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ackgroundRemoval t="3279" b="100000" l="0" r="28000"/>
                    </a14:imgEffect>
                  </a14:imgLayer>
                </a14:imgProps>
              </a:ext>
            </a:extLst>
          </a:blip>
          <a:srcRect r="71814"/>
          <a:stretch/>
        </p:blipFill>
        <p:spPr bwMode="auto">
          <a:xfrm>
            <a:off x="5995654" y="8571576"/>
            <a:ext cx="385674" cy="392912"/>
          </a:xfrm>
          <a:prstGeom prst="rect">
            <a:avLst/>
          </a:prstGeom>
          <a:noFill/>
        </p:spPr>
      </p:pic>
      <p:pic>
        <p:nvPicPr>
          <p:cNvPr id="28" name="25 Imagen" descr="pilas.png">
            <a:extLst>
              <a:ext uri="{FF2B5EF4-FFF2-40B4-BE49-F238E27FC236}">
                <a16:creationId xmlns:a16="http://schemas.microsoft.com/office/drawing/2014/main" xmlns="" id="{237DF535-AA8C-4806-B696-30814E38BE4E}"/>
              </a:ext>
            </a:extLst>
          </p:cNvPr>
          <p:cNvPicPr>
            <a:picLocks noChangeAspect="1"/>
          </p:cNvPicPr>
          <p:nvPr/>
        </p:nvPicPr>
        <p:blipFill>
          <a:blip r:embed="rId5" cstate="print"/>
          <a:stretch>
            <a:fillRect/>
          </a:stretch>
        </p:blipFill>
        <p:spPr>
          <a:xfrm>
            <a:off x="4824469" y="8551690"/>
            <a:ext cx="548747" cy="375928"/>
          </a:xfrm>
          <a:prstGeom prst="rect">
            <a:avLst/>
          </a:prstGeom>
        </p:spPr>
      </p:pic>
      <p:pic>
        <p:nvPicPr>
          <p:cNvPr id="29" name="Picture 1" descr="C:\Users\Luis Moya\Desktop\logo-original.png">
            <a:extLst>
              <a:ext uri="{FF2B5EF4-FFF2-40B4-BE49-F238E27FC236}">
                <a16:creationId xmlns:a16="http://schemas.microsoft.com/office/drawing/2014/main" xmlns="" id="{C82D3487-EB6F-4A18-97F8-340328447314}"/>
              </a:ext>
            </a:extLst>
          </p:cNvPr>
          <p:cNvPicPr>
            <a:picLocks noChangeAspect="1" noChangeArrowheads="1"/>
          </p:cNvPicPr>
          <p:nvPr/>
        </p:nvPicPr>
        <p:blipFill>
          <a:blip r:embed="rId6" cstate="print"/>
          <a:srcRect/>
          <a:stretch>
            <a:fillRect/>
          </a:stretch>
        </p:blipFill>
        <p:spPr bwMode="auto">
          <a:xfrm>
            <a:off x="5447640" y="8574565"/>
            <a:ext cx="429632" cy="389923"/>
          </a:xfrm>
          <a:prstGeom prst="rect">
            <a:avLst/>
          </a:prstGeom>
          <a:noFill/>
        </p:spPr>
      </p:pic>
      <p:pic>
        <p:nvPicPr>
          <p:cNvPr id="30" name="Picture 2" descr="C:\Users\Luis Moya\Desktop\Logo guao.png">
            <a:extLst>
              <a:ext uri="{FF2B5EF4-FFF2-40B4-BE49-F238E27FC236}">
                <a16:creationId xmlns:a16="http://schemas.microsoft.com/office/drawing/2014/main" xmlns="" id="{8C734554-9B42-4A8C-964A-736E51EE10F0}"/>
              </a:ext>
            </a:extLst>
          </p:cNvPr>
          <p:cNvPicPr>
            <a:picLocks noChangeAspect="1" noChangeArrowheads="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xmlns="">
                  <a14:imgLayer r:embed="rId4">
                    <a14:imgEffect>
                      <a14:backgroundRemoval t="3279" b="100000" l="0" r="28000"/>
                    </a14:imgEffect>
                  </a14:imgLayer>
                </a14:imgProps>
              </a:ext>
            </a:extLst>
          </a:blip>
          <a:srcRect r="71814"/>
          <a:stretch/>
        </p:blipFill>
        <p:spPr bwMode="auto">
          <a:xfrm rot="20875729">
            <a:off x="-726290" y="7878503"/>
            <a:ext cx="1452582" cy="1479843"/>
          </a:xfrm>
          <a:prstGeom prst="rect">
            <a:avLst/>
          </a:prstGeom>
          <a:noFill/>
        </p:spPr>
      </p:pic>
    </p:spTree>
    <p:extLst>
      <p:ext uri="{BB962C8B-B14F-4D97-AF65-F5344CB8AC3E}">
        <p14:creationId xmlns:p14="http://schemas.microsoft.com/office/powerpoint/2010/main" xmlns="" val="1923599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flipH="1">
            <a:off x="-99392" y="449541"/>
            <a:ext cx="5157192" cy="810091"/>
          </a:xfrm>
          <a:prstGeom prst="roundRect">
            <a:avLst/>
          </a:prstGeom>
          <a:gradFill>
            <a:gsLst>
              <a:gs pos="0">
                <a:schemeClr val="accent1">
                  <a:lumMod val="5000"/>
                  <a:lumOff val="95000"/>
                </a:schemeClr>
              </a:gs>
              <a:gs pos="11000">
                <a:schemeClr val="accent3">
                  <a:lumMod val="40000"/>
                  <a:lumOff val="60000"/>
                </a:schemeClr>
              </a:gs>
              <a:gs pos="37000">
                <a:srgbClr val="00B05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26 CuadroTexto">
            <a:extLst>
              <a:ext uri="{FF2B5EF4-FFF2-40B4-BE49-F238E27FC236}">
                <a16:creationId xmlns:a16="http://schemas.microsoft.com/office/drawing/2014/main" xmlns="" id="{F81D3E92-AE00-4583-8636-AA0B42F05164}"/>
              </a:ext>
            </a:extLst>
          </p:cNvPr>
          <p:cNvSpPr txBox="1"/>
          <p:nvPr/>
        </p:nvSpPr>
        <p:spPr>
          <a:xfrm>
            <a:off x="127815" y="439088"/>
            <a:ext cx="4702779" cy="892552"/>
          </a:xfrm>
          <a:prstGeom prst="rect">
            <a:avLst/>
          </a:prstGeom>
          <a:noFill/>
        </p:spPr>
        <p:txBody>
          <a:bodyPr wrap="square" rtlCol="0">
            <a:spAutoFit/>
          </a:bodyPr>
          <a:lstStyle/>
          <a:p>
            <a:r>
              <a:rPr lang="es-ES" sz="3600" b="1" i="1" dirty="0">
                <a:solidFill>
                  <a:schemeClr val="bg1"/>
                </a:solidFill>
                <a:latin typeface="Arial" panose="020B0604020202020204" pitchFamily="34" charset="0"/>
                <a:cs typeface="Arial" panose="020B0604020202020204" pitchFamily="34" charset="0"/>
              </a:rPr>
              <a:t>LECTURA</a:t>
            </a:r>
          </a:p>
          <a:p>
            <a:r>
              <a:rPr lang="es-ES" sz="1400" i="1" spc="300" dirty="0" smtClean="0">
                <a:solidFill>
                  <a:schemeClr val="bg1"/>
                </a:solidFill>
                <a:latin typeface="Arial" panose="020B0604020202020204" pitchFamily="34" charset="0"/>
                <a:cs typeface="Arial" panose="020B0604020202020204" pitchFamily="34" charset="0"/>
              </a:rPr>
              <a:t>5to </a:t>
            </a:r>
            <a:r>
              <a:rPr lang="es-ES" sz="1400" i="1" spc="300" dirty="0">
                <a:solidFill>
                  <a:schemeClr val="bg1"/>
                </a:solidFill>
                <a:latin typeface="Arial" panose="020B0604020202020204" pitchFamily="34" charset="0"/>
                <a:cs typeface="Arial" panose="020B0604020202020204" pitchFamily="34" charset="0"/>
              </a:rPr>
              <a:t>grado</a:t>
            </a:r>
            <a:endParaRPr lang="en-US" sz="1400" spc="300" dirty="0">
              <a:solidFill>
                <a:schemeClr val="bg1"/>
              </a:solidFill>
              <a:latin typeface="Arial Rounded MT Bold" panose="020F0704030504030204" pitchFamily="34" charset="0"/>
              <a:cs typeface="Arial" panose="020B0604020202020204" pitchFamily="34" charset="0"/>
            </a:endParaRPr>
          </a:p>
        </p:txBody>
      </p:sp>
      <p:pic>
        <p:nvPicPr>
          <p:cNvPr id="10" name="Imagen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78890" y="144787"/>
            <a:ext cx="1834486" cy="1438237"/>
          </a:xfrm>
          <a:prstGeom prst="rect">
            <a:avLst/>
          </a:prstGeom>
        </p:spPr>
      </p:pic>
      <p:graphicFrame>
        <p:nvGraphicFramePr>
          <p:cNvPr id="13" name="1 Tabla"/>
          <p:cNvGraphicFramePr>
            <a:graphicFrameLocks noGrp="1"/>
          </p:cNvGraphicFramePr>
          <p:nvPr>
            <p:extLst>
              <p:ext uri="{D42A27DB-BD31-4B8C-83A1-F6EECF244321}">
                <p14:modId xmlns:p14="http://schemas.microsoft.com/office/powerpoint/2010/main" xmlns="" val="1883885957"/>
              </p:ext>
            </p:extLst>
          </p:nvPr>
        </p:nvGraphicFramePr>
        <p:xfrm>
          <a:off x="216629" y="1835696"/>
          <a:ext cx="6308715" cy="5364759"/>
        </p:xfrm>
        <a:graphic>
          <a:graphicData uri="http://schemas.openxmlformats.org/drawingml/2006/table">
            <a:tbl>
              <a:tblPr firstRow="1" bandRow="1">
                <a:effectLst>
                  <a:reflection blurRad="6350" stA="50000" endA="300" endPos="55000" dir="5400000" sy="-100000" algn="bl" rotWithShape="0"/>
                </a:effectLst>
                <a:tableStyleId>{5C22544A-7EE6-4342-B048-85BDC9FD1C3A}</a:tableStyleId>
              </a:tblPr>
              <a:tblGrid>
                <a:gridCol w="2241940">
                  <a:extLst>
                    <a:ext uri="{9D8B030D-6E8A-4147-A177-3AD203B41FA5}">
                      <a16:colId xmlns:a16="http://schemas.microsoft.com/office/drawing/2014/main" xmlns="" val="20000"/>
                    </a:ext>
                  </a:extLst>
                </a:gridCol>
                <a:gridCol w="4066775">
                  <a:extLst>
                    <a:ext uri="{9D8B030D-6E8A-4147-A177-3AD203B41FA5}">
                      <a16:colId xmlns:a16="http://schemas.microsoft.com/office/drawing/2014/main" xmlns="" val="20001"/>
                    </a:ext>
                  </a:extLst>
                </a:gridCol>
              </a:tblGrid>
              <a:tr h="425250">
                <a:tc>
                  <a:txBody>
                    <a:bodyPr/>
                    <a:lstStyle/>
                    <a:p>
                      <a:pPr algn="ctr"/>
                      <a:r>
                        <a:rPr lang="es-VE" sz="2000" dirty="0" smtClean="0">
                          <a:solidFill>
                            <a:schemeClr val="bg1"/>
                          </a:solidFill>
                        </a:rPr>
                        <a:t>COMPETENCIAS</a:t>
                      </a:r>
                      <a:endParaRPr lang="es-VE" sz="2000" dirty="0">
                        <a:solidFill>
                          <a:schemeClr val="bg1"/>
                        </a:solidFill>
                      </a:endParaRPr>
                    </a:p>
                  </a:txBody>
                  <a:tcPr marL="68652" marR="68652" marT="34326" marB="34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s-VE" sz="2000" dirty="0" smtClean="0">
                          <a:solidFill>
                            <a:schemeClr val="bg1"/>
                          </a:solidFill>
                        </a:rPr>
                        <a:t>INDICADORES</a:t>
                      </a:r>
                      <a:endParaRPr lang="es-VE" sz="2000" dirty="0">
                        <a:solidFill>
                          <a:schemeClr val="bg1"/>
                        </a:solidFill>
                      </a:endParaRPr>
                    </a:p>
                  </a:txBody>
                  <a:tcPr marL="68652" marR="68652" marT="34326" marB="34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xmlns="" val="10001"/>
                  </a:ext>
                </a:extLst>
              </a:tr>
              <a:tr h="4939509">
                <a:tc>
                  <a:txBody>
                    <a:bodyPr/>
                    <a:lstStyle/>
                    <a:p>
                      <a:pPr marL="457200" marR="0" lvl="0" indent="-457200" algn="just" defTabSz="889000" rtl="0" eaLnBrk="1" fontAlgn="auto" latinLnBrk="0" hangingPunct="1">
                        <a:lnSpc>
                          <a:spcPct val="100000"/>
                        </a:lnSpc>
                        <a:spcBef>
                          <a:spcPct val="0"/>
                        </a:spcBef>
                        <a:spcAft>
                          <a:spcPct val="35000"/>
                        </a:spcAft>
                        <a:buClrTx/>
                        <a:buSzTx/>
                        <a:buFontTx/>
                        <a:buAutoNum type="arabicPeriod"/>
                        <a:tabLst/>
                        <a:defRPr/>
                      </a:pPr>
                      <a:endParaRPr lang="es-VE" sz="900" b="1" dirty="0" smtClean="0">
                        <a:solidFill>
                          <a:schemeClr val="tx1">
                            <a:lumMod val="50000"/>
                            <a:lumOff val="50000"/>
                          </a:schemeClr>
                        </a:solidFill>
                        <a:latin typeface="+mn-lt"/>
                      </a:endParaRPr>
                    </a:p>
                    <a:p>
                      <a:pPr marL="457200" marR="0" lvl="0" indent="-457200" algn="just" defTabSz="889000" rtl="0" eaLnBrk="1" fontAlgn="auto" latinLnBrk="0" hangingPunct="1">
                        <a:lnSpc>
                          <a:spcPct val="100000"/>
                        </a:lnSpc>
                        <a:spcBef>
                          <a:spcPct val="0"/>
                        </a:spcBef>
                        <a:spcAft>
                          <a:spcPct val="35000"/>
                        </a:spcAft>
                        <a:buClrTx/>
                        <a:buSzTx/>
                        <a:buFontTx/>
                        <a:buAutoNum type="arabicPeriod"/>
                        <a:tabLst/>
                        <a:defRPr/>
                      </a:pPr>
                      <a:endParaRPr lang="es-VE" sz="900" b="1" dirty="0" smtClean="0">
                        <a:solidFill>
                          <a:schemeClr val="tx1">
                            <a:lumMod val="50000"/>
                            <a:lumOff val="50000"/>
                          </a:schemeClr>
                        </a:solidFill>
                        <a:latin typeface="+mn-lt"/>
                      </a:endParaRPr>
                    </a:p>
                    <a:p>
                      <a:pPr marL="457200" marR="0" lvl="0" indent="-457200" algn="just" defTabSz="889000" rtl="0" eaLnBrk="1" fontAlgn="auto" latinLnBrk="0" hangingPunct="1">
                        <a:lnSpc>
                          <a:spcPct val="100000"/>
                        </a:lnSpc>
                        <a:spcBef>
                          <a:spcPct val="0"/>
                        </a:spcBef>
                        <a:spcAft>
                          <a:spcPct val="35000"/>
                        </a:spcAft>
                        <a:buClrTx/>
                        <a:buSzTx/>
                        <a:buFontTx/>
                        <a:buAutoNum type="arabicPeriod"/>
                        <a:tabLst/>
                        <a:defRPr/>
                      </a:pPr>
                      <a:r>
                        <a:rPr lang="es-VE" sz="1600" b="0" dirty="0" smtClean="0">
                          <a:solidFill>
                            <a:schemeClr val="tx1"/>
                          </a:solidFill>
                          <a:latin typeface="+mn-lt"/>
                        </a:rPr>
                        <a:t>Logra la comprensión de textos diversos: narrativos, descriptivos, instruccionales, expositivos y argumentativos, relacionándolos con saberes previos para desarrollar el pensamiento crítico y creativo.</a:t>
                      </a:r>
                    </a:p>
                    <a:p>
                      <a:pPr marL="0" marR="0" lvl="0" indent="0" algn="just" defTabSz="889000" rtl="0" eaLnBrk="1" fontAlgn="auto" latinLnBrk="0" hangingPunct="1">
                        <a:lnSpc>
                          <a:spcPct val="100000"/>
                        </a:lnSpc>
                        <a:spcBef>
                          <a:spcPct val="0"/>
                        </a:spcBef>
                        <a:spcAft>
                          <a:spcPct val="35000"/>
                        </a:spcAft>
                        <a:buClrTx/>
                        <a:buSzTx/>
                        <a:buFontTx/>
                        <a:buNone/>
                        <a:tabLst/>
                        <a:defRPr/>
                      </a:pPr>
                      <a:endParaRPr lang="es-VE" sz="900" b="1" dirty="0" smtClean="0">
                        <a:solidFill>
                          <a:schemeClr val="tx1">
                            <a:lumMod val="50000"/>
                            <a:lumOff val="50000"/>
                          </a:schemeClr>
                        </a:solidFill>
                        <a:latin typeface="+mn-lt"/>
                      </a:endParaRPr>
                    </a:p>
                    <a:p>
                      <a:pPr marL="0" marR="0" lvl="0" indent="0" algn="just" defTabSz="889000" rtl="0" eaLnBrk="1" fontAlgn="auto" latinLnBrk="0" hangingPunct="1">
                        <a:lnSpc>
                          <a:spcPct val="100000"/>
                        </a:lnSpc>
                        <a:spcBef>
                          <a:spcPct val="0"/>
                        </a:spcBef>
                        <a:spcAft>
                          <a:spcPct val="35000"/>
                        </a:spcAft>
                        <a:buClrTx/>
                        <a:buSzTx/>
                        <a:buFontTx/>
                        <a:buNone/>
                        <a:tabLst/>
                        <a:defRPr/>
                      </a:pPr>
                      <a:endParaRPr lang="es-VE" sz="900" b="1" dirty="0" smtClean="0">
                        <a:solidFill>
                          <a:schemeClr val="tx1">
                            <a:lumMod val="50000"/>
                            <a:lumOff val="50000"/>
                          </a:schemeClr>
                        </a:solidFill>
                        <a:latin typeface="+mn-lt"/>
                      </a:endParaRPr>
                    </a:p>
                  </a:txBody>
                  <a:tcPr marL="68652" marR="68652" marT="34326" marB="343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342900" marR="0" lvl="0" indent="-342900" algn="just" defTabSz="1217889" rtl="0" eaLnBrk="1" fontAlgn="auto" latinLnBrk="0" hangingPunct="1">
                        <a:lnSpc>
                          <a:spcPct val="100000"/>
                        </a:lnSpc>
                        <a:spcBef>
                          <a:spcPts val="1200"/>
                        </a:spcBef>
                        <a:spcAft>
                          <a:spcPts val="0"/>
                        </a:spcAft>
                        <a:buClrTx/>
                        <a:buSzTx/>
                        <a:buFont typeface="+mj-lt"/>
                        <a:buAutoNum type="arabicPeriod"/>
                        <a:tabLst/>
                        <a:defRPr/>
                      </a:pPr>
                      <a:endParaRPr lang="es-VE" sz="1600" kern="1200" dirty="0" smtClean="0">
                        <a:solidFill>
                          <a:schemeClr val="dk1"/>
                        </a:solidFill>
                        <a:effectLst/>
                        <a:latin typeface="+mn-lt"/>
                        <a:ea typeface="+mn-ea"/>
                        <a:cs typeface="+mn-cs"/>
                      </a:endParaRPr>
                    </a:p>
                    <a:p>
                      <a:pPr marL="342900" marR="0" lvl="0" indent="-342900" algn="just" defTabSz="1217889" rtl="0" eaLnBrk="1" fontAlgn="auto" latinLnBrk="0" hangingPunct="1">
                        <a:lnSpc>
                          <a:spcPct val="100000"/>
                        </a:lnSpc>
                        <a:spcBef>
                          <a:spcPts val="1200"/>
                        </a:spcBef>
                        <a:spcAft>
                          <a:spcPts val="0"/>
                        </a:spcAft>
                        <a:buClrTx/>
                        <a:buSzTx/>
                        <a:buFont typeface="+mj-lt"/>
                        <a:buNone/>
                        <a:tabLst/>
                        <a:defRPr/>
                      </a:pPr>
                      <a:r>
                        <a:rPr lang="es-VE" sz="1600" kern="1200" dirty="0" smtClean="0">
                          <a:solidFill>
                            <a:schemeClr val="dk1"/>
                          </a:solidFill>
                          <a:effectLst/>
                          <a:latin typeface="+mn-lt"/>
                          <a:ea typeface="+mn-ea"/>
                          <a:cs typeface="+mn-cs"/>
                        </a:rPr>
                        <a:t>4. </a:t>
                      </a:r>
                      <a:r>
                        <a:rPr lang="es-VE" sz="1800" kern="1200" dirty="0" smtClean="0">
                          <a:solidFill>
                            <a:schemeClr val="dk1"/>
                          </a:solidFill>
                          <a:latin typeface="+mn-lt"/>
                          <a:ea typeface="+mn-ea"/>
                          <a:cs typeface="+mn-cs"/>
                        </a:rPr>
                        <a:t>Justifica sus hipótesis al inferir información implícita en textos narrativos, descriptivos, expositivos y argumentativos.</a:t>
                      </a:r>
                      <a:endParaRPr lang="es-VE" sz="1600" kern="1200" dirty="0" smtClean="0">
                        <a:solidFill>
                          <a:schemeClr val="dk1"/>
                        </a:solidFill>
                        <a:effectLst/>
                        <a:latin typeface="+mn-lt"/>
                        <a:ea typeface="+mn-ea"/>
                        <a:cs typeface="+mn-cs"/>
                      </a:endParaRPr>
                    </a:p>
                    <a:p>
                      <a:pPr marL="342900" marR="0" lvl="0" indent="-342900" algn="just" defTabSz="1217889" rtl="0" eaLnBrk="1" fontAlgn="auto" latinLnBrk="0" hangingPunct="1">
                        <a:lnSpc>
                          <a:spcPct val="100000"/>
                        </a:lnSpc>
                        <a:spcBef>
                          <a:spcPts val="1200"/>
                        </a:spcBef>
                        <a:spcAft>
                          <a:spcPts val="0"/>
                        </a:spcAft>
                        <a:buClrTx/>
                        <a:buSzTx/>
                        <a:buFont typeface="+mj-lt"/>
                        <a:buNone/>
                        <a:tabLst/>
                        <a:defRPr/>
                      </a:pPr>
                      <a:r>
                        <a:rPr lang="es-VE" sz="1600" kern="1200" dirty="0" smtClean="0">
                          <a:solidFill>
                            <a:schemeClr val="dk1"/>
                          </a:solidFill>
                          <a:effectLst/>
                          <a:latin typeface="+mn-lt"/>
                          <a:ea typeface="+mn-ea"/>
                          <a:cs typeface="+mn-cs"/>
                        </a:rPr>
                        <a:t>5. </a:t>
                      </a:r>
                      <a:r>
                        <a:rPr lang="es-VE" sz="1800" kern="1200" dirty="0" smtClean="0">
                          <a:solidFill>
                            <a:schemeClr val="dk1"/>
                          </a:solidFill>
                          <a:latin typeface="+mn-lt"/>
                          <a:ea typeface="+mn-ea"/>
                          <a:cs typeface="+mn-cs"/>
                        </a:rPr>
                        <a:t>Parafrasea en forma oral y escrita el contenido general de textos narrativos, descriptivos, instruccionales, argumentativos y expositivos.</a:t>
                      </a:r>
                      <a:endParaRPr lang="es-VE" sz="1600" kern="1200" dirty="0" smtClean="0">
                        <a:solidFill>
                          <a:schemeClr val="dk1"/>
                        </a:solidFill>
                        <a:effectLst/>
                        <a:latin typeface="+mn-lt"/>
                        <a:ea typeface="+mn-ea"/>
                        <a:cs typeface="+mn-cs"/>
                      </a:endParaRPr>
                    </a:p>
                    <a:p>
                      <a:pPr marL="342900" marR="0" lvl="0" indent="-342900" algn="just" defTabSz="1217889" rtl="0" eaLnBrk="1" fontAlgn="auto" latinLnBrk="0" hangingPunct="1">
                        <a:lnSpc>
                          <a:spcPct val="100000"/>
                        </a:lnSpc>
                        <a:spcBef>
                          <a:spcPts val="1200"/>
                        </a:spcBef>
                        <a:spcAft>
                          <a:spcPts val="0"/>
                        </a:spcAft>
                        <a:buClrTx/>
                        <a:buSzTx/>
                        <a:buFont typeface="+mj-lt"/>
                        <a:buNone/>
                        <a:tabLst/>
                        <a:defRPr/>
                      </a:pPr>
                      <a:r>
                        <a:rPr lang="es-VE" sz="1600" kern="1200" dirty="0" smtClean="0">
                          <a:solidFill>
                            <a:schemeClr val="dk1"/>
                          </a:solidFill>
                          <a:effectLst/>
                          <a:latin typeface="+mn-lt"/>
                          <a:ea typeface="+mn-ea"/>
                          <a:cs typeface="+mn-cs"/>
                        </a:rPr>
                        <a:t>6. </a:t>
                      </a:r>
                      <a:r>
                        <a:rPr lang="es-VE" sz="1800" kern="1200" dirty="0" smtClean="0">
                          <a:solidFill>
                            <a:schemeClr val="dk1"/>
                          </a:solidFill>
                          <a:latin typeface="+mn-lt"/>
                          <a:ea typeface="+mn-ea"/>
                          <a:cs typeface="+mn-cs"/>
                        </a:rPr>
                        <a:t>Contrasta su opinión sobre el punto de vista del autor en textos narrativos, descriptivos, expositivos y argumentativos.</a:t>
                      </a:r>
                      <a:endParaRPr lang="es-VE" sz="1600" kern="1200" dirty="0" smtClean="0">
                        <a:solidFill>
                          <a:schemeClr val="dk1"/>
                        </a:solidFill>
                        <a:effectLst/>
                        <a:latin typeface="+mn-lt"/>
                        <a:ea typeface="+mn-ea"/>
                        <a:cs typeface="+mn-cs"/>
                      </a:endParaRPr>
                    </a:p>
                  </a:txBody>
                  <a:tcPr marL="68652" marR="68652" marT="34326" marB="343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02"/>
                  </a:ext>
                </a:extLst>
              </a:tr>
            </a:tbl>
          </a:graphicData>
        </a:graphic>
      </p:graphicFrame>
      <p:sp>
        <p:nvSpPr>
          <p:cNvPr id="14" name="6 CuadroTexto"/>
          <p:cNvSpPr txBox="1"/>
          <p:nvPr/>
        </p:nvSpPr>
        <p:spPr>
          <a:xfrm>
            <a:off x="6356264" y="8532440"/>
            <a:ext cx="457112" cy="1477328"/>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15</a:t>
            </a:r>
            <a:endParaRPr lang="en-US" sz="1200" dirty="0">
              <a:solidFill>
                <a:schemeClr val="tx1">
                  <a:lumMod val="65000"/>
                  <a:lumOff val="35000"/>
                </a:schemeClr>
              </a:solidFill>
              <a:latin typeface="Arial" pitchFamily="34" charset="0"/>
              <a:cs typeface="Arial" pitchFamily="34" charset="0"/>
            </a:endParaRPr>
          </a:p>
          <a:p>
            <a:pPr marL="60325">
              <a:lnSpc>
                <a:spcPct val="150000"/>
              </a:lnSpc>
            </a:pPr>
            <a:endParaRPr lang="en-US" sz="1200" dirty="0">
              <a:solidFill>
                <a:schemeClr val="tx1">
                  <a:lumMod val="65000"/>
                  <a:lumOff val="35000"/>
                </a:schemeClr>
              </a:solidFill>
              <a:latin typeface="Arial" pitchFamily="34" charset="0"/>
              <a:cs typeface="Arial" pitchFamily="34" charset="0"/>
            </a:endParaRPr>
          </a:p>
          <a:p>
            <a:pPr marL="400050" indent="-400050">
              <a:lnSpc>
                <a:spcPct val="150000"/>
              </a:lnSpc>
            </a:pPr>
            <a:endParaRPr lang="en-US" sz="1200" dirty="0">
              <a:solidFill>
                <a:schemeClr val="accent4">
                  <a:lumMod val="50000"/>
                </a:schemeClr>
              </a:solidFill>
              <a:latin typeface="Arial" pitchFamily="34" charset="0"/>
              <a:cs typeface="Arial" pitchFamily="34" charset="0"/>
            </a:endParaRPr>
          </a:p>
          <a:p>
            <a:pPr>
              <a:lnSpc>
                <a:spcPct val="150000"/>
              </a:lnSpc>
            </a:pPr>
            <a:endParaRPr lang="es-VE" sz="1200" dirty="0">
              <a:solidFill>
                <a:schemeClr val="accent4">
                  <a:lumMod val="50000"/>
                </a:schemeClr>
              </a:solidFill>
              <a:latin typeface="Arial" pitchFamily="34" charset="0"/>
              <a:cs typeface="Arial" pitchFamily="34" charset="0"/>
            </a:endParaRPr>
          </a:p>
          <a:p>
            <a:pPr>
              <a:lnSpc>
                <a:spcPct val="150000"/>
              </a:lnSpc>
            </a:pPr>
            <a:endParaRPr lang="en-US" sz="1200" dirty="0">
              <a:solidFill>
                <a:schemeClr val="accent4">
                  <a:lumMod val="50000"/>
                </a:schemeClr>
              </a:solidFill>
              <a:latin typeface="Arial" pitchFamily="34" charset="0"/>
              <a:cs typeface="Arial" pitchFamily="34" charset="0"/>
            </a:endParaRPr>
          </a:p>
        </p:txBody>
      </p:sp>
      <p:pic>
        <p:nvPicPr>
          <p:cNvPr id="15" name="Picture 2" descr="C:\Users\Luis Moya\Desktop\Logo guao.png">
            <a:extLst>
              <a:ext uri="{FF2B5EF4-FFF2-40B4-BE49-F238E27FC236}">
                <a16:creationId xmlns:a16="http://schemas.microsoft.com/office/drawing/2014/main" xmlns="" id="{8C734554-9B42-4A8C-964A-736E51EE10F0}"/>
              </a:ext>
            </a:extLst>
          </p:cNvPr>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backgroundRemoval t="3279" b="100000" l="0" r="28000"/>
                    </a14:imgEffect>
                  </a14:imgLayer>
                </a14:imgProps>
              </a:ext>
            </a:extLst>
          </a:blip>
          <a:srcRect r="71814"/>
          <a:stretch/>
        </p:blipFill>
        <p:spPr bwMode="auto">
          <a:xfrm>
            <a:off x="5995654" y="8571576"/>
            <a:ext cx="385674" cy="392912"/>
          </a:xfrm>
          <a:prstGeom prst="rect">
            <a:avLst/>
          </a:prstGeom>
          <a:noFill/>
        </p:spPr>
      </p:pic>
      <p:pic>
        <p:nvPicPr>
          <p:cNvPr id="21" name="25 Imagen" descr="pilas.png">
            <a:extLst>
              <a:ext uri="{FF2B5EF4-FFF2-40B4-BE49-F238E27FC236}">
                <a16:creationId xmlns:a16="http://schemas.microsoft.com/office/drawing/2014/main" xmlns="" id="{237DF535-AA8C-4806-B696-30814E38BE4E}"/>
              </a:ext>
            </a:extLst>
          </p:cNvPr>
          <p:cNvPicPr>
            <a:picLocks noChangeAspect="1"/>
          </p:cNvPicPr>
          <p:nvPr/>
        </p:nvPicPr>
        <p:blipFill>
          <a:blip r:embed="rId6" cstate="print"/>
          <a:stretch>
            <a:fillRect/>
          </a:stretch>
        </p:blipFill>
        <p:spPr>
          <a:xfrm>
            <a:off x="4824469" y="8551690"/>
            <a:ext cx="548747" cy="375928"/>
          </a:xfrm>
          <a:prstGeom prst="rect">
            <a:avLst/>
          </a:prstGeom>
        </p:spPr>
      </p:pic>
      <p:pic>
        <p:nvPicPr>
          <p:cNvPr id="22" name="Picture 1" descr="C:\Users\Luis Moya\Desktop\logo-original.png">
            <a:extLst>
              <a:ext uri="{FF2B5EF4-FFF2-40B4-BE49-F238E27FC236}">
                <a16:creationId xmlns:a16="http://schemas.microsoft.com/office/drawing/2014/main" xmlns="" id="{C82D3487-EB6F-4A18-97F8-340328447314}"/>
              </a:ext>
            </a:extLst>
          </p:cNvPr>
          <p:cNvPicPr>
            <a:picLocks noChangeAspect="1" noChangeArrowheads="1"/>
          </p:cNvPicPr>
          <p:nvPr/>
        </p:nvPicPr>
        <p:blipFill>
          <a:blip r:embed="rId7" cstate="print"/>
          <a:srcRect/>
          <a:stretch>
            <a:fillRect/>
          </a:stretch>
        </p:blipFill>
        <p:spPr bwMode="auto">
          <a:xfrm>
            <a:off x="5447640" y="8574565"/>
            <a:ext cx="429632" cy="389923"/>
          </a:xfrm>
          <a:prstGeom prst="rect">
            <a:avLst/>
          </a:prstGeom>
          <a:noFill/>
        </p:spPr>
      </p:pic>
      <p:pic>
        <p:nvPicPr>
          <p:cNvPr id="23" name="Picture 2" descr="C:\Users\Luis Moya\Desktop\Logo guao.png">
            <a:extLst>
              <a:ext uri="{FF2B5EF4-FFF2-40B4-BE49-F238E27FC236}">
                <a16:creationId xmlns:a16="http://schemas.microsoft.com/office/drawing/2014/main" xmlns="" id="{8C734554-9B42-4A8C-964A-736E51EE10F0}"/>
              </a:ext>
            </a:extLst>
          </p:cNvPr>
          <p:cNvPicPr>
            <a:picLocks noChangeAspect="1" noChangeArrowheads="1"/>
          </p:cNvPicPr>
          <p:nvPr/>
        </p:nvPicPr>
        <p:blipFill rotWithShape="1">
          <a:blip r:embed="rId4" cstate="print">
            <a:duotone>
              <a:schemeClr val="bg2">
                <a:shade val="45000"/>
                <a:satMod val="135000"/>
              </a:schemeClr>
              <a:prstClr val="white"/>
            </a:duotone>
            <a:extLst>
              <a:ext uri="{BEBA8EAE-BF5A-486C-A8C5-ECC9F3942E4B}">
                <a14:imgProps xmlns:a14="http://schemas.microsoft.com/office/drawing/2010/main" xmlns="">
                  <a14:imgLayer r:embed="rId5">
                    <a14:imgEffect>
                      <a14:backgroundRemoval t="3279" b="100000" l="0" r="28000"/>
                    </a14:imgEffect>
                  </a14:imgLayer>
                </a14:imgProps>
              </a:ext>
            </a:extLst>
          </a:blip>
          <a:srcRect r="71814"/>
          <a:stretch/>
        </p:blipFill>
        <p:spPr bwMode="auto">
          <a:xfrm rot="820732">
            <a:off x="430058" y="7503614"/>
            <a:ext cx="916500" cy="933700"/>
          </a:xfrm>
          <a:prstGeom prst="rect">
            <a:avLst/>
          </a:prstGeom>
          <a:noFill/>
        </p:spPr>
      </p:pic>
      <p:sp>
        <p:nvSpPr>
          <p:cNvPr id="11" name="10 Rectángulo"/>
          <p:cNvSpPr/>
          <p:nvPr/>
        </p:nvSpPr>
        <p:spPr>
          <a:xfrm>
            <a:off x="404664" y="8388424"/>
            <a:ext cx="5328592" cy="276999"/>
          </a:xfrm>
          <a:prstGeom prst="rect">
            <a:avLst/>
          </a:prstGeom>
        </p:spPr>
        <p:txBody>
          <a:bodyPr wrap="square">
            <a:spAutoFit/>
          </a:bodyPr>
          <a:lstStyle/>
          <a:p>
            <a:r>
              <a:rPr lang="es-VE" sz="1200" b="1" dirty="0" smtClean="0"/>
              <a:t>Nota: </a:t>
            </a:r>
            <a:r>
              <a:rPr lang="es-VE" sz="1200" dirty="0" smtClean="0"/>
              <a:t>En este 2do lapso trabajaremos los presentes indicadores.</a:t>
            </a:r>
            <a:endParaRPr lang="es-VE" sz="1200" dirty="0"/>
          </a:p>
        </p:txBody>
      </p:sp>
    </p:spTree>
    <p:extLst>
      <p:ext uri="{BB962C8B-B14F-4D97-AF65-F5344CB8AC3E}">
        <p14:creationId xmlns:p14="http://schemas.microsoft.com/office/powerpoint/2010/main" xmlns="" val="4029888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CuadroTexto"/>
          <p:cNvSpPr txBox="1"/>
          <p:nvPr/>
        </p:nvSpPr>
        <p:spPr>
          <a:xfrm>
            <a:off x="6429397" y="8666836"/>
            <a:ext cx="457112" cy="1477328"/>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16</a:t>
            </a:r>
            <a:endParaRPr lang="en-US" sz="1200" dirty="0">
              <a:solidFill>
                <a:schemeClr val="tx1">
                  <a:lumMod val="65000"/>
                  <a:lumOff val="35000"/>
                </a:schemeClr>
              </a:solidFill>
              <a:latin typeface="Arial" pitchFamily="34" charset="0"/>
              <a:cs typeface="Arial" pitchFamily="34" charset="0"/>
            </a:endParaRPr>
          </a:p>
          <a:p>
            <a:pPr marL="60325">
              <a:lnSpc>
                <a:spcPct val="150000"/>
              </a:lnSpc>
            </a:pPr>
            <a:endParaRPr lang="en-US" sz="1200" dirty="0">
              <a:solidFill>
                <a:schemeClr val="tx1">
                  <a:lumMod val="65000"/>
                  <a:lumOff val="35000"/>
                </a:schemeClr>
              </a:solidFill>
              <a:latin typeface="Arial" pitchFamily="34" charset="0"/>
              <a:cs typeface="Arial" pitchFamily="34" charset="0"/>
            </a:endParaRPr>
          </a:p>
          <a:p>
            <a:pPr marL="400050" indent="-400050">
              <a:lnSpc>
                <a:spcPct val="150000"/>
              </a:lnSpc>
            </a:pPr>
            <a:endParaRPr lang="en-US" sz="1200" dirty="0">
              <a:solidFill>
                <a:schemeClr val="accent4">
                  <a:lumMod val="50000"/>
                </a:schemeClr>
              </a:solidFill>
              <a:latin typeface="Arial" pitchFamily="34" charset="0"/>
              <a:cs typeface="Arial" pitchFamily="34" charset="0"/>
            </a:endParaRPr>
          </a:p>
          <a:p>
            <a:pPr>
              <a:lnSpc>
                <a:spcPct val="150000"/>
              </a:lnSpc>
            </a:pPr>
            <a:endParaRPr lang="es-VE" sz="1200" dirty="0">
              <a:solidFill>
                <a:schemeClr val="accent4">
                  <a:lumMod val="50000"/>
                </a:schemeClr>
              </a:solidFill>
              <a:latin typeface="Arial" pitchFamily="34" charset="0"/>
              <a:cs typeface="Arial" pitchFamily="34" charset="0"/>
            </a:endParaRPr>
          </a:p>
          <a:p>
            <a:pPr>
              <a:lnSpc>
                <a:spcPct val="150000"/>
              </a:lnSpc>
            </a:pPr>
            <a:endParaRPr lang="en-US" sz="1200" dirty="0">
              <a:solidFill>
                <a:schemeClr val="accent4">
                  <a:lumMod val="50000"/>
                </a:schemeClr>
              </a:solidFill>
              <a:latin typeface="Arial" pitchFamily="34" charset="0"/>
              <a:cs typeface="Arial" pitchFamily="34" charset="0"/>
            </a:endParaRPr>
          </a:p>
        </p:txBody>
      </p:sp>
      <p:sp>
        <p:nvSpPr>
          <p:cNvPr id="14" name="Rectángulo redondeado 13"/>
          <p:cNvSpPr/>
          <p:nvPr/>
        </p:nvSpPr>
        <p:spPr>
          <a:xfrm flipH="1">
            <a:off x="-27384" y="426126"/>
            <a:ext cx="5400600" cy="977522"/>
          </a:xfrm>
          <a:prstGeom prst="roundRect">
            <a:avLst/>
          </a:prstGeom>
          <a:gradFill>
            <a:gsLst>
              <a:gs pos="0">
                <a:schemeClr val="accent1">
                  <a:lumMod val="5000"/>
                  <a:lumOff val="95000"/>
                </a:schemeClr>
              </a:gs>
              <a:gs pos="11000">
                <a:schemeClr val="accent3">
                  <a:lumMod val="20000"/>
                  <a:lumOff val="80000"/>
                </a:schemeClr>
              </a:gs>
              <a:gs pos="35000">
                <a:srgbClr val="00A44A"/>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26 CuadroTexto">
            <a:extLst>
              <a:ext uri="{FF2B5EF4-FFF2-40B4-BE49-F238E27FC236}">
                <a16:creationId xmlns:a16="http://schemas.microsoft.com/office/drawing/2014/main" xmlns="" id="{A5FF2580-2C13-4DAE-BC2E-4C44611993B5}"/>
              </a:ext>
            </a:extLst>
          </p:cNvPr>
          <p:cNvSpPr txBox="1"/>
          <p:nvPr/>
        </p:nvSpPr>
        <p:spPr>
          <a:xfrm>
            <a:off x="116632" y="430376"/>
            <a:ext cx="4221155" cy="1323439"/>
          </a:xfrm>
          <a:prstGeom prst="rect">
            <a:avLst/>
          </a:prstGeom>
          <a:noFill/>
        </p:spPr>
        <p:txBody>
          <a:bodyPr wrap="square" rtlCol="0">
            <a:spAutoFit/>
          </a:bodyPr>
          <a:lstStyle/>
          <a:p>
            <a:r>
              <a:rPr lang="es-VE" sz="2000" b="1" dirty="0">
                <a:solidFill>
                  <a:schemeClr val="bg1"/>
                </a:solidFill>
              </a:rPr>
              <a:t>ESTRATEGIAS </a:t>
            </a:r>
            <a:r>
              <a:rPr lang="es-VE" sz="2000" b="1" dirty="0" smtClean="0">
                <a:solidFill>
                  <a:schemeClr val="bg1"/>
                </a:solidFill>
              </a:rPr>
              <a:t>RECOMENDADAS </a:t>
            </a:r>
            <a:r>
              <a:rPr lang="es-VE" sz="2000" b="1" dirty="0">
                <a:solidFill>
                  <a:schemeClr val="bg1"/>
                </a:solidFill>
              </a:rPr>
              <a:t>POR COMPETENCIAS E INDICADORES</a:t>
            </a:r>
          </a:p>
          <a:p>
            <a:r>
              <a:rPr lang="es-VE" sz="2000" b="1" dirty="0">
                <a:solidFill>
                  <a:schemeClr val="bg1"/>
                </a:solidFill>
              </a:rPr>
              <a:t>   </a:t>
            </a:r>
            <a:r>
              <a:rPr lang="en-US" sz="2000" b="1" dirty="0">
                <a:solidFill>
                  <a:schemeClr val="bg1"/>
                </a:solidFill>
              </a:rPr>
              <a:t/>
            </a:r>
            <a:br>
              <a:rPr lang="en-US" sz="2000" b="1" dirty="0">
                <a:solidFill>
                  <a:schemeClr val="bg1"/>
                </a:solidFill>
              </a:rPr>
            </a:br>
            <a:endParaRPr lang="en-US" sz="2000" b="1" dirty="0">
              <a:solidFill>
                <a:schemeClr val="bg1"/>
              </a:solidFill>
            </a:endParaRPr>
          </a:p>
        </p:txBody>
      </p:sp>
      <p:sp>
        <p:nvSpPr>
          <p:cNvPr id="17" name="4 CuadroTexto">
            <a:extLst>
              <a:ext uri="{FF2B5EF4-FFF2-40B4-BE49-F238E27FC236}">
                <a16:creationId xmlns:a16="http://schemas.microsoft.com/office/drawing/2014/main" xmlns="" id="{C66EF69A-19C5-416F-957D-4DE1FC33CDDE}"/>
              </a:ext>
            </a:extLst>
          </p:cNvPr>
          <p:cNvSpPr txBox="1"/>
          <p:nvPr/>
        </p:nvSpPr>
        <p:spPr>
          <a:xfrm>
            <a:off x="-78699" y="1522140"/>
            <a:ext cx="3082903" cy="300147"/>
          </a:xfrm>
          <a:prstGeom prst="rect">
            <a:avLst/>
          </a:prstGeom>
          <a:noFill/>
        </p:spPr>
        <p:txBody>
          <a:bodyPr wrap="square" lIns="68644" tIns="34322" rIns="68644" bIns="34322" rtlCol="0">
            <a:spAutoFit/>
          </a:bodyPr>
          <a:lstStyle/>
          <a:p>
            <a:pPr algn="ctr"/>
            <a:r>
              <a:rPr lang="es-VE" sz="1500" b="1" i="1" dirty="0">
                <a:solidFill>
                  <a:schemeClr val="tx1">
                    <a:lumMod val="65000"/>
                    <a:lumOff val="35000"/>
                  </a:schemeClr>
                </a:solidFill>
              </a:rPr>
              <a:t>5</a:t>
            </a:r>
            <a:r>
              <a:rPr lang="es-VE" sz="1500" b="1" i="1" dirty="0" smtClean="0">
                <a:solidFill>
                  <a:schemeClr val="tx1">
                    <a:lumMod val="65000"/>
                    <a:lumOff val="35000"/>
                  </a:schemeClr>
                </a:solidFill>
              </a:rPr>
              <a:t>to</a:t>
            </a:r>
            <a:r>
              <a:rPr lang="es-VE" sz="1500" b="1" i="1" dirty="0">
                <a:solidFill>
                  <a:schemeClr val="tx1">
                    <a:lumMod val="65000"/>
                    <a:lumOff val="35000"/>
                  </a:schemeClr>
                </a:solidFill>
              </a:rPr>
              <a:t>. Grado. </a:t>
            </a:r>
            <a:r>
              <a:rPr lang="es-VE" sz="1500" b="1" i="1" dirty="0" smtClean="0">
                <a:solidFill>
                  <a:schemeClr val="tx1">
                    <a:lumMod val="65000"/>
                    <a:lumOff val="35000"/>
                  </a:schemeClr>
                </a:solidFill>
              </a:rPr>
              <a:t>Segundo </a:t>
            </a:r>
            <a:r>
              <a:rPr lang="es-VE" sz="1500" b="1" i="1" dirty="0">
                <a:solidFill>
                  <a:schemeClr val="tx1">
                    <a:lumMod val="65000"/>
                    <a:lumOff val="35000"/>
                  </a:schemeClr>
                </a:solidFill>
              </a:rPr>
              <a:t>LAPSO</a:t>
            </a:r>
          </a:p>
        </p:txBody>
      </p:sp>
      <p:pic>
        <p:nvPicPr>
          <p:cNvPr id="25" name="Picture 2" descr="C:\Users\Luis Moya\Desktop\Logo guao.png">
            <a:extLst>
              <a:ext uri="{FF2B5EF4-FFF2-40B4-BE49-F238E27FC236}">
                <a16:creationId xmlns:a16="http://schemas.microsoft.com/office/drawing/2014/main" xmlns="" id="{8C734554-9B42-4A8C-964A-736E51EE10F0}"/>
              </a:ext>
            </a:extLst>
          </p:cNvPr>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ackgroundRemoval t="3279" b="100000" l="0" r="28000"/>
                    </a14:imgEffect>
                  </a14:imgLayer>
                </a14:imgProps>
              </a:ext>
            </a:extLst>
          </a:blip>
          <a:srcRect r="71814"/>
          <a:stretch/>
        </p:blipFill>
        <p:spPr bwMode="auto">
          <a:xfrm>
            <a:off x="6067662" y="8571576"/>
            <a:ext cx="385674" cy="392912"/>
          </a:xfrm>
          <a:prstGeom prst="rect">
            <a:avLst/>
          </a:prstGeom>
          <a:noFill/>
        </p:spPr>
      </p:pic>
      <p:pic>
        <p:nvPicPr>
          <p:cNvPr id="26" name="25 Imagen" descr="pilas.png">
            <a:extLst>
              <a:ext uri="{FF2B5EF4-FFF2-40B4-BE49-F238E27FC236}">
                <a16:creationId xmlns:a16="http://schemas.microsoft.com/office/drawing/2014/main" xmlns="" id="{237DF535-AA8C-4806-B696-30814E38BE4E}"/>
              </a:ext>
            </a:extLst>
          </p:cNvPr>
          <p:cNvPicPr>
            <a:picLocks noChangeAspect="1"/>
          </p:cNvPicPr>
          <p:nvPr/>
        </p:nvPicPr>
        <p:blipFill>
          <a:blip r:embed="rId5" cstate="print"/>
          <a:stretch>
            <a:fillRect/>
          </a:stretch>
        </p:blipFill>
        <p:spPr>
          <a:xfrm>
            <a:off x="4896477" y="8551690"/>
            <a:ext cx="548747" cy="375928"/>
          </a:xfrm>
          <a:prstGeom prst="rect">
            <a:avLst/>
          </a:prstGeom>
        </p:spPr>
      </p:pic>
      <p:pic>
        <p:nvPicPr>
          <p:cNvPr id="27" name="Picture 1" descr="C:\Users\Luis Moya\Desktop\logo-original.png">
            <a:extLst>
              <a:ext uri="{FF2B5EF4-FFF2-40B4-BE49-F238E27FC236}">
                <a16:creationId xmlns:a16="http://schemas.microsoft.com/office/drawing/2014/main" xmlns="" id="{C82D3487-EB6F-4A18-97F8-340328447314}"/>
              </a:ext>
            </a:extLst>
          </p:cNvPr>
          <p:cNvPicPr>
            <a:picLocks noChangeAspect="1" noChangeArrowheads="1"/>
          </p:cNvPicPr>
          <p:nvPr/>
        </p:nvPicPr>
        <p:blipFill>
          <a:blip r:embed="rId6" cstate="print"/>
          <a:srcRect/>
          <a:stretch>
            <a:fillRect/>
          </a:stretch>
        </p:blipFill>
        <p:spPr bwMode="auto">
          <a:xfrm>
            <a:off x="5519648" y="8574565"/>
            <a:ext cx="429632" cy="389923"/>
          </a:xfrm>
          <a:prstGeom prst="rect">
            <a:avLst/>
          </a:prstGeom>
          <a:noFill/>
        </p:spPr>
      </p:pic>
      <p:pic>
        <p:nvPicPr>
          <p:cNvPr id="11" name="Imagen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932917" y="144787"/>
            <a:ext cx="1834486" cy="1438237"/>
          </a:xfrm>
          <a:prstGeom prst="rect">
            <a:avLst/>
          </a:prstGeom>
        </p:spPr>
      </p:pic>
      <p:graphicFrame>
        <p:nvGraphicFramePr>
          <p:cNvPr id="12" name="2 Tabla"/>
          <p:cNvGraphicFramePr>
            <a:graphicFrameLocks noGrp="1"/>
          </p:cNvGraphicFramePr>
          <p:nvPr>
            <p:extLst>
              <p:ext uri="{D42A27DB-BD31-4B8C-83A1-F6EECF244321}">
                <p14:modId xmlns:p14="http://schemas.microsoft.com/office/powerpoint/2010/main" xmlns="" val="3941830873"/>
              </p:ext>
            </p:extLst>
          </p:nvPr>
        </p:nvGraphicFramePr>
        <p:xfrm>
          <a:off x="187181" y="2043995"/>
          <a:ext cx="6410171" cy="6518757"/>
        </p:xfrm>
        <a:graphic>
          <a:graphicData uri="http://schemas.openxmlformats.org/drawingml/2006/table">
            <a:tbl>
              <a:tblPr firstRow="1" bandRow="1">
                <a:tableStyleId>{5940675A-B579-460E-94D1-54222C63F5DA}</a:tableStyleId>
              </a:tblPr>
              <a:tblGrid>
                <a:gridCol w="2178998">
                  <a:extLst>
                    <a:ext uri="{9D8B030D-6E8A-4147-A177-3AD203B41FA5}">
                      <a16:colId xmlns:a16="http://schemas.microsoft.com/office/drawing/2014/main" xmlns="" val="20000"/>
                    </a:ext>
                  </a:extLst>
                </a:gridCol>
                <a:gridCol w="4231173">
                  <a:extLst>
                    <a:ext uri="{9D8B030D-6E8A-4147-A177-3AD203B41FA5}">
                      <a16:colId xmlns:a16="http://schemas.microsoft.com/office/drawing/2014/main" xmlns="" val="20001"/>
                    </a:ext>
                  </a:extLst>
                </a:gridCol>
              </a:tblGrid>
              <a:tr h="256110">
                <a:tc gridSpan="2">
                  <a:txBody>
                    <a:bodyPr/>
                    <a:lstStyle/>
                    <a:p>
                      <a:pPr marL="36000" marR="0" lvl="0" indent="0" algn="ctr" defTabSz="914400" rtl="0" eaLnBrk="1" fontAlgn="auto" latinLnBrk="0" hangingPunct="1">
                        <a:lnSpc>
                          <a:spcPct val="100000"/>
                        </a:lnSpc>
                        <a:spcBef>
                          <a:spcPts val="0"/>
                        </a:spcBef>
                        <a:spcAft>
                          <a:spcPts val="0"/>
                        </a:spcAft>
                        <a:buClrTx/>
                        <a:buSzTx/>
                        <a:buFontTx/>
                        <a:buNone/>
                        <a:tabLst/>
                        <a:defRPr/>
                      </a:pPr>
                      <a:r>
                        <a:rPr kumimoji="0" lang="es-VE" sz="1800" b="1" i="0" u="none" strike="noStrike" kern="1200" cap="none" spc="0" normalizeH="0" baseline="0" noProof="0" dirty="0" smtClean="0">
                          <a:ln>
                            <a:noFill/>
                          </a:ln>
                          <a:solidFill>
                            <a:schemeClr val="bg1"/>
                          </a:solidFill>
                          <a:effectLst/>
                          <a:uLnTx/>
                          <a:uFillTx/>
                          <a:latin typeface="+mn-lt"/>
                          <a:ea typeface="+mn-ea"/>
                          <a:cs typeface="+mn-cs"/>
                        </a:rPr>
                        <a:t>COMPETENCIA DE LECTURA</a:t>
                      </a:r>
                    </a:p>
                  </a:txBody>
                  <a:tcPr marL="68652" marR="68652" marT="34326" marB="34326" anchor="ctr">
                    <a:solidFill>
                      <a:srgbClr val="00B050"/>
                    </a:solidFill>
                  </a:tcPr>
                </a:tc>
                <a:tc hMerge="1">
                  <a:txBody>
                    <a:bodyPr/>
                    <a:lstStyle/>
                    <a:p>
                      <a:endParaRPr lang="es-VE"/>
                    </a:p>
                  </a:txBody>
                  <a:tcPr/>
                </a:tc>
                <a:extLst>
                  <a:ext uri="{0D108BD9-81ED-4DB2-BD59-A6C34878D82A}">
                    <a16:rowId xmlns:a16="http://schemas.microsoft.com/office/drawing/2014/main" xmlns="" val="10000"/>
                  </a:ext>
                </a:extLst>
              </a:tr>
              <a:tr h="509625">
                <a:tc gridSpan="2">
                  <a:txBody>
                    <a:bodyPr/>
                    <a:lstStyle/>
                    <a:p>
                      <a:pPr marL="493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lang="es-VE" sz="1200" b="0" dirty="0" smtClean="0">
                          <a:solidFill>
                            <a:schemeClr val="tx1"/>
                          </a:solidFill>
                          <a:latin typeface="+mn-lt"/>
                        </a:rPr>
                        <a:t>Logra la comprensión de textos diversos: narrativos, descriptivos, instruccionales, expositivos y argumentativos, relacionándolos con saberes previos para desarrollar el pensamiento crítico y creativo.</a:t>
                      </a:r>
                    </a:p>
                  </a:txBody>
                  <a:tcPr marL="68652" marR="68652" marT="34326" marB="34326"/>
                </a:tc>
                <a:tc hMerge="1">
                  <a:txBody>
                    <a:bodyPr/>
                    <a:lstStyle/>
                    <a:p>
                      <a:endParaRPr lang="es-VE" dirty="0"/>
                    </a:p>
                  </a:txBody>
                  <a:tcPr/>
                </a:tc>
                <a:extLst>
                  <a:ext uri="{0D108BD9-81ED-4DB2-BD59-A6C34878D82A}">
                    <a16:rowId xmlns:a16="http://schemas.microsoft.com/office/drawing/2014/main" xmlns="" val="10001"/>
                  </a:ext>
                </a:extLst>
              </a:tr>
              <a:tr h="205413">
                <a:tc>
                  <a:txBody>
                    <a:bodyPr/>
                    <a:lstStyle/>
                    <a:p>
                      <a:pPr marL="0" marR="0" algn="ctr">
                        <a:lnSpc>
                          <a:spcPct val="106000"/>
                        </a:lnSpc>
                        <a:spcBef>
                          <a:spcPts val="0"/>
                        </a:spcBef>
                        <a:spcAft>
                          <a:spcPts val="0"/>
                        </a:spcAft>
                      </a:pPr>
                      <a:r>
                        <a:rPr lang="es-VE" sz="1600" b="1" dirty="0">
                          <a:solidFill>
                            <a:schemeClr val="bg1"/>
                          </a:solidFill>
                          <a:latin typeface="+mn-lt"/>
                          <a:ea typeface="Calibri"/>
                          <a:cs typeface="Times New Roman"/>
                        </a:rPr>
                        <a:t>INDICADORES</a:t>
                      </a:r>
                      <a:endParaRPr lang="en-US" sz="1600" dirty="0">
                        <a:solidFill>
                          <a:schemeClr val="bg1"/>
                        </a:solidFill>
                        <a:latin typeface="+mn-lt"/>
                        <a:ea typeface="Calibri"/>
                        <a:cs typeface="Times New Roman"/>
                      </a:endParaRPr>
                    </a:p>
                  </a:txBody>
                  <a:tcPr marL="37566" marR="37566" marT="0" marB="0" anchor="ctr">
                    <a:solidFill>
                      <a:srgbClr val="00B050"/>
                    </a:solidFill>
                  </a:tcPr>
                </a:tc>
                <a:tc>
                  <a:txBody>
                    <a:bodyPr/>
                    <a:lstStyle/>
                    <a:p>
                      <a:pPr marL="0" marR="0" algn="ctr">
                        <a:lnSpc>
                          <a:spcPct val="106000"/>
                        </a:lnSpc>
                        <a:spcBef>
                          <a:spcPts val="0"/>
                        </a:spcBef>
                        <a:spcAft>
                          <a:spcPts val="0"/>
                        </a:spcAft>
                      </a:pPr>
                      <a:r>
                        <a:rPr lang="es-VE" sz="1600" b="1" dirty="0" smtClean="0">
                          <a:solidFill>
                            <a:schemeClr val="bg1"/>
                          </a:solidFill>
                          <a:latin typeface="+mn-lt"/>
                          <a:ea typeface="Calibri"/>
                          <a:cs typeface="Times New Roman"/>
                        </a:rPr>
                        <a:t>ESTRATEGIAS </a:t>
                      </a:r>
                      <a:endParaRPr lang="en-US" sz="1600" dirty="0">
                        <a:solidFill>
                          <a:schemeClr val="bg1"/>
                        </a:solidFill>
                        <a:latin typeface="+mn-lt"/>
                        <a:ea typeface="Calibri"/>
                        <a:cs typeface="Times New Roman"/>
                      </a:endParaRPr>
                    </a:p>
                  </a:txBody>
                  <a:tcPr marL="37566" marR="37566" marT="0" marB="0" anchor="ctr">
                    <a:solidFill>
                      <a:srgbClr val="00B050"/>
                    </a:solidFill>
                  </a:tcPr>
                </a:tc>
                <a:extLst>
                  <a:ext uri="{0D108BD9-81ED-4DB2-BD59-A6C34878D82A}">
                    <a16:rowId xmlns:a16="http://schemas.microsoft.com/office/drawing/2014/main" xmlns="" val="10002"/>
                  </a:ext>
                </a:extLst>
              </a:tr>
              <a:tr h="1381304">
                <a:tc>
                  <a:txBody>
                    <a:bodyPr/>
                    <a:lstStyle/>
                    <a:p>
                      <a:pPr marL="342900" marR="0" lvl="0" indent="-342900" algn="just" defTabSz="1217889" rtl="0" eaLnBrk="1" fontAlgn="auto" latinLnBrk="0" hangingPunct="1">
                        <a:lnSpc>
                          <a:spcPct val="100000"/>
                        </a:lnSpc>
                        <a:spcBef>
                          <a:spcPts val="1200"/>
                        </a:spcBef>
                        <a:spcAft>
                          <a:spcPts val="0"/>
                        </a:spcAft>
                        <a:buClrTx/>
                        <a:buSzTx/>
                        <a:buFont typeface="+mj-lt"/>
                        <a:buAutoNum type="arabicPeriod" startAt="4"/>
                        <a:tabLst/>
                        <a:defRPr/>
                      </a:pPr>
                      <a:r>
                        <a:rPr lang="es-VE" sz="1200" kern="1200" dirty="0" smtClean="0">
                          <a:solidFill>
                            <a:schemeClr val="dk1"/>
                          </a:solidFill>
                          <a:effectLst/>
                          <a:latin typeface="+mn-lt"/>
                          <a:ea typeface="+mn-ea"/>
                          <a:cs typeface="+mn-cs"/>
                        </a:rPr>
                        <a:t>Justifica sus hipótesis al inferir información implícita en textos narrativos, descriptivos, expositivos y argumentativos.</a:t>
                      </a:r>
                    </a:p>
                  </a:txBody>
                  <a:tcPr marL="68652" marR="68652" marT="34326" marB="34326" anchor="ctr"/>
                </a:tc>
                <a:tc>
                  <a:txBody>
                    <a:bodyPr/>
                    <a:lstStyle/>
                    <a:p>
                      <a:pPr marL="0" marR="0" lvl="0" indent="0" algn="just" defTabSz="1217889" rtl="0" eaLnBrk="1" fontAlgn="auto" latinLnBrk="0" hangingPunct="1">
                        <a:lnSpc>
                          <a:spcPct val="100000"/>
                        </a:lnSpc>
                        <a:spcBef>
                          <a:spcPts val="0"/>
                        </a:spcBef>
                        <a:spcAft>
                          <a:spcPts val="0"/>
                        </a:spcAft>
                        <a:buClrTx/>
                        <a:buSzTx/>
                        <a:buFont typeface="Arial" pitchFamily="34" charset="0"/>
                        <a:buNone/>
                        <a:tabLst/>
                        <a:defRPr/>
                      </a:pPr>
                      <a:r>
                        <a:rPr lang="es-VE" sz="1200" b="1" u="sng" baseline="0" dirty="0" smtClean="0">
                          <a:solidFill>
                            <a:schemeClr val="tx1"/>
                          </a:solidFill>
                          <a:effectLst/>
                        </a:rPr>
                        <a:t>Ejercicios</a:t>
                      </a:r>
                      <a:r>
                        <a:rPr lang="es-VE" sz="1200" b="0" u="none" baseline="0" dirty="0" smtClean="0">
                          <a:solidFill>
                            <a:schemeClr val="tx1"/>
                          </a:solidFill>
                          <a:effectLst/>
                        </a:rPr>
                        <a:t>  (Pareo)</a:t>
                      </a:r>
                    </a:p>
                    <a:p>
                      <a:pPr marL="285750" marR="0" lvl="0" indent="-285750" algn="just" defTabSz="1217889" rtl="0" eaLnBrk="1" fontAlgn="auto" latinLnBrk="0" hangingPunct="1">
                        <a:lnSpc>
                          <a:spcPct val="100000"/>
                        </a:lnSpc>
                        <a:spcBef>
                          <a:spcPts val="0"/>
                        </a:spcBef>
                        <a:spcAft>
                          <a:spcPts val="0"/>
                        </a:spcAft>
                        <a:buClrTx/>
                        <a:buSzTx/>
                        <a:buFont typeface="Arial" pitchFamily="34" charset="0"/>
                        <a:buChar char="•"/>
                        <a:tabLst/>
                        <a:defRPr/>
                      </a:pPr>
                      <a:r>
                        <a:rPr lang="es-VE" sz="1200" baseline="0" dirty="0" smtClean="0">
                          <a:solidFill>
                            <a:schemeClr val="tx1"/>
                          </a:solidFill>
                          <a:effectLst/>
                        </a:rPr>
                        <a:t>En una columna se le presentará una serie de “refranes” enumerados y en la otra, los aspectos relacionados con su significado. El estudiante leerá y escribirá el número del refrán según corresponda y luego justificará su respuesta.</a:t>
                      </a:r>
                    </a:p>
                  </a:txBody>
                  <a:tcPr marL="68652" marR="68652" marT="34326" marB="34326" anchor="ctr"/>
                </a:tc>
                <a:extLst>
                  <a:ext uri="{0D108BD9-81ED-4DB2-BD59-A6C34878D82A}">
                    <a16:rowId xmlns:a16="http://schemas.microsoft.com/office/drawing/2014/main" xmlns="" val="10003"/>
                  </a:ext>
                </a:extLst>
              </a:tr>
              <a:tr h="1655532">
                <a:tc>
                  <a:txBody>
                    <a:bodyPr/>
                    <a:lstStyle/>
                    <a:p>
                      <a:pPr marL="378900" marR="0" lvl="0" indent="-342900" algn="just" defTabSz="914400" rtl="0" eaLnBrk="1" fontAlgn="auto" latinLnBrk="0" hangingPunct="1">
                        <a:lnSpc>
                          <a:spcPct val="100000"/>
                        </a:lnSpc>
                        <a:spcBef>
                          <a:spcPts val="0"/>
                        </a:spcBef>
                        <a:spcAft>
                          <a:spcPts val="0"/>
                        </a:spcAft>
                        <a:buClrTx/>
                        <a:buSzTx/>
                        <a:buFont typeface="+mj-lt"/>
                        <a:buAutoNum type="arabicPeriod" startAt="5"/>
                        <a:tabLst/>
                        <a:defRPr/>
                      </a:pPr>
                      <a:r>
                        <a:rPr lang="es-VE" sz="1200" kern="1200" dirty="0" smtClean="0">
                          <a:solidFill>
                            <a:schemeClr val="dk1"/>
                          </a:solidFill>
                          <a:effectLst/>
                          <a:latin typeface="+mn-lt"/>
                          <a:ea typeface="+mn-ea"/>
                          <a:cs typeface="+mn-cs"/>
                        </a:rPr>
                        <a:t>Parafrasea en forma oral y escrita el contenido general de textos narrativos, descriptivos, instruccionales,</a:t>
                      </a:r>
                      <a:r>
                        <a:rPr lang="es-VE" sz="1200" kern="1200" baseline="0" dirty="0" smtClean="0">
                          <a:solidFill>
                            <a:schemeClr val="dk1"/>
                          </a:solidFill>
                          <a:effectLst/>
                          <a:latin typeface="+mn-lt"/>
                          <a:ea typeface="+mn-ea"/>
                          <a:cs typeface="+mn-cs"/>
                        </a:rPr>
                        <a:t> argumentativos</a:t>
                      </a:r>
                      <a:r>
                        <a:rPr lang="es-VE" sz="1200" kern="1200" dirty="0" smtClean="0">
                          <a:solidFill>
                            <a:schemeClr val="dk1"/>
                          </a:solidFill>
                          <a:effectLst/>
                          <a:latin typeface="+mn-lt"/>
                          <a:ea typeface="+mn-ea"/>
                          <a:cs typeface="+mn-cs"/>
                        </a:rPr>
                        <a:t> y expositivos.</a:t>
                      </a:r>
                    </a:p>
                  </a:txBody>
                  <a:tcPr marL="68652" marR="68652" marT="34326" marB="34326" anchor="ctr"/>
                </a:tc>
                <a:tc>
                  <a:txBody>
                    <a:bodyPr/>
                    <a:lstStyle/>
                    <a:p>
                      <a:pPr marL="0" indent="0" algn="just">
                        <a:buFont typeface="Arial" pitchFamily="34" charset="0"/>
                        <a:buNone/>
                      </a:pPr>
                      <a:r>
                        <a:rPr lang="es-VE" sz="1200" b="1" u="sng" dirty="0" smtClean="0">
                          <a:solidFill>
                            <a:schemeClr val="tx1"/>
                          </a:solidFill>
                          <a:latin typeface="+mn-lt"/>
                        </a:rPr>
                        <a:t>Resumen</a:t>
                      </a:r>
                    </a:p>
                    <a:p>
                      <a:pPr marL="285750" indent="-285750" algn="just">
                        <a:buFont typeface="Arial" pitchFamily="34" charset="0"/>
                        <a:buChar char="•"/>
                      </a:pPr>
                      <a:r>
                        <a:rPr lang="es-VE" sz="1200" baseline="0" dirty="0" smtClean="0">
                          <a:solidFill>
                            <a:schemeClr val="tx1"/>
                          </a:solidFill>
                          <a:latin typeface="+mn-lt"/>
                        </a:rPr>
                        <a:t>Expresará con  sus propias palabras el contenido de diferentes tipo de textos, comunicando ideas claras, con precisión y coherencia; conservando la información más relevante del tema tratado. Ejemplo: Elaborar un resumen sobre “</a:t>
                      </a:r>
                      <a:r>
                        <a:rPr lang="es-VE" sz="1200" baseline="0" dirty="0" smtClean="0">
                          <a:solidFill>
                            <a:schemeClr val="tx1"/>
                          </a:solidFill>
                          <a:latin typeface="+mn-lt"/>
                          <a:hlinkClick r:id="rId8"/>
                        </a:rPr>
                        <a:t>El magnetismo</a:t>
                      </a:r>
                      <a:r>
                        <a:rPr lang="es-VE" sz="1200" baseline="0" dirty="0" smtClean="0">
                          <a:solidFill>
                            <a:schemeClr val="tx1"/>
                          </a:solidFill>
                          <a:latin typeface="+mn-lt"/>
                        </a:rPr>
                        <a:t>”. </a:t>
                      </a:r>
                    </a:p>
                  </a:txBody>
                  <a:tcPr marL="68652" marR="68652" marT="34326" marB="34326" anchor="ctr"/>
                </a:tc>
                <a:extLst>
                  <a:ext uri="{0D108BD9-81ED-4DB2-BD59-A6C34878D82A}">
                    <a16:rowId xmlns:a16="http://schemas.microsoft.com/office/drawing/2014/main" xmlns="" val="10004"/>
                  </a:ext>
                </a:extLst>
              </a:tr>
              <a:tr h="1552976">
                <a:tc>
                  <a:txBody>
                    <a:bodyPr/>
                    <a:lstStyle/>
                    <a:p>
                      <a:pPr marL="378900" marR="0" lvl="0" indent="-342900" algn="just" defTabSz="914400" rtl="0" eaLnBrk="1" fontAlgn="auto" latinLnBrk="0" hangingPunct="1">
                        <a:lnSpc>
                          <a:spcPct val="100000"/>
                        </a:lnSpc>
                        <a:spcBef>
                          <a:spcPts val="0"/>
                        </a:spcBef>
                        <a:spcAft>
                          <a:spcPts val="0"/>
                        </a:spcAft>
                        <a:buClrTx/>
                        <a:buSzTx/>
                        <a:buFont typeface="+mj-lt"/>
                        <a:buAutoNum type="arabicPeriod" startAt="6"/>
                        <a:tabLst/>
                        <a:defRPr/>
                      </a:pPr>
                      <a:r>
                        <a:rPr lang="es-VE" sz="1200" kern="1200" dirty="0" smtClean="0">
                          <a:solidFill>
                            <a:schemeClr val="dk1"/>
                          </a:solidFill>
                          <a:effectLst/>
                          <a:latin typeface="+mn-lt"/>
                          <a:ea typeface="+mn-ea"/>
                          <a:cs typeface="+mn-cs"/>
                        </a:rPr>
                        <a:t>Contrasta su opinión sobre el punto de vista del autor en textos narrativos, descriptivos, expositivos y argumentativos.</a:t>
                      </a:r>
                    </a:p>
                  </a:txBody>
                  <a:tcPr marL="68652" marR="68652" marT="34326" marB="34326" anchor="ctr"/>
                </a:tc>
                <a:tc>
                  <a:txBody>
                    <a:bodyPr/>
                    <a:lstStyle/>
                    <a:p>
                      <a:pPr marL="0" indent="0" algn="just">
                        <a:buFont typeface="Arial" pitchFamily="34" charset="0"/>
                        <a:buNone/>
                      </a:pPr>
                      <a:r>
                        <a:rPr lang="es-VE" sz="1200" b="1" u="sng" dirty="0" smtClean="0">
                          <a:solidFill>
                            <a:schemeClr val="tx1"/>
                          </a:solidFill>
                          <a:latin typeface="+mn-lt"/>
                        </a:rPr>
                        <a:t>Phillips 66</a:t>
                      </a:r>
                    </a:p>
                    <a:p>
                      <a:pPr marL="285750" indent="-285750" algn="just">
                        <a:buFont typeface="Arial" pitchFamily="34" charset="0"/>
                        <a:buChar char="•"/>
                      </a:pPr>
                      <a:r>
                        <a:rPr lang="es-VE" sz="1200" dirty="0" smtClean="0">
                          <a:solidFill>
                            <a:schemeClr val="tx1"/>
                          </a:solidFill>
                          <a:latin typeface="+mn-lt"/>
                        </a:rPr>
                        <a:t>El docente leerá en voz alta diferentes tipos de textos y propiciará que </a:t>
                      </a:r>
                      <a:r>
                        <a:rPr lang="es-VE" sz="1200" baseline="0" dirty="0" smtClean="0">
                          <a:solidFill>
                            <a:schemeClr val="tx1"/>
                          </a:solidFill>
                          <a:latin typeface="+mn-lt"/>
                        </a:rPr>
                        <a:t>en grupos de seis estudiantes, durante seis minutos, se establezcan opiniones o puntos de vista, sobre los contenidos de los textos escuchados y la intencionalidad de sus autores. Ejemplo de preguntas generadoras:</a:t>
                      </a:r>
                      <a:r>
                        <a:rPr lang="es-VE" sz="1200" dirty="0" smtClean="0">
                          <a:solidFill>
                            <a:schemeClr val="tx1"/>
                          </a:solidFill>
                          <a:latin typeface="+mn-lt"/>
                        </a:rPr>
                        <a:t> ¿Les</a:t>
                      </a:r>
                      <a:r>
                        <a:rPr lang="es-VE" sz="1200" baseline="0" dirty="0" smtClean="0">
                          <a:solidFill>
                            <a:schemeClr val="tx1"/>
                          </a:solidFill>
                          <a:latin typeface="+mn-lt"/>
                        </a:rPr>
                        <a:t> gustó el texto? ¿Con cuál personaje se identifican? ¿Qué te pareció la actitud del personaje? ¿Qué le cambiarían a la historia? y ¿Por qué? ¿Están de acuerdo con lo que expone el autor? ¿Cuál es la intención del autor al expresar que….? ¿Coincide este autor con lo expresado por otro sobre el mismo tema?</a:t>
                      </a:r>
                      <a:endParaRPr lang="es-VE" sz="1200" dirty="0">
                        <a:solidFill>
                          <a:schemeClr val="tx1"/>
                        </a:solidFill>
                        <a:latin typeface="+mn-lt"/>
                      </a:endParaRPr>
                    </a:p>
                  </a:txBody>
                  <a:tcPr marL="68652" marR="68652" marT="34326" marB="34326" anchor="ctr"/>
                </a:tc>
                <a:extLst>
                  <a:ext uri="{0D108BD9-81ED-4DB2-BD59-A6C34878D82A}">
                    <a16:rowId xmlns:a16="http://schemas.microsoft.com/office/drawing/2014/main" xmlns="" val="10005"/>
                  </a:ext>
                </a:extLst>
              </a:tr>
            </a:tbl>
          </a:graphicData>
        </a:graphic>
      </p:graphicFrame>
      <p:pic>
        <p:nvPicPr>
          <p:cNvPr id="15" name="Picture 2" descr="C:\Users\Luis Moya\Desktop\Logo guao.png">
            <a:extLst>
              <a:ext uri="{FF2B5EF4-FFF2-40B4-BE49-F238E27FC236}">
                <a16:creationId xmlns:a16="http://schemas.microsoft.com/office/drawing/2014/main" xmlns="" id="{8C734554-9B42-4A8C-964A-736E51EE10F0}"/>
              </a:ext>
            </a:extLst>
          </p:cNvPr>
          <p:cNvPicPr>
            <a:picLocks noChangeAspect="1" noChangeArrowheads="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xmlns="">
                  <a14:imgLayer r:embed="rId4">
                    <a14:imgEffect>
                      <a14:backgroundRemoval t="3279" b="100000" l="0" r="28000"/>
                    </a14:imgEffect>
                  </a14:imgLayer>
                </a14:imgProps>
              </a:ext>
            </a:extLst>
          </a:blip>
          <a:srcRect r="71814"/>
          <a:stretch/>
        </p:blipFill>
        <p:spPr bwMode="auto">
          <a:xfrm rot="20875729">
            <a:off x="115976" y="8402874"/>
            <a:ext cx="1193515" cy="1215914"/>
          </a:xfrm>
          <a:prstGeom prst="rect">
            <a:avLst/>
          </a:prstGeom>
          <a:noFill/>
        </p:spPr>
      </p:pic>
    </p:spTree>
    <p:extLst>
      <p:ext uri="{BB962C8B-B14F-4D97-AF65-F5344CB8AC3E}">
        <p14:creationId xmlns:p14="http://schemas.microsoft.com/office/powerpoint/2010/main" xmlns="" val="77688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0 CuadroTexto">
            <a:extLst>
              <a:ext uri="{FF2B5EF4-FFF2-40B4-BE49-F238E27FC236}">
                <a16:creationId xmlns:a16="http://schemas.microsoft.com/office/drawing/2014/main" xmlns="" id="{AE1607B4-D28E-4F7A-90C0-D2263376739C}"/>
              </a:ext>
            </a:extLst>
          </p:cNvPr>
          <p:cNvSpPr txBox="1"/>
          <p:nvPr/>
        </p:nvSpPr>
        <p:spPr>
          <a:xfrm>
            <a:off x="6429397" y="8666836"/>
            <a:ext cx="457112" cy="1477328"/>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17</a:t>
            </a:r>
            <a:endParaRPr lang="en-US" sz="1200" dirty="0">
              <a:solidFill>
                <a:schemeClr val="tx1">
                  <a:lumMod val="65000"/>
                  <a:lumOff val="35000"/>
                </a:schemeClr>
              </a:solidFill>
              <a:latin typeface="Arial" pitchFamily="34" charset="0"/>
              <a:cs typeface="Arial" pitchFamily="34" charset="0"/>
            </a:endParaRPr>
          </a:p>
          <a:p>
            <a:pPr marL="60325">
              <a:lnSpc>
                <a:spcPct val="150000"/>
              </a:lnSpc>
            </a:pPr>
            <a:endParaRPr lang="en-US" sz="1200" dirty="0">
              <a:solidFill>
                <a:schemeClr val="tx1">
                  <a:lumMod val="65000"/>
                  <a:lumOff val="35000"/>
                </a:schemeClr>
              </a:solidFill>
              <a:latin typeface="Arial" pitchFamily="34" charset="0"/>
              <a:cs typeface="Arial" pitchFamily="34" charset="0"/>
            </a:endParaRPr>
          </a:p>
          <a:p>
            <a:pPr marL="400050" indent="-400050">
              <a:lnSpc>
                <a:spcPct val="150000"/>
              </a:lnSpc>
            </a:pPr>
            <a:endParaRPr lang="en-US" sz="1200" dirty="0">
              <a:solidFill>
                <a:schemeClr val="accent4">
                  <a:lumMod val="50000"/>
                </a:schemeClr>
              </a:solidFill>
              <a:latin typeface="Arial" pitchFamily="34" charset="0"/>
              <a:cs typeface="Arial" pitchFamily="34" charset="0"/>
            </a:endParaRPr>
          </a:p>
          <a:p>
            <a:pPr>
              <a:lnSpc>
                <a:spcPct val="150000"/>
              </a:lnSpc>
            </a:pPr>
            <a:endParaRPr lang="es-VE" sz="1200" dirty="0">
              <a:solidFill>
                <a:schemeClr val="accent4">
                  <a:lumMod val="50000"/>
                </a:schemeClr>
              </a:solidFill>
              <a:latin typeface="Arial" pitchFamily="34" charset="0"/>
              <a:cs typeface="Arial" pitchFamily="34" charset="0"/>
            </a:endParaRPr>
          </a:p>
          <a:p>
            <a:pPr>
              <a:lnSpc>
                <a:spcPct val="150000"/>
              </a:lnSpc>
            </a:pPr>
            <a:endParaRPr lang="en-US" sz="1200" dirty="0">
              <a:solidFill>
                <a:schemeClr val="accent4">
                  <a:lumMod val="50000"/>
                </a:schemeClr>
              </a:solidFill>
              <a:latin typeface="Arial" pitchFamily="34" charset="0"/>
              <a:cs typeface="Arial" pitchFamily="34" charset="0"/>
            </a:endParaRPr>
          </a:p>
        </p:txBody>
      </p:sp>
      <p:sp>
        <p:nvSpPr>
          <p:cNvPr id="15" name="Rectángulo redondeado 14"/>
          <p:cNvSpPr/>
          <p:nvPr/>
        </p:nvSpPr>
        <p:spPr>
          <a:xfrm flipH="1">
            <a:off x="-99392" y="449541"/>
            <a:ext cx="5157192" cy="810091"/>
          </a:xfrm>
          <a:prstGeom prst="roundRect">
            <a:avLst/>
          </a:prstGeom>
          <a:gradFill>
            <a:gsLst>
              <a:gs pos="0">
                <a:schemeClr val="accent1">
                  <a:lumMod val="5000"/>
                  <a:lumOff val="95000"/>
                </a:schemeClr>
              </a:gs>
              <a:gs pos="11000">
                <a:schemeClr val="accent3">
                  <a:lumMod val="40000"/>
                  <a:lumOff val="60000"/>
                </a:schemeClr>
              </a:gs>
              <a:gs pos="37000">
                <a:srgbClr val="00A44A"/>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26 CuadroTexto">
            <a:extLst>
              <a:ext uri="{FF2B5EF4-FFF2-40B4-BE49-F238E27FC236}">
                <a16:creationId xmlns:a16="http://schemas.microsoft.com/office/drawing/2014/main" xmlns="" id="{F81D3E92-AE00-4583-8636-AA0B42F05164}"/>
              </a:ext>
            </a:extLst>
          </p:cNvPr>
          <p:cNvSpPr txBox="1"/>
          <p:nvPr/>
        </p:nvSpPr>
        <p:spPr>
          <a:xfrm>
            <a:off x="127815" y="439088"/>
            <a:ext cx="4702779" cy="892552"/>
          </a:xfrm>
          <a:prstGeom prst="rect">
            <a:avLst/>
          </a:prstGeom>
          <a:noFill/>
        </p:spPr>
        <p:txBody>
          <a:bodyPr wrap="square" rtlCol="0">
            <a:spAutoFit/>
          </a:bodyPr>
          <a:lstStyle/>
          <a:p>
            <a:r>
              <a:rPr lang="es-ES" sz="3600" b="1" i="1" dirty="0" smtClean="0">
                <a:solidFill>
                  <a:schemeClr val="bg1"/>
                </a:solidFill>
                <a:latin typeface="Arial" panose="020B0604020202020204" pitchFamily="34" charset="0"/>
                <a:cs typeface="Arial" panose="020B0604020202020204" pitchFamily="34" charset="0"/>
              </a:rPr>
              <a:t>ESCRITURA</a:t>
            </a:r>
            <a:endParaRPr lang="es-ES" sz="3600" b="1" i="1" dirty="0">
              <a:solidFill>
                <a:schemeClr val="bg1"/>
              </a:solidFill>
              <a:latin typeface="Arial" panose="020B0604020202020204" pitchFamily="34" charset="0"/>
              <a:cs typeface="Arial" panose="020B0604020202020204" pitchFamily="34" charset="0"/>
            </a:endParaRPr>
          </a:p>
          <a:p>
            <a:r>
              <a:rPr lang="es-ES" sz="1400" i="1" spc="300" dirty="0" smtClean="0">
                <a:solidFill>
                  <a:schemeClr val="bg1"/>
                </a:solidFill>
                <a:latin typeface="Arial" panose="020B0604020202020204" pitchFamily="34" charset="0"/>
                <a:cs typeface="Arial" panose="020B0604020202020204" pitchFamily="34" charset="0"/>
              </a:rPr>
              <a:t>5to </a:t>
            </a:r>
            <a:r>
              <a:rPr lang="es-ES" sz="1400" i="1" spc="300" dirty="0">
                <a:solidFill>
                  <a:schemeClr val="bg1"/>
                </a:solidFill>
                <a:latin typeface="Arial" panose="020B0604020202020204" pitchFamily="34" charset="0"/>
                <a:cs typeface="Arial" panose="020B0604020202020204" pitchFamily="34" charset="0"/>
              </a:rPr>
              <a:t>grado</a:t>
            </a:r>
            <a:endParaRPr lang="en-US" sz="1400" spc="300" dirty="0">
              <a:solidFill>
                <a:schemeClr val="bg1"/>
              </a:solidFill>
              <a:latin typeface="Arial Rounded MT Bold" panose="020F0704030504030204" pitchFamily="34" charset="0"/>
              <a:cs typeface="Arial" panose="020B0604020202020204" pitchFamily="34" charset="0"/>
            </a:endParaRPr>
          </a:p>
        </p:txBody>
      </p:sp>
      <p:graphicFrame>
        <p:nvGraphicFramePr>
          <p:cNvPr id="17" name="1 Tabla"/>
          <p:cNvGraphicFramePr>
            <a:graphicFrameLocks noGrp="1"/>
          </p:cNvGraphicFramePr>
          <p:nvPr>
            <p:extLst>
              <p:ext uri="{D42A27DB-BD31-4B8C-83A1-F6EECF244321}">
                <p14:modId xmlns:p14="http://schemas.microsoft.com/office/powerpoint/2010/main" xmlns="" val="4039856293"/>
              </p:ext>
            </p:extLst>
          </p:nvPr>
        </p:nvGraphicFramePr>
        <p:xfrm>
          <a:off x="127815" y="1907704"/>
          <a:ext cx="6469537" cy="4595606"/>
        </p:xfrm>
        <a:graphic>
          <a:graphicData uri="http://schemas.openxmlformats.org/drawingml/2006/table">
            <a:tbl>
              <a:tblPr firstRow="1" bandRow="1">
                <a:effectLst>
                  <a:reflection blurRad="6350" stA="50000" endA="300" endPos="90000" dist="50800" dir="5400000" sy="-100000" algn="bl" rotWithShape="0"/>
                </a:effectLst>
                <a:tableStyleId>{5C22544A-7EE6-4342-B048-85BDC9FD1C3A}</a:tableStyleId>
              </a:tblPr>
              <a:tblGrid>
                <a:gridCol w="2128290">
                  <a:extLst>
                    <a:ext uri="{9D8B030D-6E8A-4147-A177-3AD203B41FA5}">
                      <a16:colId xmlns:a16="http://schemas.microsoft.com/office/drawing/2014/main" xmlns="" val="20000"/>
                    </a:ext>
                  </a:extLst>
                </a:gridCol>
                <a:gridCol w="4341247">
                  <a:extLst>
                    <a:ext uri="{9D8B030D-6E8A-4147-A177-3AD203B41FA5}">
                      <a16:colId xmlns:a16="http://schemas.microsoft.com/office/drawing/2014/main" xmlns="" val="20001"/>
                    </a:ext>
                  </a:extLst>
                </a:gridCol>
              </a:tblGrid>
              <a:tr h="387080">
                <a:tc>
                  <a:txBody>
                    <a:bodyPr/>
                    <a:lstStyle/>
                    <a:p>
                      <a:pPr algn="ctr"/>
                      <a:r>
                        <a:rPr lang="es-VE" sz="1800" dirty="0" smtClean="0">
                          <a:solidFill>
                            <a:schemeClr val="bg1"/>
                          </a:solidFill>
                        </a:rPr>
                        <a:t>COMPETENCIAS</a:t>
                      </a:r>
                      <a:endParaRPr lang="es-VE" sz="1800" dirty="0">
                        <a:solidFill>
                          <a:schemeClr val="bg1"/>
                        </a:solidFill>
                      </a:endParaRPr>
                    </a:p>
                  </a:txBody>
                  <a:tcPr marL="68652" marR="68652" marT="34326" marB="34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s-VE" sz="1800" dirty="0" smtClean="0">
                          <a:solidFill>
                            <a:schemeClr val="bg1"/>
                          </a:solidFill>
                        </a:rPr>
                        <a:t>INDICADORES</a:t>
                      </a:r>
                      <a:endParaRPr lang="es-VE" sz="1800" dirty="0">
                        <a:solidFill>
                          <a:schemeClr val="bg1"/>
                        </a:solidFill>
                      </a:endParaRPr>
                    </a:p>
                  </a:txBody>
                  <a:tcPr marL="68652" marR="68652" marT="34326" marB="34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xmlns="" val="10001"/>
                  </a:ext>
                </a:extLst>
              </a:tr>
              <a:tr h="3429344">
                <a:tc>
                  <a:txBody>
                    <a:bodyPr/>
                    <a:lstStyle/>
                    <a:p>
                      <a:pPr marL="0" marR="0" lvl="0" indent="0" algn="just" defTabSz="889000" rtl="0" eaLnBrk="1" fontAlgn="auto" latinLnBrk="0" hangingPunct="1">
                        <a:lnSpc>
                          <a:spcPct val="100000"/>
                        </a:lnSpc>
                        <a:spcBef>
                          <a:spcPct val="0"/>
                        </a:spcBef>
                        <a:spcAft>
                          <a:spcPct val="35000"/>
                        </a:spcAft>
                        <a:buClrTx/>
                        <a:buSzTx/>
                        <a:buFontTx/>
                        <a:buNone/>
                        <a:tabLst/>
                        <a:defRPr/>
                      </a:pPr>
                      <a:endParaRPr lang="es-VE" sz="1400" b="0" dirty="0" smtClean="0">
                        <a:solidFill>
                          <a:schemeClr val="tx1">
                            <a:lumMod val="50000"/>
                            <a:lumOff val="50000"/>
                          </a:schemeClr>
                        </a:solidFill>
                        <a:latin typeface="+mn-lt"/>
                      </a:endParaRPr>
                    </a:p>
                    <a:p>
                      <a:pPr marL="282575" marR="0" lvl="0" indent="-166688" algn="just" defTabSz="889000" rtl="0" eaLnBrk="1" fontAlgn="auto" latinLnBrk="0" hangingPunct="1">
                        <a:lnSpc>
                          <a:spcPct val="100000"/>
                        </a:lnSpc>
                        <a:spcBef>
                          <a:spcPct val="0"/>
                        </a:spcBef>
                        <a:spcAft>
                          <a:spcPct val="35000"/>
                        </a:spcAft>
                        <a:buClrTx/>
                        <a:buSzTx/>
                        <a:buFontTx/>
                        <a:buNone/>
                        <a:tabLst/>
                        <a:defRPr/>
                      </a:pPr>
                      <a:r>
                        <a:rPr lang="es-VE" sz="1400" b="0" dirty="0" smtClean="0">
                          <a:solidFill>
                            <a:schemeClr val="tx1"/>
                          </a:solidFill>
                          <a:latin typeface="+mn-lt"/>
                        </a:rPr>
                        <a:t>2. Produce textos escritos diversos: narrativos, descriptivos, instruccionales, expositivos y argumentativos, para favorecer la expresión creadora, la comunicación y el </a:t>
                      </a:r>
                      <a:r>
                        <a:rPr lang="es-VE" sz="1400" b="0" dirty="0" err="1" smtClean="0">
                          <a:solidFill>
                            <a:schemeClr val="tx1"/>
                          </a:solidFill>
                          <a:latin typeface="+mn-lt"/>
                        </a:rPr>
                        <a:t>autoaprendizaje</a:t>
                      </a:r>
                      <a:r>
                        <a:rPr lang="es-VE" sz="1400" b="0" dirty="0" smtClean="0">
                          <a:solidFill>
                            <a:schemeClr val="tx1"/>
                          </a:solidFill>
                          <a:latin typeface="+mn-lt"/>
                        </a:rPr>
                        <a:t>.</a:t>
                      </a:r>
                    </a:p>
                  </a:txBody>
                  <a:tcPr marL="68652" marR="68652" marT="34326" marB="343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lang="es-ES_tradnl" sz="1050" b="1" i="1" u="sng" kern="1200" dirty="0" smtClean="0">
                        <a:solidFill>
                          <a:schemeClr val="tx1"/>
                        </a:solidFill>
                        <a:effectLst/>
                        <a:latin typeface="+mn-lt"/>
                        <a:ea typeface="+mn-ea"/>
                        <a:cs typeface="+mn-cs"/>
                      </a:endParaRPr>
                    </a:p>
                    <a:p>
                      <a:pPr marL="231775" lvl="0" indent="-180975"/>
                      <a:r>
                        <a:rPr lang="es-VE" sz="1800" kern="1200" dirty="0" smtClean="0">
                          <a:solidFill>
                            <a:schemeClr val="dk1"/>
                          </a:solidFill>
                          <a:latin typeface="+mn-lt"/>
                          <a:ea typeface="+mn-ea"/>
                          <a:cs typeface="+mn-cs"/>
                        </a:rPr>
                        <a:t>4. Confronta respetuosamente las ideas de sus compañeros durante la escritura colectiva de textos narrativos, descriptivos, instruccionales, expositivos y argumentativos.</a:t>
                      </a:r>
                      <a:endParaRPr lang="en-US" sz="1800" kern="1200" dirty="0" smtClean="0">
                        <a:solidFill>
                          <a:schemeClr val="dk1"/>
                        </a:solidFill>
                        <a:latin typeface="+mn-lt"/>
                        <a:ea typeface="+mn-ea"/>
                        <a:cs typeface="+mn-cs"/>
                      </a:endParaRPr>
                    </a:p>
                    <a:p>
                      <a:pPr marL="231775" lvl="0" indent="-180975"/>
                      <a:r>
                        <a:rPr lang="es-ES_tradnl" sz="1800" kern="1200" dirty="0" smtClean="0">
                          <a:solidFill>
                            <a:schemeClr val="dk1"/>
                          </a:solidFill>
                          <a:latin typeface="+mn-lt"/>
                          <a:ea typeface="+mn-ea"/>
                          <a:cs typeface="+mn-cs"/>
                        </a:rPr>
                        <a:t>5. Atiende las relaciones de concordancia de género, número, persona y tiempo en sus producciones.</a:t>
                      </a:r>
                      <a:endParaRPr lang="en-US" sz="1800" kern="1200" dirty="0" smtClean="0">
                        <a:solidFill>
                          <a:schemeClr val="dk1"/>
                        </a:solidFill>
                        <a:latin typeface="+mn-lt"/>
                        <a:ea typeface="+mn-ea"/>
                        <a:cs typeface="+mn-cs"/>
                      </a:endParaRPr>
                    </a:p>
                    <a:p>
                      <a:pPr marL="231775" lvl="0" indent="-180975"/>
                      <a:r>
                        <a:rPr lang="es-ES_tradnl" sz="1800" kern="1200" dirty="0" smtClean="0">
                          <a:solidFill>
                            <a:schemeClr val="dk1"/>
                          </a:solidFill>
                          <a:latin typeface="+mn-lt"/>
                          <a:ea typeface="+mn-ea"/>
                          <a:cs typeface="+mn-cs"/>
                        </a:rPr>
                        <a:t>6. Reconoce y usa sustantivos, adjetivos, verbos y adverbios en sus producciones escritas.</a:t>
                      </a:r>
                      <a:endParaRPr lang="en-US" sz="1800" kern="1200" dirty="0" smtClean="0">
                        <a:solidFill>
                          <a:schemeClr val="dk1"/>
                        </a:solidFill>
                        <a:latin typeface="+mn-lt"/>
                        <a:ea typeface="+mn-ea"/>
                        <a:cs typeface="+mn-cs"/>
                      </a:endParaRPr>
                    </a:p>
                    <a:p>
                      <a:pPr marL="231775" indent="-180975"/>
                      <a:r>
                        <a:rPr lang="es-ES_tradnl" sz="1800" kern="1200" dirty="0" smtClean="0">
                          <a:solidFill>
                            <a:schemeClr val="dk1"/>
                          </a:solidFill>
                          <a:latin typeface="+mn-lt"/>
                          <a:ea typeface="+mn-ea"/>
                          <a:cs typeface="+mn-cs"/>
                        </a:rPr>
                        <a:t>7. Sustituye vocablos por sinónimos y formas pronominales en la redacción de textos escritos.</a:t>
                      </a:r>
                      <a:endParaRPr lang="es-VE" sz="800" kern="1200" dirty="0" smtClean="0">
                        <a:solidFill>
                          <a:schemeClr val="dk1"/>
                        </a:solidFill>
                        <a:effectLst/>
                        <a:latin typeface="+mn-lt"/>
                        <a:ea typeface="+mn-ea"/>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lang="es-VE" sz="1050" b="1" kern="1200" dirty="0" smtClean="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02"/>
                  </a:ext>
                </a:extLst>
              </a:tr>
            </a:tbl>
          </a:graphicData>
        </a:graphic>
      </p:graphicFrame>
      <p:pic>
        <p:nvPicPr>
          <p:cNvPr id="19" name="Imagen 1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32917" y="144787"/>
            <a:ext cx="1834486" cy="1438237"/>
          </a:xfrm>
          <a:prstGeom prst="rect">
            <a:avLst/>
          </a:prstGeom>
        </p:spPr>
      </p:pic>
      <p:pic>
        <p:nvPicPr>
          <p:cNvPr id="20" name="Picture 2" descr="C:\Users\Luis Moya\Desktop\Logo guao.png">
            <a:extLst>
              <a:ext uri="{FF2B5EF4-FFF2-40B4-BE49-F238E27FC236}">
                <a16:creationId xmlns:a16="http://schemas.microsoft.com/office/drawing/2014/main" xmlns="" id="{8C734554-9B42-4A8C-964A-736E51EE10F0}"/>
              </a:ext>
            </a:extLst>
          </p:cNvPr>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ackgroundRemoval t="3279" b="100000" l="0" r="28000"/>
                    </a14:imgEffect>
                  </a14:imgLayer>
                </a14:imgProps>
              </a:ext>
            </a:extLst>
          </a:blip>
          <a:srcRect r="71814"/>
          <a:stretch/>
        </p:blipFill>
        <p:spPr bwMode="auto">
          <a:xfrm>
            <a:off x="5995654" y="8571576"/>
            <a:ext cx="385674" cy="392912"/>
          </a:xfrm>
          <a:prstGeom prst="rect">
            <a:avLst/>
          </a:prstGeom>
          <a:noFill/>
        </p:spPr>
      </p:pic>
      <p:pic>
        <p:nvPicPr>
          <p:cNvPr id="21" name="25 Imagen" descr="pilas.png">
            <a:extLst>
              <a:ext uri="{FF2B5EF4-FFF2-40B4-BE49-F238E27FC236}">
                <a16:creationId xmlns:a16="http://schemas.microsoft.com/office/drawing/2014/main" xmlns="" id="{237DF535-AA8C-4806-B696-30814E38BE4E}"/>
              </a:ext>
            </a:extLst>
          </p:cNvPr>
          <p:cNvPicPr>
            <a:picLocks noChangeAspect="1"/>
          </p:cNvPicPr>
          <p:nvPr/>
        </p:nvPicPr>
        <p:blipFill>
          <a:blip r:embed="rId5" cstate="print"/>
          <a:stretch>
            <a:fillRect/>
          </a:stretch>
        </p:blipFill>
        <p:spPr>
          <a:xfrm>
            <a:off x="4824469" y="8551690"/>
            <a:ext cx="548747" cy="375928"/>
          </a:xfrm>
          <a:prstGeom prst="rect">
            <a:avLst/>
          </a:prstGeom>
        </p:spPr>
      </p:pic>
      <p:pic>
        <p:nvPicPr>
          <p:cNvPr id="22" name="Picture 1" descr="C:\Users\Luis Moya\Desktop\logo-original.png">
            <a:extLst>
              <a:ext uri="{FF2B5EF4-FFF2-40B4-BE49-F238E27FC236}">
                <a16:creationId xmlns:a16="http://schemas.microsoft.com/office/drawing/2014/main" xmlns="" id="{C82D3487-EB6F-4A18-97F8-340328447314}"/>
              </a:ext>
            </a:extLst>
          </p:cNvPr>
          <p:cNvPicPr>
            <a:picLocks noChangeAspect="1" noChangeArrowheads="1"/>
          </p:cNvPicPr>
          <p:nvPr/>
        </p:nvPicPr>
        <p:blipFill>
          <a:blip r:embed="rId6" cstate="print"/>
          <a:srcRect/>
          <a:stretch>
            <a:fillRect/>
          </a:stretch>
        </p:blipFill>
        <p:spPr bwMode="auto">
          <a:xfrm>
            <a:off x="5447640" y="8574565"/>
            <a:ext cx="429632" cy="389923"/>
          </a:xfrm>
          <a:prstGeom prst="rect">
            <a:avLst/>
          </a:prstGeom>
          <a:noFill/>
        </p:spPr>
      </p:pic>
      <p:sp>
        <p:nvSpPr>
          <p:cNvPr id="11" name="10 Rectángulo"/>
          <p:cNvSpPr/>
          <p:nvPr/>
        </p:nvSpPr>
        <p:spPr>
          <a:xfrm>
            <a:off x="332656" y="8100392"/>
            <a:ext cx="5328592" cy="276999"/>
          </a:xfrm>
          <a:prstGeom prst="rect">
            <a:avLst/>
          </a:prstGeom>
        </p:spPr>
        <p:txBody>
          <a:bodyPr wrap="square">
            <a:spAutoFit/>
          </a:bodyPr>
          <a:lstStyle/>
          <a:p>
            <a:r>
              <a:rPr lang="es-VE" sz="1200" b="1" dirty="0" smtClean="0"/>
              <a:t>Nota: </a:t>
            </a:r>
            <a:r>
              <a:rPr lang="es-VE" sz="1200" dirty="0" smtClean="0"/>
              <a:t>En este 2do lapso trabajaremos los presentes indicadores.</a:t>
            </a:r>
            <a:endParaRPr lang="es-VE" sz="1200" dirty="0"/>
          </a:p>
        </p:txBody>
      </p:sp>
    </p:spTree>
    <p:extLst>
      <p:ext uri="{BB962C8B-B14F-4D97-AF65-F5344CB8AC3E}">
        <p14:creationId xmlns:p14="http://schemas.microsoft.com/office/powerpoint/2010/main" xmlns="" val="3171463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CuadroTexto"/>
          <p:cNvSpPr txBox="1"/>
          <p:nvPr/>
        </p:nvSpPr>
        <p:spPr>
          <a:xfrm>
            <a:off x="6429397" y="8666836"/>
            <a:ext cx="457112" cy="1477328"/>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18</a:t>
            </a:r>
            <a:endParaRPr lang="en-US" sz="1200" dirty="0">
              <a:solidFill>
                <a:schemeClr val="tx1">
                  <a:lumMod val="65000"/>
                  <a:lumOff val="35000"/>
                </a:schemeClr>
              </a:solidFill>
              <a:latin typeface="Arial" pitchFamily="34" charset="0"/>
              <a:cs typeface="Arial" pitchFamily="34" charset="0"/>
            </a:endParaRPr>
          </a:p>
          <a:p>
            <a:pPr marL="60325">
              <a:lnSpc>
                <a:spcPct val="150000"/>
              </a:lnSpc>
            </a:pPr>
            <a:endParaRPr lang="en-US" sz="1200" dirty="0">
              <a:solidFill>
                <a:schemeClr val="tx1">
                  <a:lumMod val="65000"/>
                  <a:lumOff val="35000"/>
                </a:schemeClr>
              </a:solidFill>
              <a:latin typeface="Arial" pitchFamily="34" charset="0"/>
              <a:cs typeface="Arial" pitchFamily="34" charset="0"/>
            </a:endParaRPr>
          </a:p>
          <a:p>
            <a:pPr marL="400050" indent="-400050">
              <a:lnSpc>
                <a:spcPct val="150000"/>
              </a:lnSpc>
            </a:pPr>
            <a:endParaRPr lang="en-US" sz="1200" dirty="0">
              <a:solidFill>
                <a:schemeClr val="accent4">
                  <a:lumMod val="50000"/>
                </a:schemeClr>
              </a:solidFill>
              <a:latin typeface="Arial" pitchFamily="34" charset="0"/>
              <a:cs typeface="Arial" pitchFamily="34" charset="0"/>
            </a:endParaRPr>
          </a:p>
          <a:p>
            <a:pPr>
              <a:lnSpc>
                <a:spcPct val="150000"/>
              </a:lnSpc>
            </a:pPr>
            <a:endParaRPr lang="es-VE" sz="1200" dirty="0">
              <a:solidFill>
                <a:schemeClr val="accent4">
                  <a:lumMod val="50000"/>
                </a:schemeClr>
              </a:solidFill>
              <a:latin typeface="Arial" pitchFamily="34" charset="0"/>
              <a:cs typeface="Arial" pitchFamily="34" charset="0"/>
            </a:endParaRPr>
          </a:p>
          <a:p>
            <a:pPr>
              <a:lnSpc>
                <a:spcPct val="150000"/>
              </a:lnSpc>
            </a:pPr>
            <a:endParaRPr lang="en-US" sz="1200" dirty="0">
              <a:solidFill>
                <a:schemeClr val="accent4">
                  <a:lumMod val="50000"/>
                </a:schemeClr>
              </a:solidFill>
              <a:latin typeface="Arial" pitchFamily="34" charset="0"/>
              <a:cs typeface="Arial" pitchFamily="34" charset="0"/>
            </a:endParaRPr>
          </a:p>
        </p:txBody>
      </p:sp>
      <p:sp>
        <p:nvSpPr>
          <p:cNvPr id="19" name="Rectángulo redondeado 18"/>
          <p:cNvSpPr/>
          <p:nvPr/>
        </p:nvSpPr>
        <p:spPr>
          <a:xfrm flipH="1">
            <a:off x="-72008" y="426126"/>
            <a:ext cx="5157192" cy="977522"/>
          </a:xfrm>
          <a:prstGeom prst="roundRect">
            <a:avLst/>
          </a:prstGeom>
          <a:gradFill>
            <a:gsLst>
              <a:gs pos="0">
                <a:schemeClr val="accent1">
                  <a:lumMod val="5000"/>
                  <a:lumOff val="95000"/>
                </a:schemeClr>
              </a:gs>
              <a:gs pos="11000">
                <a:schemeClr val="accent3">
                  <a:lumMod val="20000"/>
                  <a:lumOff val="80000"/>
                </a:schemeClr>
              </a:gs>
              <a:gs pos="28000">
                <a:srgbClr val="00A44A"/>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26 CuadroTexto">
            <a:extLst>
              <a:ext uri="{FF2B5EF4-FFF2-40B4-BE49-F238E27FC236}">
                <a16:creationId xmlns:a16="http://schemas.microsoft.com/office/drawing/2014/main" xmlns="" id="{A5FF2580-2C13-4DAE-BC2E-4C44611993B5}"/>
              </a:ext>
            </a:extLst>
          </p:cNvPr>
          <p:cNvSpPr txBox="1"/>
          <p:nvPr/>
        </p:nvSpPr>
        <p:spPr>
          <a:xfrm>
            <a:off x="116633" y="430376"/>
            <a:ext cx="3600399" cy="1015663"/>
          </a:xfrm>
          <a:prstGeom prst="rect">
            <a:avLst/>
          </a:prstGeom>
          <a:noFill/>
        </p:spPr>
        <p:txBody>
          <a:bodyPr wrap="square" rtlCol="0">
            <a:spAutoFit/>
          </a:bodyPr>
          <a:lstStyle/>
          <a:p>
            <a:r>
              <a:rPr lang="es-VE" sz="2000" b="1" dirty="0" smtClean="0">
                <a:solidFill>
                  <a:schemeClr val="bg1"/>
                </a:solidFill>
              </a:rPr>
              <a:t>ESTRATEGIAS  </a:t>
            </a:r>
            <a:r>
              <a:rPr lang="es-VE" sz="2000" b="1" dirty="0">
                <a:solidFill>
                  <a:schemeClr val="bg1"/>
                </a:solidFill>
              </a:rPr>
              <a:t>RECOMENDADAS POR COMPETENCIAS E </a:t>
            </a:r>
            <a:r>
              <a:rPr lang="es-VE" sz="2000" b="1" dirty="0" smtClean="0">
                <a:solidFill>
                  <a:schemeClr val="bg1"/>
                </a:solidFill>
              </a:rPr>
              <a:t>INDICADORES</a:t>
            </a:r>
            <a:endParaRPr lang="en-US" sz="2000" b="1" dirty="0">
              <a:solidFill>
                <a:schemeClr val="bg1"/>
              </a:solidFill>
            </a:endParaRPr>
          </a:p>
        </p:txBody>
      </p:sp>
      <p:sp>
        <p:nvSpPr>
          <p:cNvPr id="23" name="4 CuadroTexto">
            <a:extLst>
              <a:ext uri="{FF2B5EF4-FFF2-40B4-BE49-F238E27FC236}">
                <a16:creationId xmlns:a16="http://schemas.microsoft.com/office/drawing/2014/main" xmlns="" id="{C66EF69A-19C5-416F-957D-4DE1FC33CDDE}"/>
              </a:ext>
            </a:extLst>
          </p:cNvPr>
          <p:cNvSpPr txBox="1"/>
          <p:nvPr/>
        </p:nvSpPr>
        <p:spPr>
          <a:xfrm>
            <a:off x="130073" y="1475656"/>
            <a:ext cx="3082903" cy="300147"/>
          </a:xfrm>
          <a:prstGeom prst="rect">
            <a:avLst/>
          </a:prstGeom>
          <a:noFill/>
        </p:spPr>
        <p:txBody>
          <a:bodyPr wrap="square" lIns="68644" tIns="34322" rIns="68644" bIns="34322" rtlCol="0">
            <a:spAutoFit/>
          </a:bodyPr>
          <a:lstStyle/>
          <a:p>
            <a:r>
              <a:rPr lang="es-VE" sz="1500" b="1" i="1" dirty="0">
                <a:solidFill>
                  <a:schemeClr val="tx1">
                    <a:lumMod val="65000"/>
                    <a:lumOff val="35000"/>
                  </a:schemeClr>
                </a:solidFill>
              </a:rPr>
              <a:t>5</a:t>
            </a:r>
            <a:r>
              <a:rPr lang="es-VE" sz="1500" b="1" i="1" dirty="0" smtClean="0">
                <a:solidFill>
                  <a:schemeClr val="tx1">
                    <a:lumMod val="65000"/>
                    <a:lumOff val="35000"/>
                  </a:schemeClr>
                </a:solidFill>
              </a:rPr>
              <a:t>to</a:t>
            </a:r>
            <a:r>
              <a:rPr lang="es-VE" sz="1500" b="1" i="1" dirty="0">
                <a:solidFill>
                  <a:schemeClr val="tx1">
                    <a:lumMod val="65000"/>
                    <a:lumOff val="35000"/>
                  </a:schemeClr>
                </a:solidFill>
              </a:rPr>
              <a:t>. Grado. </a:t>
            </a:r>
            <a:r>
              <a:rPr lang="es-VE" sz="1500" b="1" i="1" dirty="0" smtClean="0">
                <a:solidFill>
                  <a:schemeClr val="tx1">
                    <a:lumMod val="65000"/>
                    <a:lumOff val="35000"/>
                  </a:schemeClr>
                </a:solidFill>
              </a:rPr>
              <a:t>Segundo </a:t>
            </a:r>
            <a:r>
              <a:rPr lang="es-VE" sz="1500" b="1" i="1" dirty="0">
                <a:solidFill>
                  <a:schemeClr val="tx1">
                    <a:lumMod val="65000"/>
                    <a:lumOff val="35000"/>
                  </a:schemeClr>
                </a:solidFill>
              </a:rPr>
              <a:t>LAPSO</a:t>
            </a:r>
          </a:p>
        </p:txBody>
      </p:sp>
      <p:pic>
        <p:nvPicPr>
          <p:cNvPr id="11" name="Imagen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32917" y="144787"/>
            <a:ext cx="1834486" cy="1438237"/>
          </a:xfrm>
          <a:prstGeom prst="rect">
            <a:avLst/>
          </a:prstGeom>
        </p:spPr>
      </p:pic>
      <p:graphicFrame>
        <p:nvGraphicFramePr>
          <p:cNvPr id="12" name="2 Tabla"/>
          <p:cNvGraphicFramePr>
            <a:graphicFrameLocks noGrp="1"/>
          </p:cNvGraphicFramePr>
          <p:nvPr>
            <p:extLst>
              <p:ext uri="{D42A27DB-BD31-4B8C-83A1-F6EECF244321}">
                <p14:modId xmlns:p14="http://schemas.microsoft.com/office/powerpoint/2010/main" xmlns="" val="4100190519"/>
              </p:ext>
            </p:extLst>
          </p:nvPr>
        </p:nvGraphicFramePr>
        <p:xfrm>
          <a:off x="260648" y="1835696"/>
          <a:ext cx="6480720" cy="6428850"/>
        </p:xfrm>
        <a:graphic>
          <a:graphicData uri="http://schemas.openxmlformats.org/drawingml/2006/table">
            <a:tbl>
              <a:tblPr firstRow="1" bandRow="1">
                <a:tableStyleId>{5940675A-B579-460E-94D1-54222C63F5DA}</a:tableStyleId>
              </a:tblPr>
              <a:tblGrid>
                <a:gridCol w="1960898">
                  <a:extLst>
                    <a:ext uri="{9D8B030D-6E8A-4147-A177-3AD203B41FA5}">
                      <a16:colId xmlns:a16="http://schemas.microsoft.com/office/drawing/2014/main" xmlns="" val="20000"/>
                    </a:ext>
                  </a:extLst>
                </a:gridCol>
                <a:gridCol w="4519822">
                  <a:extLst>
                    <a:ext uri="{9D8B030D-6E8A-4147-A177-3AD203B41FA5}">
                      <a16:colId xmlns:a16="http://schemas.microsoft.com/office/drawing/2014/main" xmlns="" val="20001"/>
                    </a:ext>
                  </a:extLst>
                </a:gridCol>
              </a:tblGrid>
              <a:tr h="279891">
                <a:tc gridSpan="2">
                  <a:txBody>
                    <a:bodyPr/>
                    <a:lstStyle/>
                    <a:p>
                      <a:pPr marL="36000" marR="0" lvl="0" indent="0" algn="ctr" defTabSz="914400" rtl="0" eaLnBrk="1" fontAlgn="auto" latinLnBrk="0" hangingPunct="1">
                        <a:lnSpc>
                          <a:spcPct val="100000"/>
                        </a:lnSpc>
                        <a:spcBef>
                          <a:spcPts val="0"/>
                        </a:spcBef>
                        <a:spcAft>
                          <a:spcPts val="0"/>
                        </a:spcAft>
                        <a:buClrTx/>
                        <a:buSzTx/>
                        <a:buFontTx/>
                        <a:buNone/>
                        <a:tabLst/>
                        <a:defRPr/>
                      </a:pPr>
                      <a:r>
                        <a:rPr kumimoji="0" lang="es-VE" sz="1300" b="1" i="0" u="none" strike="noStrike" kern="1200" cap="none" spc="0" normalizeH="0" baseline="0" noProof="0" dirty="0" smtClean="0">
                          <a:ln>
                            <a:noFill/>
                          </a:ln>
                          <a:solidFill>
                            <a:schemeClr val="bg1"/>
                          </a:solidFill>
                          <a:effectLst/>
                          <a:uLnTx/>
                          <a:uFillTx/>
                          <a:latin typeface="+mn-lt"/>
                          <a:ea typeface="+mn-ea"/>
                          <a:cs typeface="+mn-cs"/>
                        </a:rPr>
                        <a:t>COMPETENCIA DE ESCRITURA</a:t>
                      </a:r>
                    </a:p>
                  </a:txBody>
                  <a:tcPr marL="68652" marR="68652" marT="34326" marB="34326" anchor="ctr">
                    <a:solidFill>
                      <a:srgbClr val="00B050"/>
                    </a:solidFill>
                  </a:tcPr>
                </a:tc>
                <a:tc hMerge="1">
                  <a:txBody>
                    <a:bodyPr/>
                    <a:lstStyle/>
                    <a:p>
                      <a:endParaRPr lang="es-VE"/>
                    </a:p>
                  </a:txBody>
                  <a:tcPr/>
                </a:tc>
                <a:extLst>
                  <a:ext uri="{0D108BD9-81ED-4DB2-BD59-A6C34878D82A}">
                    <a16:rowId xmlns:a16="http://schemas.microsoft.com/office/drawing/2014/main" xmlns="" val="10000"/>
                  </a:ext>
                </a:extLst>
              </a:tr>
              <a:tr h="454009">
                <a:tc gridSpan="2">
                  <a:txBody>
                    <a:bodyPr/>
                    <a:lstStyle/>
                    <a:p>
                      <a:pPr marL="493200" marR="0" lvl="0" indent="-457200" algn="l" defTabSz="914400" rtl="0" eaLnBrk="1" fontAlgn="auto" latinLnBrk="0" hangingPunct="1">
                        <a:lnSpc>
                          <a:spcPct val="100000"/>
                        </a:lnSpc>
                        <a:spcBef>
                          <a:spcPts val="0"/>
                        </a:spcBef>
                        <a:spcAft>
                          <a:spcPts val="0"/>
                        </a:spcAft>
                        <a:buClrTx/>
                        <a:buSzTx/>
                        <a:buFont typeface="+mj-lt"/>
                        <a:buAutoNum type="arabicPeriod" startAt="2"/>
                        <a:tabLst/>
                        <a:defRPr/>
                      </a:pPr>
                      <a:r>
                        <a:rPr lang="es-VE" sz="1100" b="0" dirty="0" smtClean="0">
                          <a:solidFill>
                            <a:schemeClr val="tx1"/>
                          </a:solidFill>
                          <a:latin typeface="+mn-lt"/>
                        </a:rPr>
                        <a:t>Produce textos escritos diversos: narrativos, descriptivos, instruccionales, expositivos y argumentativos, para favorecer la expresión creadora, la comunicación y el autoaprendizaje.</a:t>
                      </a:r>
                    </a:p>
                  </a:txBody>
                  <a:tcPr marL="68652" marR="68652" marT="34326" marB="34326"/>
                </a:tc>
                <a:tc hMerge="1">
                  <a:txBody>
                    <a:bodyPr/>
                    <a:lstStyle/>
                    <a:p>
                      <a:endParaRPr lang="es-VE" dirty="0"/>
                    </a:p>
                  </a:txBody>
                  <a:tcPr/>
                </a:tc>
                <a:extLst>
                  <a:ext uri="{0D108BD9-81ED-4DB2-BD59-A6C34878D82A}">
                    <a16:rowId xmlns:a16="http://schemas.microsoft.com/office/drawing/2014/main" xmlns="" val="10001"/>
                  </a:ext>
                </a:extLst>
              </a:tr>
              <a:tr h="281613">
                <a:tc>
                  <a:txBody>
                    <a:bodyPr/>
                    <a:lstStyle/>
                    <a:p>
                      <a:pPr marL="0" marR="0" algn="ctr">
                        <a:lnSpc>
                          <a:spcPct val="106000"/>
                        </a:lnSpc>
                        <a:spcBef>
                          <a:spcPts val="0"/>
                        </a:spcBef>
                        <a:spcAft>
                          <a:spcPts val="0"/>
                        </a:spcAft>
                      </a:pPr>
                      <a:r>
                        <a:rPr lang="es-VE" sz="1300" b="1" dirty="0">
                          <a:solidFill>
                            <a:schemeClr val="bg1"/>
                          </a:solidFill>
                          <a:latin typeface="+mn-lt"/>
                          <a:ea typeface="Calibri"/>
                          <a:cs typeface="Times New Roman"/>
                        </a:rPr>
                        <a:t>INDICADORES</a:t>
                      </a:r>
                      <a:endParaRPr lang="en-US" sz="1300" dirty="0">
                        <a:solidFill>
                          <a:schemeClr val="bg1"/>
                        </a:solidFill>
                        <a:latin typeface="+mn-lt"/>
                        <a:ea typeface="Calibri"/>
                        <a:cs typeface="Times New Roman"/>
                      </a:endParaRPr>
                    </a:p>
                  </a:txBody>
                  <a:tcPr marL="37566" marR="37566" marT="0" marB="0" anchor="ctr">
                    <a:solidFill>
                      <a:srgbClr val="00B050"/>
                    </a:solidFill>
                  </a:tcPr>
                </a:tc>
                <a:tc>
                  <a:txBody>
                    <a:bodyPr/>
                    <a:lstStyle/>
                    <a:p>
                      <a:pPr marL="0" marR="0" algn="ctr">
                        <a:lnSpc>
                          <a:spcPct val="106000"/>
                        </a:lnSpc>
                        <a:spcBef>
                          <a:spcPts val="0"/>
                        </a:spcBef>
                        <a:spcAft>
                          <a:spcPts val="0"/>
                        </a:spcAft>
                      </a:pPr>
                      <a:r>
                        <a:rPr lang="es-VE" sz="1300" b="1" dirty="0" smtClean="0">
                          <a:solidFill>
                            <a:schemeClr val="bg1"/>
                          </a:solidFill>
                          <a:latin typeface="+mn-lt"/>
                          <a:ea typeface="Calibri"/>
                          <a:cs typeface="Times New Roman"/>
                        </a:rPr>
                        <a:t>ESTRATEGIAS </a:t>
                      </a:r>
                      <a:endParaRPr lang="en-US" sz="1300" dirty="0">
                        <a:solidFill>
                          <a:schemeClr val="bg1"/>
                        </a:solidFill>
                        <a:latin typeface="+mn-lt"/>
                        <a:ea typeface="Calibri"/>
                        <a:cs typeface="Times New Roman"/>
                      </a:endParaRPr>
                    </a:p>
                  </a:txBody>
                  <a:tcPr marL="37566" marR="37566" marT="0" marB="0" anchor="ctr">
                    <a:solidFill>
                      <a:srgbClr val="00B050"/>
                    </a:solidFill>
                  </a:tcPr>
                </a:tc>
                <a:extLst>
                  <a:ext uri="{0D108BD9-81ED-4DB2-BD59-A6C34878D82A}">
                    <a16:rowId xmlns:a16="http://schemas.microsoft.com/office/drawing/2014/main" xmlns="" val="10002"/>
                  </a:ext>
                </a:extLst>
              </a:tr>
              <a:tr h="1249976">
                <a:tc>
                  <a:txBody>
                    <a:bodyPr/>
                    <a:lstStyle/>
                    <a:p>
                      <a:pPr marL="457200" marR="0" lvl="0" indent="-457200" algn="l" defTabSz="1217889" rtl="0" eaLnBrk="1" fontAlgn="auto" latinLnBrk="0" hangingPunct="1">
                        <a:lnSpc>
                          <a:spcPct val="100000"/>
                        </a:lnSpc>
                        <a:spcBef>
                          <a:spcPts val="1200"/>
                        </a:spcBef>
                        <a:spcAft>
                          <a:spcPts val="0"/>
                        </a:spcAft>
                        <a:buClrTx/>
                        <a:buSzTx/>
                        <a:buFont typeface="+mj-lt"/>
                        <a:buAutoNum type="arabicPeriod" startAt="4"/>
                        <a:tabLst/>
                        <a:defRPr/>
                      </a:pPr>
                      <a:r>
                        <a:rPr lang="es-VE" sz="1100" kern="1200" dirty="0" smtClean="0">
                          <a:solidFill>
                            <a:schemeClr val="dk1"/>
                          </a:solidFill>
                          <a:effectLst/>
                          <a:latin typeface="+mn-lt"/>
                          <a:ea typeface="+mn-ea"/>
                          <a:cs typeface="+mn-cs"/>
                        </a:rPr>
                        <a:t>Confronta respetuosamente las ideas de sus</a:t>
                      </a:r>
                      <a:r>
                        <a:rPr lang="es-VE" sz="1100" kern="1200" baseline="0" dirty="0" smtClean="0">
                          <a:solidFill>
                            <a:schemeClr val="dk1"/>
                          </a:solidFill>
                          <a:effectLst/>
                          <a:latin typeface="+mn-lt"/>
                          <a:ea typeface="+mn-ea"/>
                          <a:cs typeface="+mn-cs"/>
                        </a:rPr>
                        <a:t> </a:t>
                      </a:r>
                      <a:r>
                        <a:rPr lang="es-VE" sz="1100" kern="1200" dirty="0" smtClean="0">
                          <a:solidFill>
                            <a:schemeClr val="dk1"/>
                          </a:solidFill>
                          <a:effectLst/>
                          <a:latin typeface="+mn-lt"/>
                          <a:ea typeface="+mn-ea"/>
                          <a:cs typeface="+mn-cs"/>
                        </a:rPr>
                        <a:t>compañeros durante la escritura colectiva de textos narrativos, descriptivos, instruccionales, expositivos y argumentativos.</a:t>
                      </a:r>
                    </a:p>
                  </a:txBody>
                  <a:tcPr marL="68652" marR="68652" marT="34326" marB="34326" anchor="ctr"/>
                </a:tc>
                <a:tc>
                  <a:txBody>
                    <a:bodyPr/>
                    <a:lstStyle/>
                    <a:p>
                      <a:pPr marL="0" marR="0" lvl="0" indent="0" algn="just" defTabSz="1217889" rtl="0" eaLnBrk="1" fontAlgn="auto" latinLnBrk="0" hangingPunct="1">
                        <a:lnSpc>
                          <a:spcPct val="100000"/>
                        </a:lnSpc>
                        <a:spcBef>
                          <a:spcPts val="0"/>
                        </a:spcBef>
                        <a:spcAft>
                          <a:spcPts val="0"/>
                        </a:spcAft>
                        <a:buClrTx/>
                        <a:buSzTx/>
                        <a:buFont typeface="Arial" pitchFamily="34" charset="0"/>
                        <a:buNone/>
                        <a:tabLst/>
                        <a:defRPr/>
                      </a:pPr>
                      <a:r>
                        <a:rPr lang="es-VE" sz="1100" b="1" u="sng" baseline="0" dirty="0" smtClean="0">
                          <a:solidFill>
                            <a:schemeClr val="tx1"/>
                          </a:solidFill>
                          <a:effectLst/>
                        </a:rPr>
                        <a:t>Trabajo en equipo</a:t>
                      </a:r>
                      <a:endParaRPr lang="es-VE" sz="1100" baseline="0" dirty="0" smtClean="0">
                        <a:solidFill>
                          <a:schemeClr val="tx1"/>
                        </a:solidFill>
                        <a:effectLst/>
                      </a:endParaRPr>
                    </a:p>
                    <a:p>
                      <a:pPr marL="285750" marR="0" lvl="0" indent="-285750" algn="just" defTabSz="1217889" rtl="0" eaLnBrk="1" fontAlgn="auto" latinLnBrk="0" hangingPunct="1">
                        <a:lnSpc>
                          <a:spcPct val="100000"/>
                        </a:lnSpc>
                        <a:spcBef>
                          <a:spcPts val="0"/>
                        </a:spcBef>
                        <a:spcAft>
                          <a:spcPts val="0"/>
                        </a:spcAft>
                        <a:buClrTx/>
                        <a:buSzTx/>
                        <a:buFont typeface="Arial" pitchFamily="34" charset="0"/>
                        <a:buChar char="•"/>
                        <a:tabLst/>
                        <a:defRPr/>
                      </a:pPr>
                      <a:r>
                        <a:rPr lang="es-VE" sz="1100" baseline="0" dirty="0" smtClean="0">
                          <a:solidFill>
                            <a:schemeClr val="tx1"/>
                          </a:solidFill>
                          <a:effectLst/>
                        </a:rPr>
                        <a:t>Escribir una descripción coloquial, una literaria y una técnica o científica, para cada uno de los siguientes temas: Las redes sociales, Los teléfonos celulares, El Metro de Caracas.</a:t>
                      </a:r>
                    </a:p>
                    <a:p>
                      <a:pPr marL="285750" marR="0" lvl="0" indent="-285750" algn="just" defTabSz="1217889" rtl="0" eaLnBrk="1" fontAlgn="auto" latinLnBrk="0" hangingPunct="1">
                        <a:lnSpc>
                          <a:spcPct val="100000"/>
                        </a:lnSpc>
                        <a:spcBef>
                          <a:spcPts val="0"/>
                        </a:spcBef>
                        <a:spcAft>
                          <a:spcPts val="0"/>
                        </a:spcAft>
                        <a:buClrTx/>
                        <a:buSzTx/>
                        <a:buFont typeface="Arial" pitchFamily="34" charset="0"/>
                        <a:buChar char="•"/>
                        <a:tabLst/>
                        <a:defRPr/>
                      </a:pPr>
                      <a:r>
                        <a:rPr lang="es-VE" sz="1100" baseline="0" dirty="0" smtClean="0">
                          <a:solidFill>
                            <a:schemeClr val="tx1"/>
                          </a:solidFill>
                          <a:effectLst/>
                        </a:rPr>
                        <a:t>Leer y establecer semejanzas y diferencias entre los textos escritos por los diferentes equipos de trabajo.</a:t>
                      </a:r>
                    </a:p>
                  </a:txBody>
                  <a:tcPr marL="68652" marR="68652" marT="34326" marB="34326" anchor="ctr"/>
                </a:tc>
                <a:extLst>
                  <a:ext uri="{0D108BD9-81ED-4DB2-BD59-A6C34878D82A}">
                    <a16:rowId xmlns:a16="http://schemas.microsoft.com/office/drawing/2014/main" xmlns="" val="10003"/>
                  </a:ext>
                </a:extLst>
              </a:tr>
              <a:tr h="1519301">
                <a:tc>
                  <a:txBody>
                    <a:bodyPr/>
                    <a:lstStyle/>
                    <a:p>
                      <a:pPr marL="457200" marR="0" lvl="0" indent="-457200" algn="l" defTabSz="1217889" rtl="0" eaLnBrk="1" fontAlgn="auto" latinLnBrk="0" hangingPunct="1">
                        <a:lnSpc>
                          <a:spcPct val="100000"/>
                        </a:lnSpc>
                        <a:spcBef>
                          <a:spcPts val="1200"/>
                        </a:spcBef>
                        <a:spcAft>
                          <a:spcPts val="0"/>
                        </a:spcAft>
                        <a:buClrTx/>
                        <a:buSzTx/>
                        <a:buFont typeface="+mj-lt"/>
                        <a:buAutoNum type="arabicPeriod" startAt="5"/>
                        <a:tabLst/>
                        <a:defRPr/>
                      </a:pPr>
                      <a:r>
                        <a:rPr lang="es-ES_tradnl" sz="1100" kern="1200" dirty="0" smtClean="0">
                          <a:solidFill>
                            <a:schemeClr val="dk1"/>
                          </a:solidFill>
                          <a:effectLst/>
                          <a:latin typeface="+mn-lt"/>
                          <a:ea typeface="+mn-ea"/>
                          <a:cs typeface="+mn-cs"/>
                        </a:rPr>
                        <a:t>Atiende las relaciones de concordancia de género, número, persona y tiempo en sus producciones.</a:t>
                      </a:r>
                    </a:p>
                  </a:txBody>
                  <a:tcPr marL="68652" marR="68652" marT="34326" marB="34326" anchor="ctr"/>
                </a:tc>
                <a:tc>
                  <a:txBody>
                    <a:bodyPr/>
                    <a:lstStyle/>
                    <a:p>
                      <a:pPr marL="0" marR="0" lvl="0" indent="0" algn="just" defTabSz="1217889" rtl="0" eaLnBrk="1" fontAlgn="auto" latinLnBrk="0" hangingPunct="1">
                        <a:lnSpc>
                          <a:spcPct val="100000"/>
                        </a:lnSpc>
                        <a:spcBef>
                          <a:spcPts val="0"/>
                        </a:spcBef>
                        <a:spcAft>
                          <a:spcPts val="0"/>
                        </a:spcAft>
                        <a:buClrTx/>
                        <a:buSzTx/>
                        <a:buFont typeface="Arial" pitchFamily="34" charset="0"/>
                        <a:buNone/>
                        <a:tabLst/>
                        <a:defRPr/>
                      </a:pPr>
                      <a:r>
                        <a:rPr lang="es-VE" sz="1100" b="1" u="sng" baseline="0" dirty="0" smtClean="0">
                          <a:solidFill>
                            <a:schemeClr val="tx1"/>
                          </a:solidFill>
                          <a:effectLst/>
                        </a:rPr>
                        <a:t>Ejercicios</a:t>
                      </a:r>
                    </a:p>
                    <a:p>
                      <a:pPr marL="285750" marR="0" lvl="0" indent="-285750" algn="just" defTabSz="1217889" rtl="0" eaLnBrk="1" fontAlgn="auto" latinLnBrk="0" hangingPunct="1">
                        <a:lnSpc>
                          <a:spcPct val="100000"/>
                        </a:lnSpc>
                        <a:spcBef>
                          <a:spcPts val="0"/>
                        </a:spcBef>
                        <a:spcAft>
                          <a:spcPts val="0"/>
                        </a:spcAft>
                        <a:buClrTx/>
                        <a:buSzTx/>
                        <a:buFont typeface="Arial" pitchFamily="34" charset="0"/>
                        <a:buChar char="•"/>
                        <a:tabLst/>
                        <a:defRPr/>
                      </a:pPr>
                      <a:r>
                        <a:rPr lang="es-VE" sz="1100" b="0" u="none" baseline="0" dirty="0" smtClean="0">
                          <a:solidFill>
                            <a:schemeClr val="tx1"/>
                          </a:solidFill>
                          <a:effectLst/>
                        </a:rPr>
                        <a:t>Escribir los artículos y adjetivos para una serie de sustantivos dados (laguna, gallinas, edificio, carros), e indicar el género del sustantivo (masculino y femenino) y el número (singular o plural). </a:t>
                      </a:r>
                    </a:p>
                    <a:p>
                      <a:pPr marL="285750" marR="0" lvl="0" indent="-285750" algn="just" defTabSz="1217889" rtl="0" eaLnBrk="1" fontAlgn="auto" latinLnBrk="0" hangingPunct="1">
                        <a:lnSpc>
                          <a:spcPct val="100000"/>
                        </a:lnSpc>
                        <a:spcBef>
                          <a:spcPts val="0"/>
                        </a:spcBef>
                        <a:spcAft>
                          <a:spcPts val="0"/>
                        </a:spcAft>
                        <a:buClrTx/>
                        <a:buSzTx/>
                        <a:buFont typeface="Arial" pitchFamily="34" charset="0"/>
                        <a:buChar char="•"/>
                        <a:tabLst/>
                        <a:defRPr/>
                      </a:pPr>
                      <a:r>
                        <a:rPr lang="es-VE" sz="1100" b="0" u="none" baseline="0" dirty="0" smtClean="0">
                          <a:solidFill>
                            <a:schemeClr val="tx1"/>
                          </a:solidFill>
                          <a:effectLst/>
                        </a:rPr>
                        <a:t>Solicitar a los estudiantes que realicen una descripción del hogar, es decir, con quiénes viven, qué actividades realizan y cómo se sienten en el mismo. Extraer los verbos utilizados e indicar su tiempo (presente, pasado, futuro), número (singular, plural) y persona (1ra, 2da, o 3ra).</a:t>
                      </a:r>
                    </a:p>
                  </a:txBody>
                  <a:tcPr marL="68652" marR="68652" marT="34326" marB="34326" anchor="ctr"/>
                </a:tc>
                <a:extLst>
                  <a:ext uri="{0D108BD9-81ED-4DB2-BD59-A6C34878D82A}">
                    <a16:rowId xmlns:a16="http://schemas.microsoft.com/office/drawing/2014/main" xmlns="" val="10006"/>
                  </a:ext>
                </a:extLst>
              </a:tr>
              <a:tr h="737103">
                <a:tc>
                  <a:txBody>
                    <a:bodyPr/>
                    <a:lstStyle/>
                    <a:p>
                      <a:pPr marL="378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lang="es-ES_tradnl" sz="1100" kern="1200" dirty="0" smtClean="0">
                          <a:solidFill>
                            <a:schemeClr val="dk1"/>
                          </a:solidFill>
                          <a:effectLst/>
                          <a:latin typeface="+mn-lt"/>
                          <a:ea typeface="+mn-ea"/>
                          <a:cs typeface="+mn-cs"/>
                        </a:rPr>
                        <a:t>Reconoce y usa sustantivos, adjetivos, verbos y adverbios en</a:t>
                      </a:r>
                      <a:r>
                        <a:rPr lang="es-ES_tradnl" sz="1100" kern="1200" baseline="0" dirty="0" smtClean="0">
                          <a:solidFill>
                            <a:schemeClr val="dk1"/>
                          </a:solidFill>
                          <a:effectLst/>
                          <a:latin typeface="+mn-lt"/>
                          <a:ea typeface="+mn-ea"/>
                          <a:cs typeface="+mn-cs"/>
                        </a:rPr>
                        <a:t> sus producciones escritas.</a:t>
                      </a:r>
                      <a:endParaRPr kumimoji="0" lang="es-VE" sz="1100" b="0" i="0" u="none" strike="noStrike" kern="1200" cap="none" spc="0" normalizeH="0" baseline="0" noProof="0" dirty="0" smtClean="0">
                        <a:ln>
                          <a:noFill/>
                        </a:ln>
                        <a:solidFill>
                          <a:schemeClr val="tx1"/>
                        </a:solidFill>
                        <a:effectLst/>
                        <a:uLnTx/>
                        <a:uFillTx/>
                        <a:latin typeface="+mn-lt"/>
                        <a:ea typeface="Times New Roman"/>
                        <a:cs typeface="Times New Roman"/>
                      </a:endParaRPr>
                    </a:p>
                  </a:txBody>
                  <a:tcPr marL="68652" marR="68652" marT="34326" marB="34326" anchor="ctr"/>
                </a:tc>
                <a:tc>
                  <a:txBody>
                    <a:bodyPr/>
                    <a:lstStyle/>
                    <a:p>
                      <a:pPr marL="0" marR="0" lvl="0" indent="0" algn="l" defTabSz="1217889" rtl="0" eaLnBrk="1" fontAlgn="auto" latinLnBrk="0" hangingPunct="1">
                        <a:lnSpc>
                          <a:spcPct val="100000"/>
                        </a:lnSpc>
                        <a:spcBef>
                          <a:spcPts val="0"/>
                        </a:spcBef>
                        <a:spcAft>
                          <a:spcPts val="0"/>
                        </a:spcAft>
                        <a:buClrTx/>
                        <a:buSzTx/>
                        <a:buFont typeface="Arial" pitchFamily="34" charset="0"/>
                        <a:buNone/>
                        <a:tabLst/>
                        <a:defRPr/>
                      </a:pPr>
                      <a:r>
                        <a:rPr lang="es-ES" sz="1100" b="1" u="sng" dirty="0" smtClean="0"/>
                        <a:t>Trabajo escrito</a:t>
                      </a:r>
                    </a:p>
                    <a:p>
                      <a:pPr marL="285750" marR="0" lvl="0" indent="-285750" algn="l" defTabSz="1217889" rtl="0" eaLnBrk="1" fontAlgn="auto" latinLnBrk="0" hangingPunct="1">
                        <a:lnSpc>
                          <a:spcPct val="100000"/>
                        </a:lnSpc>
                        <a:spcBef>
                          <a:spcPts val="0"/>
                        </a:spcBef>
                        <a:spcAft>
                          <a:spcPts val="0"/>
                        </a:spcAft>
                        <a:buClrTx/>
                        <a:buSzTx/>
                        <a:buFont typeface="Arial" pitchFamily="34" charset="0"/>
                        <a:buChar char="•"/>
                        <a:tabLst/>
                        <a:defRPr/>
                      </a:pPr>
                      <a:r>
                        <a:rPr lang="es-ES" sz="1100" dirty="0" smtClean="0"/>
                        <a:t>Escribir un cuento donde el</a:t>
                      </a:r>
                      <a:r>
                        <a:rPr lang="es-ES" sz="1100" baseline="0" dirty="0" smtClean="0"/>
                        <a:t> personaje principal</a:t>
                      </a:r>
                      <a:r>
                        <a:rPr lang="es-ES" sz="1100" dirty="0" smtClean="0"/>
                        <a:t> sea un promotor de paz para</a:t>
                      </a:r>
                      <a:r>
                        <a:rPr lang="es-ES" sz="1100" baseline="0" dirty="0" smtClean="0"/>
                        <a:t> el mundo y extraer del mismo, los sustantivos, adjetivos, los verbos y los adverbios.</a:t>
                      </a:r>
                    </a:p>
                  </a:txBody>
                  <a:tcPr marL="68652" marR="68652" marT="34326" marB="34326" anchor="ctr"/>
                </a:tc>
                <a:extLst>
                  <a:ext uri="{0D108BD9-81ED-4DB2-BD59-A6C34878D82A}">
                    <a16:rowId xmlns:a16="http://schemas.microsoft.com/office/drawing/2014/main" xmlns="" val="10004"/>
                  </a:ext>
                </a:extLst>
              </a:tr>
              <a:tr h="973217">
                <a:tc>
                  <a:txBody>
                    <a:bodyPr/>
                    <a:lstStyle/>
                    <a:p>
                      <a:pPr marL="378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r>
                        <a:rPr lang="es-ES_tradnl" sz="1100" kern="1200" dirty="0" smtClean="0">
                          <a:solidFill>
                            <a:schemeClr val="dk1"/>
                          </a:solidFill>
                          <a:effectLst/>
                          <a:latin typeface="+mn-lt"/>
                          <a:ea typeface="+mn-ea"/>
                          <a:cs typeface="+mn-cs"/>
                        </a:rPr>
                        <a:t>Sustituye vocablos por sinónimos y formas pronominales en la redacción de textos escritos. </a:t>
                      </a:r>
                      <a:endParaRPr kumimoji="0" lang="es-VE" sz="1100" b="1" i="0" u="none" strike="noStrike" kern="1200" cap="none" spc="0" normalizeH="0" baseline="0" noProof="0" dirty="0" smtClean="0">
                        <a:ln>
                          <a:noFill/>
                        </a:ln>
                        <a:solidFill>
                          <a:schemeClr val="tx1"/>
                        </a:solidFill>
                        <a:effectLst/>
                        <a:uLnTx/>
                        <a:uFillTx/>
                        <a:latin typeface="+mn-lt"/>
                        <a:ea typeface="+mn-ea"/>
                        <a:cs typeface="+mn-cs"/>
                      </a:endParaRPr>
                    </a:p>
                  </a:txBody>
                  <a:tcPr marL="68652" marR="68652" marT="34326" marB="34326" anchor="ctr"/>
                </a:tc>
                <a:tc>
                  <a:txBody>
                    <a:bodyPr/>
                    <a:lstStyle/>
                    <a:p>
                      <a:pPr marL="0" indent="0">
                        <a:buFont typeface="Arial" pitchFamily="34" charset="0"/>
                        <a:buNone/>
                      </a:pPr>
                      <a:r>
                        <a:rPr lang="es-VE" sz="1100" b="1" u="sng" dirty="0" smtClean="0">
                          <a:solidFill>
                            <a:schemeClr val="tx1"/>
                          </a:solidFill>
                          <a:latin typeface="+mn-lt"/>
                        </a:rPr>
                        <a:t>Trabajo escrito</a:t>
                      </a:r>
                    </a:p>
                    <a:p>
                      <a:pPr marL="285750" indent="-285750">
                        <a:buFont typeface="Arial" pitchFamily="34" charset="0"/>
                        <a:buChar char="•"/>
                      </a:pPr>
                      <a:r>
                        <a:rPr lang="es-VE" sz="1100" dirty="0" smtClean="0">
                          <a:solidFill>
                            <a:schemeClr val="tx1"/>
                          </a:solidFill>
                          <a:latin typeface="+mn-lt"/>
                        </a:rPr>
                        <a:t>Elaborar</a:t>
                      </a:r>
                      <a:r>
                        <a:rPr lang="es-VE" sz="1100" baseline="0" dirty="0" smtClean="0">
                          <a:solidFill>
                            <a:schemeClr val="tx1"/>
                          </a:solidFill>
                          <a:latin typeface="+mn-lt"/>
                        </a:rPr>
                        <a:t> una correo electrónico de felicitación dirigido al Director, de parte de los estudiantes y el docente del grado, con motivo del nuevo aniversario de la escuela.</a:t>
                      </a:r>
                    </a:p>
                    <a:p>
                      <a:pPr marL="285750" indent="-285750">
                        <a:buFont typeface="Arial" pitchFamily="34" charset="0"/>
                        <a:buChar char="•"/>
                      </a:pPr>
                      <a:r>
                        <a:rPr lang="es-VE" sz="1100" baseline="0" dirty="0" smtClean="0">
                          <a:solidFill>
                            <a:schemeClr val="tx1"/>
                          </a:solidFill>
                          <a:latin typeface="+mn-lt"/>
                        </a:rPr>
                        <a:t>Extraer de la correo las palabras que puedan ser sustituidas por sinónimos y formas pronominales. Ejemplo: escuela-institución, estudiantes-ellos.</a:t>
                      </a:r>
                    </a:p>
                  </a:txBody>
                  <a:tcPr marL="68652" marR="68652" marT="34326" marB="34326" anchor="ctr"/>
                </a:tc>
                <a:extLst>
                  <a:ext uri="{0D108BD9-81ED-4DB2-BD59-A6C34878D82A}">
                    <a16:rowId xmlns:a16="http://schemas.microsoft.com/office/drawing/2014/main" xmlns="" val="10005"/>
                  </a:ext>
                </a:extLst>
              </a:tr>
            </a:tbl>
          </a:graphicData>
        </a:graphic>
      </p:graphicFrame>
      <p:pic>
        <p:nvPicPr>
          <p:cNvPr id="13" name="Picture 2" descr="C:\Users\Luis Moya\Desktop\Logo guao.png">
            <a:extLst>
              <a:ext uri="{FF2B5EF4-FFF2-40B4-BE49-F238E27FC236}">
                <a16:creationId xmlns:a16="http://schemas.microsoft.com/office/drawing/2014/main" xmlns="" id="{8C734554-9B42-4A8C-964A-736E51EE10F0}"/>
              </a:ext>
            </a:extLst>
          </p:cNvPr>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backgroundRemoval t="3279" b="100000" l="0" r="28000"/>
                    </a14:imgEffect>
                  </a14:imgLayer>
                </a14:imgProps>
              </a:ext>
            </a:extLst>
          </a:blip>
          <a:srcRect r="71814"/>
          <a:stretch/>
        </p:blipFill>
        <p:spPr bwMode="auto">
          <a:xfrm>
            <a:off x="5995654" y="8571576"/>
            <a:ext cx="385674" cy="392912"/>
          </a:xfrm>
          <a:prstGeom prst="rect">
            <a:avLst/>
          </a:prstGeom>
          <a:noFill/>
        </p:spPr>
      </p:pic>
      <p:pic>
        <p:nvPicPr>
          <p:cNvPr id="14" name="25 Imagen" descr="pilas.png">
            <a:extLst>
              <a:ext uri="{FF2B5EF4-FFF2-40B4-BE49-F238E27FC236}">
                <a16:creationId xmlns:a16="http://schemas.microsoft.com/office/drawing/2014/main" xmlns="" id="{237DF535-AA8C-4806-B696-30814E38BE4E}"/>
              </a:ext>
            </a:extLst>
          </p:cNvPr>
          <p:cNvPicPr>
            <a:picLocks noChangeAspect="1"/>
          </p:cNvPicPr>
          <p:nvPr/>
        </p:nvPicPr>
        <p:blipFill>
          <a:blip r:embed="rId6" cstate="print"/>
          <a:stretch>
            <a:fillRect/>
          </a:stretch>
        </p:blipFill>
        <p:spPr>
          <a:xfrm>
            <a:off x="4824469" y="8551690"/>
            <a:ext cx="548747" cy="375928"/>
          </a:xfrm>
          <a:prstGeom prst="rect">
            <a:avLst/>
          </a:prstGeom>
        </p:spPr>
      </p:pic>
      <p:pic>
        <p:nvPicPr>
          <p:cNvPr id="18" name="Picture 1" descr="C:\Users\Luis Moya\Desktop\logo-original.png">
            <a:extLst>
              <a:ext uri="{FF2B5EF4-FFF2-40B4-BE49-F238E27FC236}">
                <a16:creationId xmlns:a16="http://schemas.microsoft.com/office/drawing/2014/main" xmlns="" id="{C82D3487-EB6F-4A18-97F8-340328447314}"/>
              </a:ext>
            </a:extLst>
          </p:cNvPr>
          <p:cNvPicPr>
            <a:picLocks noChangeAspect="1" noChangeArrowheads="1"/>
          </p:cNvPicPr>
          <p:nvPr/>
        </p:nvPicPr>
        <p:blipFill>
          <a:blip r:embed="rId7" cstate="print"/>
          <a:srcRect/>
          <a:stretch>
            <a:fillRect/>
          </a:stretch>
        </p:blipFill>
        <p:spPr bwMode="auto">
          <a:xfrm>
            <a:off x="5447640" y="8574565"/>
            <a:ext cx="429632" cy="389923"/>
          </a:xfrm>
          <a:prstGeom prst="rect">
            <a:avLst/>
          </a:prstGeom>
          <a:noFill/>
        </p:spPr>
      </p:pic>
    </p:spTree>
    <p:extLst>
      <p:ext uri="{BB962C8B-B14F-4D97-AF65-F5344CB8AC3E}">
        <p14:creationId xmlns:p14="http://schemas.microsoft.com/office/powerpoint/2010/main" xmlns="" val="821855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CuadroTexto"/>
          <p:cNvSpPr txBox="1"/>
          <p:nvPr/>
        </p:nvSpPr>
        <p:spPr>
          <a:xfrm>
            <a:off x="6429397" y="8666836"/>
            <a:ext cx="457112" cy="1477328"/>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19</a:t>
            </a:r>
            <a:endParaRPr lang="en-US" sz="1200" dirty="0">
              <a:solidFill>
                <a:schemeClr val="tx1">
                  <a:lumMod val="65000"/>
                  <a:lumOff val="35000"/>
                </a:schemeClr>
              </a:solidFill>
              <a:latin typeface="Arial" pitchFamily="34" charset="0"/>
              <a:cs typeface="Arial" pitchFamily="34" charset="0"/>
            </a:endParaRPr>
          </a:p>
          <a:p>
            <a:pPr marL="60325">
              <a:lnSpc>
                <a:spcPct val="150000"/>
              </a:lnSpc>
            </a:pPr>
            <a:endParaRPr lang="en-US" sz="1200" dirty="0">
              <a:solidFill>
                <a:schemeClr val="tx1">
                  <a:lumMod val="65000"/>
                  <a:lumOff val="35000"/>
                </a:schemeClr>
              </a:solidFill>
              <a:latin typeface="Arial" pitchFamily="34" charset="0"/>
              <a:cs typeface="Arial" pitchFamily="34" charset="0"/>
            </a:endParaRPr>
          </a:p>
          <a:p>
            <a:pPr marL="400050" indent="-400050">
              <a:lnSpc>
                <a:spcPct val="150000"/>
              </a:lnSpc>
            </a:pPr>
            <a:endParaRPr lang="en-US" sz="1200" dirty="0">
              <a:solidFill>
                <a:schemeClr val="accent4">
                  <a:lumMod val="50000"/>
                </a:schemeClr>
              </a:solidFill>
              <a:latin typeface="Arial" pitchFamily="34" charset="0"/>
              <a:cs typeface="Arial" pitchFamily="34" charset="0"/>
            </a:endParaRPr>
          </a:p>
          <a:p>
            <a:pPr>
              <a:lnSpc>
                <a:spcPct val="150000"/>
              </a:lnSpc>
            </a:pPr>
            <a:endParaRPr lang="es-VE" sz="1200" dirty="0">
              <a:solidFill>
                <a:schemeClr val="accent4">
                  <a:lumMod val="50000"/>
                </a:schemeClr>
              </a:solidFill>
              <a:latin typeface="Arial" pitchFamily="34" charset="0"/>
              <a:cs typeface="Arial" pitchFamily="34" charset="0"/>
            </a:endParaRPr>
          </a:p>
          <a:p>
            <a:pPr>
              <a:lnSpc>
                <a:spcPct val="150000"/>
              </a:lnSpc>
            </a:pPr>
            <a:endParaRPr lang="en-US" sz="1200" dirty="0">
              <a:solidFill>
                <a:schemeClr val="accent4">
                  <a:lumMod val="50000"/>
                </a:schemeClr>
              </a:solidFill>
              <a:latin typeface="Arial" pitchFamily="34" charset="0"/>
              <a:cs typeface="Arial" pitchFamily="34" charset="0"/>
            </a:endParaRPr>
          </a:p>
        </p:txBody>
      </p:sp>
      <p:sp>
        <p:nvSpPr>
          <p:cNvPr id="14" name="Rectángulo redondeado 13"/>
          <p:cNvSpPr/>
          <p:nvPr/>
        </p:nvSpPr>
        <p:spPr>
          <a:xfrm flipH="1">
            <a:off x="-60827" y="568435"/>
            <a:ext cx="5157192" cy="977522"/>
          </a:xfrm>
          <a:prstGeom prst="roundRect">
            <a:avLst/>
          </a:prstGeom>
          <a:gradFill>
            <a:gsLst>
              <a:gs pos="0">
                <a:schemeClr val="accent1">
                  <a:lumMod val="5000"/>
                  <a:lumOff val="95000"/>
                </a:schemeClr>
              </a:gs>
              <a:gs pos="11000">
                <a:schemeClr val="accent3">
                  <a:lumMod val="20000"/>
                  <a:lumOff val="80000"/>
                </a:schemeClr>
              </a:gs>
              <a:gs pos="40000">
                <a:srgbClr val="00A44A"/>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26 CuadroTexto">
            <a:extLst>
              <a:ext uri="{FF2B5EF4-FFF2-40B4-BE49-F238E27FC236}">
                <a16:creationId xmlns:a16="http://schemas.microsoft.com/office/drawing/2014/main" xmlns="" id="{2085D2F1-2AB5-4052-B31A-9276CA9DC722}"/>
              </a:ext>
            </a:extLst>
          </p:cNvPr>
          <p:cNvSpPr txBox="1"/>
          <p:nvPr/>
        </p:nvSpPr>
        <p:spPr>
          <a:xfrm>
            <a:off x="116632" y="591850"/>
            <a:ext cx="3816424" cy="830997"/>
          </a:xfrm>
          <a:prstGeom prst="rect">
            <a:avLst/>
          </a:prstGeom>
          <a:noFill/>
        </p:spPr>
        <p:txBody>
          <a:bodyPr wrap="square" rtlCol="0">
            <a:spAutoFit/>
          </a:bodyPr>
          <a:lstStyle/>
          <a:p>
            <a:r>
              <a:rPr lang="es-VE" sz="2400" b="1" dirty="0">
                <a:solidFill>
                  <a:schemeClr val="bg1"/>
                </a:solidFill>
              </a:rPr>
              <a:t>El empleo del Mapa de </a:t>
            </a:r>
            <a:r>
              <a:rPr lang="es-VE" sz="2400" b="1" dirty="0" smtClean="0">
                <a:solidFill>
                  <a:schemeClr val="bg1"/>
                </a:solidFill>
              </a:rPr>
              <a:t>Logros. </a:t>
            </a:r>
            <a:r>
              <a:rPr lang="es-VE" sz="2400" b="1" dirty="0">
                <a:solidFill>
                  <a:schemeClr val="bg1"/>
                </a:solidFill>
              </a:rPr>
              <a:t>Paso a Paso</a:t>
            </a:r>
            <a:endParaRPr lang="en-US" sz="900" spc="300" dirty="0">
              <a:solidFill>
                <a:schemeClr val="bg1"/>
              </a:solidFill>
              <a:latin typeface="Arial Rounded MT Bold" panose="020F0704030504030204" pitchFamily="34" charset="0"/>
              <a:cs typeface="Arial" panose="020B0604020202020204" pitchFamily="34" charset="0"/>
            </a:endParaRPr>
          </a:p>
        </p:txBody>
      </p:sp>
      <p:pic>
        <p:nvPicPr>
          <p:cNvPr id="10" name="Picture 2" descr="C:\Users\Luis Moya\Desktop\Logo guao.png">
            <a:extLst>
              <a:ext uri="{FF2B5EF4-FFF2-40B4-BE49-F238E27FC236}">
                <a16:creationId xmlns:a16="http://schemas.microsoft.com/office/drawing/2014/main" xmlns="" id="{8C734554-9B42-4A8C-964A-736E51EE10F0}"/>
              </a:ext>
            </a:extLst>
          </p:cNvPr>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ackgroundRemoval t="3279" b="100000" l="0" r="28000"/>
                    </a14:imgEffect>
                  </a14:imgLayer>
                </a14:imgProps>
              </a:ext>
            </a:extLst>
          </a:blip>
          <a:srcRect r="71814"/>
          <a:stretch/>
        </p:blipFill>
        <p:spPr bwMode="auto">
          <a:xfrm>
            <a:off x="5995654" y="8571576"/>
            <a:ext cx="385674" cy="392912"/>
          </a:xfrm>
          <a:prstGeom prst="rect">
            <a:avLst/>
          </a:prstGeom>
          <a:noFill/>
        </p:spPr>
      </p:pic>
      <p:pic>
        <p:nvPicPr>
          <p:cNvPr id="11" name="25 Imagen" descr="pilas.png">
            <a:extLst>
              <a:ext uri="{FF2B5EF4-FFF2-40B4-BE49-F238E27FC236}">
                <a16:creationId xmlns:a16="http://schemas.microsoft.com/office/drawing/2014/main" xmlns="" id="{237DF535-AA8C-4806-B696-30814E38BE4E}"/>
              </a:ext>
            </a:extLst>
          </p:cNvPr>
          <p:cNvPicPr>
            <a:picLocks noChangeAspect="1"/>
          </p:cNvPicPr>
          <p:nvPr/>
        </p:nvPicPr>
        <p:blipFill>
          <a:blip r:embed="rId5" cstate="print"/>
          <a:stretch>
            <a:fillRect/>
          </a:stretch>
        </p:blipFill>
        <p:spPr>
          <a:xfrm>
            <a:off x="4824469" y="8551690"/>
            <a:ext cx="548747" cy="375928"/>
          </a:xfrm>
          <a:prstGeom prst="rect">
            <a:avLst/>
          </a:prstGeom>
        </p:spPr>
      </p:pic>
      <p:pic>
        <p:nvPicPr>
          <p:cNvPr id="16" name="Picture 1" descr="C:\Users\Luis Moya\Desktop\logo-original.png">
            <a:extLst>
              <a:ext uri="{FF2B5EF4-FFF2-40B4-BE49-F238E27FC236}">
                <a16:creationId xmlns:a16="http://schemas.microsoft.com/office/drawing/2014/main" xmlns="" id="{C82D3487-EB6F-4A18-97F8-340328447314}"/>
              </a:ext>
            </a:extLst>
          </p:cNvPr>
          <p:cNvPicPr>
            <a:picLocks noChangeAspect="1" noChangeArrowheads="1"/>
          </p:cNvPicPr>
          <p:nvPr/>
        </p:nvPicPr>
        <p:blipFill>
          <a:blip r:embed="rId6" cstate="print"/>
          <a:srcRect/>
          <a:stretch>
            <a:fillRect/>
          </a:stretch>
        </p:blipFill>
        <p:spPr bwMode="auto">
          <a:xfrm>
            <a:off x="5447640" y="8574565"/>
            <a:ext cx="429632" cy="389923"/>
          </a:xfrm>
          <a:prstGeom prst="rect">
            <a:avLst/>
          </a:prstGeom>
          <a:noFill/>
        </p:spPr>
      </p:pic>
      <p:pic>
        <p:nvPicPr>
          <p:cNvPr id="18" name="Imagen 1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932917" y="325451"/>
            <a:ext cx="1834486" cy="1438237"/>
          </a:xfrm>
          <a:prstGeom prst="rect">
            <a:avLst/>
          </a:prstGeom>
        </p:spPr>
      </p:pic>
      <p:sp>
        <p:nvSpPr>
          <p:cNvPr id="19" name="2 Marcador de contenido"/>
          <p:cNvSpPr>
            <a:spLocks noGrp="1"/>
          </p:cNvSpPr>
          <p:nvPr>
            <p:ph idx="1"/>
          </p:nvPr>
        </p:nvSpPr>
        <p:spPr>
          <a:xfrm>
            <a:off x="356595" y="2123728"/>
            <a:ext cx="6168749" cy="5328592"/>
          </a:xfrm>
          <a:gradFill flip="none" rotWithShape="1">
            <a:gsLst>
              <a:gs pos="0">
                <a:schemeClr val="accent1">
                  <a:lumMod val="5000"/>
                  <a:lumOff val="95000"/>
                </a:schemeClr>
              </a:gs>
              <a:gs pos="18000">
                <a:srgbClr val="00A44A"/>
              </a:gs>
            </a:gsLst>
            <a:lin ang="16200000" scaled="1"/>
            <a:tileRect/>
          </a:gradFill>
          <a:ln>
            <a:solidFill>
              <a:schemeClr val="accent3">
                <a:lumMod val="20000"/>
                <a:lumOff val="80000"/>
              </a:schemeClr>
            </a:solidFill>
          </a:ln>
        </p:spPr>
        <p:txBody>
          <a:bodyPr>
            <a:normAutofit fontScale="55000" lnSpcReduction="20000"/>
          </a:bodyPr>
          <a:lstStyle/>
          <a:p>
            <a:pPr marL="574675" indent="-514350" algn="just">
              <a:buFont typeface="Arial" pitchFamily="34" charset="0"/>
              <a:buAutoNum type="arabicPeriod"/>
            </a:pPr>
            <a:r>
              <a:rPr lang="es-VE" dirty="0" smtClean="0">
                <a:solidFill>
                  <a:schemeClr val="bg1"/>
                </a:solidFill>
              </a:rPr>
              <a:t>El docente identifica en el Mapa de Logros del grado las competencias e indicadores que se desarrollarán en el lapso.</a:t>
            </a:r>
          </a:p>
          <a:p>
            <a:pPr marL="574675" indent="-514350" algn="just">
              <a:buFont typeface="Arial" pitchFamily="34" charset="0"/>
              <a:buAutoNum type="arabicPeriod"/>
            </a:pPr>
            <a:endParaRPr lang="es-VE" dirty="0" smtClean="0">
              <a:solidFill>
                <a:schemeClr val="bg1"/>
              </a:solidFill>
            </a:endParaRPr>
          </a:p>
          <a:p>
            <a:pPr marL="574675" indent="-514350" algn="just">
              <a:buFont typeface="Arial" pitchFamily="34" charset="0"/>
              <a:buAutoNum type="arabicPeriod"/>
            </a:pPr>
            <a:r>
              <a:rPr lang="es-VE" dirty="0" smtClean="0">
                <a:solidFill>
                  <a:schemeClr val="bg1"/>
                </a:solidFill>
              </a:rPr>
              <a:t> </a:t>
            </a:r>
            <a:r>
              <a:rPr lang="es-VE" dirty="0">
                <a:solidFill>
                  <a:schemeClr val="bg1"/>
                </a:solidFill>
              </a:rPr>
              <a:t>A partir de los indicadores, diseña estrategias y actividades que  </a:t>
            </a:r>
            <a:r>
              <a:rPr lang="es-VE" dirty="0" smtClean="0">
                <a:solidFill>
                  <a:schemeClr val="bg1"/>
                </a:solidFill>
              </a:rPr>
              <a:t>permitan </a:t>
            </a:r>
            <a:r>
              <a:rPr lang="es-VE" dirty="0">
                <a:solidFill>
                  <a:schemeClr val="bg1"/>
                </a:solidFill>
              </a:rPr>
              <a:t>a los estudiantes lograr las competencias</a:t>
            </a:r>
            <a:r>
              <a:rPr lang="es-VE" dirty="0" smtClean="0">
                <a:solidFill>
                  <a:schemeClr val="bg1"/>
                </a:solidFill>
              </a:rPr>
              <a:t>.</a:t>
            </a:r>
          </a:p>
          <a:p>
            <a:pPr marL="574675" indent="-514350" algn="just">
              <a:buFont typeface="Arial" pitchFamily="34" charset="0"/>
              <a:buAutoNum type="arabicPeriod"/>
            </a:pPr>
            <a:endParaRPr lang="es-VE" dirty="0">
              <a:solidFill>
                <a:schemeClr val="bg1"/>
              </a:solidFill>
            </a:endParaRPr>
          </a:p>
          <a:p>
            <a:pPr marL="574675" indent="-514350" algn="just">
              <a:buFont typeface="Arial" pitchFamily="34" charset="0"/>
              <a:buAutoNum type="arabicPeriod"/>
            </a:pPr>
            <a:r>
              <a:rPr lang="es-VE" dirty="0">
                <a:solidFill>
                  <a:schemeClr val="bg1"/>
                </a:solidFill>
              </a:rPr>
              <a:t>Localiza </a:t>
            </a:r>
            <a:r>
              <a:rPr lang="es-VE" dirty="0" smtClean="0">
                <a:solidFill>
                  <a:schemeClr val="bg1"/>
                </a:solidFill>
              </a:rPr>
              <a:t>las actividades y ejercicios sugeridos en el cuadro correspondiente, así com</a:t>
            </a:r>
            <a:r>
              <a:rPr lang="es-VE" dirty="0">
                <a:solidFill>
                  <a:schemeClr val="bg1"/>
                </a:solidFill>
              </a:rPr>
              <a:t>o</a:t>
            </a:r>
            <a:r>
              <a:rPr lang="es-VE" dirty="0" smtClean="0">
                <a:solidFill>
                  <a:schemeClr val="bg1"/>
                </a:solidFill>
              </a:rPr>
              <a:t> </a:t>
            </a:r>
            <a:r>
              <a:rPr lang="es-VE" b="1" dirty="0" smtClean="0">
                <a:solidFill>
                  <a:schemeClr val="bg1"/>
                </a:solidFill>
              </a:rPr>
              <a:t>RECURSOS GUAO</a:t>
            </a:r>
            <a:r>
              <a:rPr lang="es-VE" dirty="0" smtClean="0">
                <a:solidFill>
                  <a:schemeClr val="bg1"/>
                </a:solidFill>
              </a:rPr>
              <a:t>,  que están asociados </a:t>
            </a:r>
            <a:r>
              <a:rPr lang="es-VE" dirty="0">
                <a:solidFill>
                  <a:schemeClr val="bg1"/>
                </a:solidFill>
              </a:rPr>
              <a:t>a los indicadores</a:t>
            </a:r>
            <a:r>
              <a:rPr lang="es-VE" dirty="0" smtClean="0">
                <a:solidFill>
                  <a:schemeClr val="bg1"/>
                </a:solidFill>
              </a:rPr>
              <a:t>.</a:t>
            </a:r>
          </a:p>
          <a:p>
            <a:pPr marL="574675" indent="-514350" algn="just">
              <a:buFont typeface="Arial" pitchFamily="34" charset="0"/>
              <a:buAutoNum type="arabicPeriod"/>
            </a:pPr>
            <a:endParaRPr lang="es-VE" dirty="0" smtClean="0">
              <a:solidFill>
                <a:schemeClr val="bg1"/>
              </a:solidFill>
            </a:endParaRPr>
          </a:p>
          <a:p>
            <a:pPr marL="574675" indent="-514350" algn="just">
              <a:buFont typeface="Arial" pitchFamily="34" charset="0"/>
              <a:buAutoNum type="arabicPeriod"/>
            </a:pPr>
            <a:r>
              <a:rPr lang="es-VE" dirty="0">
                <a:solidFill>
                  <a:schemeClr val="bg1"/>
                </a:solidFill>
              </a:rPr>
              <a:t>Planifica actividades de evaluación que permitan comprobar el aprendizaje logrado en función </a:t>
            </a:r>
            <a:r>
              <a:rPr lang="es-VE" dirty="0" smtClean="0">
                <a:solidFill>
                  <a:schemeClr val="bg1"/>
                </a:solidFill>
              </a:rPr>
              <a:t>de </a:t>
            </a:r>
            <a:r>
              <a:rPr lang="es-VE" dirty="0">
                <a:solidFill>
                  <a:schemeClr val="bg1"/>
                </a:solidFill>
              </a:rPr>
              <a:t>las competencias y los indicadores previstos para cada lapso. </a:t>
            </a:r>
            <a:endParaRPr lang="es-VE" dirty="0" smtClean="0">
              <a:solidFill>
                <a:schemeClr val="bg1"/>
              </a:solidFill>
            </a:endParaRPr>
          </a:p>
          <a:p>
            <a:pPr marL="574675" indent="-514350" algn="just">
              <a:buFont typeface="Arial" pitchFamily="34" charset="0"/>
              <a:buAutoNum type="arabicPeriod"/>
            </a:pPr>
            <a:endParaRPr lang="es-VE" dirty="0">
              <a:solidFill>
                <a:schemeClr val="bg1"/>
              </a:solidFill>
            </a:endParaRPr>
          </a:p>
          <a:p>
            <a:pPr marL="574675" indent="-514350" algn="just">
              <a:buFont typeface="Arial" pitchFamily="34" charset="0"/>
              <a:buAutoNum type="arabicPeriod"/>
            </a:pPr>
            <a:r>
              <a:rPr lang="es-VE" dirty="0">
                <a:solidFill>
                  <a:schemeClr val="bg1"/>
                </a:solidFill>
              </a:rPr>
              <a:t>Emplea la información sistematizada en los  puntos anteriores para construir la Agenda PILAS</a:t>
            </a:r>
            <a:r>
              <a:rPr lang="es-VE" dirty="0" smtClean="0">
                <a:solidFill>
                  <a:schemeClr val="bg1"/>
                </a:solidFill>
              </a:rPr>
              <a:t>.</a:t>
            </a:r>
          </a:p>
          <a:p>
            <a:pPr marL="574675" indent="-514350" algn="just">
              <a:buFont typeface="Arial" pitchFamily="34" charset="0"/>
              <a:buAutoNum type="arabicPeriod"/>
            </a:pPr>
            <a:endParaRPr lang="es-VE" dirty="0">
              <a:solidFill>
                <a:schemeClr val="bg1"/>
              </a:solidFill>
            </a:endParaRPr>
          </a:p>
          <a:p>
            <a:pPr marL="574675" indent="-514350" algn="just">
              <a:buFont typeface="Arial" pitchFamily="34" charset="0"/>
              <a:buAutoNum type="arabicPeriod"/>
            </a:pPr>
            <a:endParaRPr lang="es-VE" dirty="0" smtClean="0">
              <a:solidFill>
                <a:schemeClr val="bg1"/>
              </a:solidFill>
            </a:endParaRPr>
          </a:p>
          <a:p>
            <a:pPr marL="60325" indent="0" algn="just">
              <a:buNone/>
            </a:pPr>
            <a:r>
              <a:rPr lang="es-VE" dirty="0" smtClean="0">
                <a:solidFill>
                  <a:schemeClr val="bg1"/>
                </a:solidFill>
              </a:rPr>
              <a:t>.</a:t>
            </a:r>
          </a:p>
          <a:p>
            <a:pPr marL="60325" indent="0" algn="just">
              <a:buNone/>
            </a:pPr>
            <a:endParaRPr lang="es-VE" dirty="0">
              <a:solidFill>
                <a:schemeClr val="bg1"/>
              </a:solidFill>
            </a:endParaRPr>
          </a:p>
          <a:p>
            <a:pPr marL="574675" indent="-514350" algn="just">
              <a:buFont typeface="Arial" pitchFamily="34" charset="0"/>
              <a:buAutoNum type="arabicPeriod"/>
            </a:pPr>
            <a:endParaRPr lang="es-VE" dirty="0" smtClean="0">
              <a:solidFill>
                <a:schemeClr val="bg1"/>
              </a:solidFill>
            </a:endParaRPr>
          </a:p>
          <a:p>
            <a:pPr marL="574675" indent="-514350" algn="just">
              <a:buFont typeface="Arial" pitchFamily="34" charset="0"/>
              <a:buAutoNum type="arabicPeriod"/>
            </a:pPr>
            <a:endParaRPr lang="en-US" dirty="0">
              <a:solidFill>
                <a:schemeClr val="bg1"/>
              </a:solidFill>
            </a:endParaRPr>
          </a:p>
          <a:p>
            <a:pPr marL="574675" indent="-514350" algn="just">
              <a:buFont typeface="Arial" pitchFamily="34" charset="0"/>
              <a:buAutoNum type="arabicPeriod"/>
            </a:pPr>
            <a:endParaRPr lang="es-VE" dirty="0">
              <a:solidFill>
                <a:schemeClr val="bg1"/>
              </a:solidFill>
            </a:endParaRPr>
          </a:p>
          <a:p>
            <a:pPr marL="574675" indent="-514350" algn="just">
              <a:buAutoNum type="arabicPeriod"/>
            </a:pPr>
            <a:endParaRPr lang="es-VE" dirty="0" smtClean="0">
              <a:solidFill>
                <a:schemeClr val="bg1"/>
              </a:solidFill>
            </a:endParaRPr>
          </a:p>
          <a:p>
            <a:pPr marL="60325" indent="0" algn="just">
              <a:buNone/>
            </a:pPr>
            <a:endParaRPr lang="en-US" dirty="0" smtClean="0">
              <a:solidFill>
                <a:schemeClr val="bg1"/>
              </a:solidFill>
            </a:endParaRPr>
          </a:p>
          <a:p>
            <a:pPr marL="60325" indent="0" algn="just">
              <a:buNone/>
            </a:pPr>
            <a:endParaRPr lang="en-US" dirty="0">
              <a:solidFill>
                <a:schemeClr val="bg1"/>
              </a:solidFill>
            </a:endParaRPr>
          </a:p>
        </p:txBody>
      </p:sp>
    </p:spTree>
    <p:extLst>
      <p:ext uri="{BB962C8B-B14F-4D97-AF65-F5344CB8AC3E}">
        <p14:creationId xmlns:p14="http://schemas.microsoft.com/office/powerpoint/2010/main" xmlns="" val="2804522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Luis Moya\Desktop\Logo guao.png">
            <a:extLst/>
          </p:cNvPr>
          <p:cNvPicPr>
            <a:picLocks noChangeAspect="1" noChangeArrowheads="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xmlns="">
                  <a14:imgLayer r:embed="rId3">
                    <a14:imgEffect>
                      <a14:backgroundRemoval t="3279" b="100000" l="0" r="28000"/>
                    </a14:imgEffect>
                    <a14:imgEffect>
                      <a14:brightnessContrast bright="20000"/>
                    </a14:imgEffect>
                  </a14:imgLayer>
                </a14:imgProps>
              </a:ext>
            </a:extLst>
          </a:blip>
          <a:srcRect r="71814"/>
          <a:stretch/>
        </p:blipFill>
        <p:spPr bwMode="auto">
          <a:xfrm>
            <a:off x="1580943" y="8406718"/>
            <a:ext cx="421847" cy="429764"/>
          </a:xfrm>
          <a:prstGeom prst="rect">
            <a:avLst/>
          </a:prstGeom>
          <a:noFill/>
        </p:spPr>
      </p:pic>
      <p:pic>
        <p:nvPicPr>
          <p:cNvPr id="15" name="25 Imagen" descr="pilas.png">
            <a:extLst/>
          </p:cNvPr>
          <p:cNvPicPr>
            <a:picLocks noChangeAspect="1"/>
          </p:cNvPicPr>
          <p:nvPr/>
        </p:nvPicPr>
        <p:blipFill>
          <a:blip r:embed="rId4" cstate="print">
            <a:duotone>
              <a:schemeClr val="bg2">
                <a:shade val="45000"/>
                <a:satMod val="135000"/>
              </a:schemeClr>
              <a:prstClr val="white"/>
            </a:duotone>
          </a:blip>
          <a:stretch>
            <a:fillRect/>
          </a:stretch>
        </p:blipFill>
        <p:spPr>
          <a:xfrm>
            <a:off x="332656" y="8388424"/>
            <a:ext cx="600215" cy="411187"/>
          </a:xfrm>
          <a:prstGeom prst="rect">
            <a:avLst/>
          </a:prstGeom>
        </p:spPr>
      </p:pic>
      <p:pic>
        <p:nvPicPr>
          <p:cNvPr id="16" name="Picture 1" descr="C:\Users\Luis Moya\Desktop\logo-original.png">
            <a:extLst/>
          </p:cNvPr>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993036" y="8409986"/>
            <a:ext cx="469929" cy="426496"/>
          </a:xfrm>
          <a:prstGeom prst="rect">
            <a:avLst/>
          </a:prstGeom>
          <a:noFill/>
        </p:spPr>
      </p:pic>
      <p:sp>
        <p:nvSpPr>
          <p:cNvPr id="27" name="Elipse 26"/>
          <p:cNvSpPr/>
          <p:nvPr/>
        </p:nvSpPr>
        <p:spPr>
          <a:xfrm rot="20034898">
            <a:off x="1530581" y="450408"/>
            <a:ext cx="2518638" cy="2518638"/>
          </a:xfrm>
          <a:prstGeom prst="ellipse">
            <a:avLst/>
          </a:prstGeom>
          <a:gradFill flip="none" rotWithShape="1">
            <a:gsLst>
              <a:gs pos="10000">
                <a:schemeClr val="accent1">
                  <a:lumMod val="5000"/>
                  <a:lumOff val="95000"/>
                </a:schemeClr>
              </a:gs>
              <a:gs pos="31000">
                <a:schemeClr val="accent4">
                  <a:lumMod val="40000"/>
                  <a:lumOff val="60000"/>
                </a:schemeClr>
              </a:gs>
              <a:gs pos="65000">
                <a:schemeClr val="bg1">
                  <a:lumMod val="7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8" name="Elipse 27"/>
          <p:cNvSpPr/>
          <p:nvPr/>
        </p:nvSpPr>
        <p:spPr>
          <a:xfrm>
            <a:off x="2155661" y="1403648"/>
            <a:ext cx="7898075" cy="7898075"/>
          </a:xfrm>
          <a:prstGeom prst="ellipse">
            <a:avLst/>
          </a:prstGeom>
          <a:gradFill flip="none" rotWithShape="1">
            <a:gsLst>
              <a:gs pos="10000">
                <a:schemeClr val="accent1">
                  <a:lumMod val="5000"/>
                  <a:lumOff val="95000"/>
                </a:schemeClr>
              </a:gs>
              <a:gs pos="31000">
                <a:schemeClr val="accent4">
                  <a:lumMod val="60000"/>
                  <a:lumOff val="40000"/>
                </a:schemeClr>
              </a:gs>
              <a:gs pos="65000">
                <a:schemeClr val="bg1">
                  <a:lumMod val="7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9" name="32 CuadroTexto">
            <a:extLst/>
          </p:cNvPr>
          <p:cNvSpPr txBox="1"/>
          <p:nvPr/>
        </p:nvSpPr>
        <p:spPr>
          <a:xfrm>
            <a:off x="3568141" y="7752546"/>
            <a:ext cx="2792752" cy="707886"/>
          </a:xfrm>
          <a:prstGeom prst="rect">
            <a:avLst/>
          </a:prstGeom>
          <a:noFill/>
          <a:effectLst>
            <a:outerShdw blurRad="50800" dist="38100" dir="2700000" algn="tl" rotWithShape="0">
              <a:prstClr val="black">
                <a:alpha val="40000"/>
              </a:prstClr>
            </a:outerShdw>
          </a:effectLst>
        </p:spPr>
        <p:txBody>
          <a:bodyPr wrap="none" rtlCol="0">
            <a:spAutoFit/>
          </a:bodyPr>
          <a:lstStyle/>
          <a:p>
            <a:pPr algn="r"/>
            <a:r>
              <a:rPr lang="es-VE" sz="2800" b="1" dirty="0">
                <a:solidFill>
                  <a:schemeClr val="bg1"/>
                </a:solidFill>
                <a:effectLst>
                  <a:outerShdw blurRad="38100" dist="38100" dir="2700000" algn="tl">
                    <a:srgbClr val="000000">
                      <a:alpha val="43137"/>
                    </a:srgbClr>
                  </a:outerShdw>
                </a:effectLst>
                <a:latin typeface="Arial Rounded MT Bold" pitchFamily="34" charset="0"/>
              </a:rPr>
              <a:t>DEL DOCENTE</a:t>
            </a:r>
          </a:p>
          <a:p>
            <a:pPr algn="r"/>
            <a:r>
              <a:rPr lang="es-VE" sz="1100" b="1" dirty="0">
                <a:solidFill>
                  <a:schemeClr val="bg1"/>
                </a:solidFill>
                <a:effectLst>
                  <a:outerShdw blurRad="38100" dist="38100" dir="2700000" algn="tl">
                    <a:srgbClr val="000000">
                      <a:alpha val="43137"/>
                    </a:srgbClr>
                  </a:outerShdw>
                </a:effectLst>
                <a:latin typeface="Arial Rounded MT Bold" pitchFamily="34" charset="0"/>
              </a:rPr>
              <a:t>LENGUAJE Y COMUNICACIÒN</a:t>
            </a:r>
          </a:p>
        </p:txBody>
      </p:sp>
      <p:sp>
        <p:nvSpPr>
          <p:cNvPr id="30" name="33 CuadroTexto">
            <a:extLst/>
          </p:cNvPr>
          <p:cNvSpPr txBox="1"/>
          <p:nvPr/>
        </p:nvSpPr>
        <p:spPr>
          <a:xfrm>
            <a:off x="3501008" y="7164288"/>
            <a:ext cx="2859885"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s-VE" sz="4800" b="1" dirty="0">
                <a:solidFill>
                  <a:schemeClr val="bg1"/>
                </a:solidFill>
                <a:effectLst>
                  <a:outerShdw blurRad="38100" dist="38100" dir="2700000" algn="tl">
                    <a:srgbClr val="000000">
                      <a:alpha val="43137"/>
                    </a:srgbClr>
                  </a:outerShdw>
                </a:effectLst>
                <a:latin typeface="Arial Rounded MT Bold" pitchFamily="34" charset="0"/>
              </a:rPr>
              <a:t>MANUAL</a:t>
            </a:r>
          </a:p>
        </p:txBody>
      </p:sp>
      <p:sp>
        <p:nvSpPr>
          <p:cNvPr id="31" name="16 CuadroTexto">
            <a:extLst/>
          </p:cNvPr>
          <p:cNvSpPr txBox="1"/>
          <p:nvPr/>
        </p:nvSpPr>
        <p:spPr>
          <a:xfrm>
            <a:off x="2873067" y="472955"/>
            <a:ext cx="2728026" cy="7725192"/>
          </a:xfrm>
          <a:prstGeom prst="rect">
            <a:avLst/>
          </a:prstGeom>
          <a:noFill/>
        </p:spPr>
        <p:txBody>
          <a:bodyPr wrap="square" rtlCol="0">
            <a:spAutoFit/>
          </a:bodyPr>
          <a:lstStyle/>
          <a:p>
            <a:r>
              <a:rPr lang="es-VE" sz="49600" spc="-300" dirty="0">
                <a:solidFill>
                  <a:schemeClr val="bg1"/>
                </a:solidFill>
                <a:effectLst>
                  <a:outerShdw blurRad="38100" dist="38100" dir="2700000" algn="tl">
                    <a:srgbClr val="000000">
                      <a:alpha val="43137"/>
                    </a:srgbClr>
                  </a:outerShdw>
                </a:effectLst>
                <a:latin typeface="Arial Rounded MT Bold" pitchFamily="34" charset="0"/>
              </a:rPr>
              <a:t>5</a:t>
            </a:r>
          </a:p>
        </p:txBody>
      </p:sp>
      <p:sp>
        <p:nvSpPr>
          <p:cNvPr id="32" name="31 CuadroTexto">
            <a:extLst/>
          </p:cNvPr>
          <p:cNvSpPr txBox="1"/>
          <p:nvPr/>
        </p:nvSpPr>
        <p:spPr>
          <a:xfrm>
            <a:off x="3645024" y="6804248"/>
            <a:ext cx="2669647" cy="523220"/>
          </a:xfrm>
          <a:prstGeom prst="rect">
            <a:avLst/>
          </a:prstGeom>
          <a:noFill/>
        </p:spPr>
        <p:txBody>
          <a:bodyPr wrap="square" rtlCol="0">
            <a:spAutoFit/>
          </a:bodyPr>
          <a:lstStyle/>
          <a:p>
            <a:pPr algn="r"/>
            <a:r>
              <a:rPr lang="es-VE" sz="2800" spc="-300" dirty="0" smtClean="0">
                <a:solidFill>
                  <a:schemeClr val="bg1"/>
                </a:solidFill>
                <a:latin typeface="Arial Rounded MT Bold" pitchFamily="34" charset="0"/>
              </a:rPr>
              <a:t>Segundo  </a:t>
            </a:r>
            <a:r>
              <a:rPr lang="es-VE" sz="2800" spc="-300" dirty="0">
                <a:solidFill>
                  <a:schemeClr val="bg1"/>
                </a:solidFill>
                <a:latin typeface="Arial Rounded MT Bold" pitchFamily="34" charset="0"/>
              </a:rPr>
              <a:t>lapso</a:t>
            </a:r>
          </a:p>
        </p:txBody>
      </p:sp>
      <p:pic>
        <p:nvPicPr>
          <p:cNvPr id="33" name="Imagen 32"/>
          <p:cNvPicPr>
            <a:picLocks noChangeAspect="1"/>
          </p:cNvPicPr>
          <p:nvPr/>
        </p:nvPicPr>
        <p:blipFill rotWithShape="1">
          <a:blip r:embed="rId6" cstate="print">
            <a:duotone>
              <a:schemeClr val="bg2">
                <a:shade val="45000"/>
                <a:satMod val="135000"/>
              </a:schemeClr>
              <a:prstClr val="white"/>
            </a:duotone>
            <a:extLst>
              <a:ext uri="{BEBA8EAE-BF5A-486C-A8C5-ECC9F3942E4B}">
                <a14:imgProps xmlns:a14="http://schemas.microsoft.com/office/drawing/2010/main" xmlns="">
                  <a14:imgLayer r:embed="rId7">
                    <a14:imgEffect>
                      <a14:backgroundRemoval t="0" b="100000" l="0" r="100000"/>
                    </a14:imgEffect>
                  </a14:imgLayer>
                </a14:imgProps>
              </a:ext>
              <a:ext uri="{28A0092B-C50C-407E-A947-70E740481C1C}">
                <a14:useLocalDpi xmlns:a14="http://schemas.microsoft.com/office/drawing/2010/main" xmlns="" val="0"/>
              </a:ext>
            </a:extLst>
          </a:blip>
          <a:srcRect l="38983"/>
          <a:stretch/>
        </p:blipFill>
        <p:spPr>
          <a:xfrm>
            <a:off x="-27384" y="1873341"/>
            <a:ext cx="2592288" cy="651508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8 CuadroTexto">
            <a:extLst>
              <a:ext uri="{FF2B5EF4-FFF2-40B4-BE49-F238E27FC236}">
                <a16:creationId xmlns:a16="http://schemas.microsoft.com/office/drawing/2014/main" xmlns="" id="{61E34370-4394-44DD-8D39-68D1277A5449}"/>
              </a:ext>
            </a:extLst>
          </p:cNvPr>
          <p:cNvSpPr txBox="1"/>
          <p:nvPr/>
        </p:nvSpPr>
        <p:spPr>
          <a:xfrm>
            <a:off x="0" y="8215340"/>
            <a:ext cx="6840760" cy="769441"/>
          </a:xfrm>
          <a:prstGeom prst="rect">
            <a:avLst/>
          </a:prstGeom>
          <a:noFill/>
        </p:spPr>
        <p:txBody>
          <a:bodyPr wrap="square" rtlCol="0">
            <a:spAutoFit/>
          </a:bodyPr>
          <a:lstStyle/>
          <a:p>
            <a:pPr algn="r"/>
            <a:r>
              <a:rPr lang="en-US" sz="4400" dirty="0">
                <a:solidFill>
                  <a:schemeClr val="bg1"/>
                </a:solidFill>
                <a:latin typeface="Arial Rounded MT Bold" pitchFamily="34" charset="0"/>
              </a:rPr>
              <a:t>I</a:t>
            </a:r>
          </a:p>
        </p:txBody>
      </p:sp>
      <p:pic>
        <p:nvPicPr>
          <p:cNvPr id="7" name="Picture 2" descr="C:\Users\Luis Moya\Desktop\Logo guao.png">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Effect>
                      <a14:brightnessContrast bright="20000"/>
                    </a14:imgEffect>
                  </a14:imgLayer>
                </a14:imgProps>
              </a:ext>
            </a:extLst>
          </a:blip>
          <a:srcRect r="71814"/>
          <a:stretch/>
        </p:blipFill>
        <p:spPr bwMode="auto">
          <a:xfrm>
            <a:off x="1783017" y="8406718"/>
            <a:ext cx="421847" cy="429764"/>
          </a:xfrm>
          <a:prstGeom prst="rect">
            <a:avLst/>
          </a:prstGeom>
          <a:noFill/>
        </p:spPr>
      </p:pic>
      <p:pic>
        <p:nvPicPr>
          <p:cNvPr id="8" name="25 Imagen" descr="pilas.png">
            <a:extLst/>
          </p:cNvPr>
          <p:cNvPicPr>
            <a:picLocks noChangeAspect="1"/>
          </p:cNvPicPr>
          <p:nvPr/>
        </p:nvPicPr>
        <p:blipFill>
          <a:blip r:embed="rId4" cstate="print"/>
          <a:stretch>
            <a:fillRect/>
          </a:stretch>
        </p:blipFill>
        <p:spPr>
          <a:xfrm>
            <a:off x="534730" y="8388424"/>
            <a:ext cx="600215" cy="411187"/>
          </a:xfrm>
          <a:prstGeom prst="rect">
            <a:avLst/>
          </a:prstGeom>
        </p:spPr>
      </p:pic>
      <p:pic>
        <p:nvPicPr>
          <p:cNvPr id="9" name="Picture 1" descr="C:\Users\Luis Moya\Desktop\logo-original.png">
            <a:extLst/>
          </p:cNvPr>
          <p:cNvPicPr>
            <a:picLocks noChangeAspect="1" noChangeArrowheads="1"/>
          </p:cNvPicPr>
          <p:nvPr/>
        </p:nvPicPr>
        <p:blipFill>
          <a:blip r:embed="rId5" cstate="print"/>
          <a:srcRect/>
          <a:stretch>
            <a:fillRect/>
          </a:stretch>
        </p:blipFill>
        <p:spPr bwMode="auto">
          <a:xfrm>
            <a:off x="1195110" y="8409986"/>
            <a:ext cx="469929" cy="426496"/>
          </a:xfrm>
          <a:prstGeom prst="rect">
            <a:avLst/>
          </a:prstGeom>
          <a:noFill/>
        </p:spPr>
      </p:pic>
      <p:sp>
        <p:nvSpPr>
          <p:cNvPr id="12" name="Elipse 11"/>
          <p:cNvSpPr/>
          <p:nvPr/>
        </p:nvSpPr>
        <p:spPr>
          <a:xfrm rot="18985019">
            <a:off x="3122941" y="1119562"/>
            <a:ext cx="1750393" cy="1765354"/>
          </a:xfrm>
          <a:prstGeom prst="ellipse">
            <a:avLst/>
          </a:prstGeom>
          <a:gradFill flip="none" rotWithShape="1">
            <a:gsLst>
              <a:gs pos="10000">
                <a:schemeClr val="accent1">
                  <a:lumMod val="5000"/>
                  <a:lumOff val="95000"/>
                </a:schemeClr>
              </a:gs>
              <a:gs pos="31000">
                <a:schemeClr val="accent5">
                  <a:lumMod val="60000"/>
                  <a:lumOff val="40000"/>
                </a:schemeClr>
              </a:gs>
              <a:gs pos="65000">
                <a:schemeClr val="accent4">
                  <a:lumMod val="60000"/>
                  <a:lumOff val="40000"/>
                </a:schemeClr>
              </a:gs>
            </a:gsLst>
            <a:lin ang="16200000" scaled="1"/>
            <a:tileRect/>
          </a:gradFill>
          <a:ln>
            <a:noFill/>
          </a:ln>
          <a:effectLst>
            <a:outerShdw blurRad="215900" dist="38100" dir="13500000" sx="102000" sy="102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7" name="Elipse 16"/>
          <p:cNvSpPr/>
          <p:nvPr/>
        </p:nvSpPr>
        <p:spPr>
          <a:xfrm rot="18985019">
            <a:off x="3329904" y="1354777"/>
            <a:ext cx="7463342" cy="7527131"/>
          </a:xfrm>
          <a:prstGeom prst="ellipse">
            <a:avLst/>
          </a:prstGeom>
          <a:gradFill flip="none" rotWithShape="1">
            <a:gsLst>
              <a:gs pos="10000">
                <a:schemeClr val="accent1">
                  <a:lumMod val="5000"/>
                  <a:lumOff val="95000"/>
                </a:schemeClr>
              </a:gs>
              <a:gs pos="31000">
                <a:schemeClr val="accent5">
                  <a:lumMod val="60000"/>
                  <a:lumOff val="40000"/>
                </a:schemeClr>
              </a:gs>
              <a:gs pos="65000">
                <a:schemeClr val="accent4">
                  <a:lumMod val="60000"/>
                  <a:lumOff val="40000"/>
                </a:schemeClr>
              </a:gs>
            </a:gsLst>
            <a:lin ang="16200000" scaled="1"/>
            <a:tileRect/>
          </a:gradFill>
          <a:ln>
            <a:noFill/>
          </a:ln>
          <a:effectLst>
            <a:outerShdw blurRad="215900" dist="38100" dir="13500000" sx="102000" sy="102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8" name="4 CuadroTexto">
            <a:extLst>
              <a:ext uri="{FF2B5EF4-FFF2-40B4-BE49-F238E27FC236}">
                <a16:creationId xmlns:a16="http://schemas.microsoft.com/office/drawing/2014/main" xmlns="" id="{E2D557A4-1CBB-4DD1-93DD-E0ECBED07EC0}"/>
              </a:ext>
            </a:extLst>
          </p:cNvPr>
          <p:cNvSpPr txBox="1"/>
          <p:nvPr/>
        </p:nvSpPr>
        <p:spPr>
          <a:xfrm rot="16200000">
            <a:off x="3071371" y="3998347"/>
            <a:ext cx="4266296" cy="769441"/>
          </a:xfrm>
          <a:prstGeom prst="rect">
            <a:avLst/>
          </a:prstGeom>
          <a:noFill/>
          <a:effectLst>
            <a:outerShdw blurRad="50800" dist="38100" dir="2700000" algn="tl" rotWithShape="0">
              <a:prstClr val="black">
                <a:alpha val="40000"/>
              </a:prstClr>
            </a:outerShdw>
          </a:effectLst>
        </p:spPr>
        <p:txBody>
          <a:bodyPr wrap="none" rtlCol="0">
            <a:spAutoFit/>
          </a:bodyPr>
          <a:lstStyle/>
          <a:p>
            <a:r>
              <a:rPr lang="es-VE" sz="4400" b="1" dirty="0">
                <a:solidFill>
                  <a:schemeClr val="bg1"/>
                </a:solidFill>
                <a:latin typeface="Arial Rounded MT Bold" pitchFamily="34" charset="0"/>
              </a:rPr>
              <a:t>DIAGNÓSTICO</a:t>
            </a:r>
          </a:p>
        </p:txBody>
      </p:sp>
      <p:sp>
        <p:nvSpPr>
          <p:cNvPr id="19" name="5 CuadroTexto">
            <a:extLst>
              <a:ext uri="{FF2B5EF4-FFF2-40B4-BE49-F238E27FC236}">
                <a16:creationId xmlns:a16="http://schemas.microsoft.com/office/drawing/2014/main" xmlns="" id="{F1A0F10F-FF22-4092-AF23-08EF64467955}"/>
              </a:ext>
            </a:extLst>
          </p:cNvPr>
          <p:cNvSpPr txBox="1"/>
          <p:nvPr/>
        </p:nvSpPr>
        <p:spPr>
          <a:xfrm rot="16200000">
            <a:off x="3504339" y="3816342"/>
            <a:ext cx="4568751" cy="830997"/>
          </a:xfrm>
          <a:prstGeom prst="rect">
            <a:avLst/>
          </a:prstGeom>
          <a:noFill/>
          <a:effectLst>
            <a:outerShdw blurRad="50800" dist="38100" dir="2700000" algn="tl" rotWithShape="0">
              <a:prstClr val="black">
                <a:alpha val="40000"/>
              </a:prstClr>
            </a:outerShdw>
          </a:effectLst>
        </p:spPr>
        <p:txBody>
          <a:bodyPr wrap="none" rtlCol="0">
            <a:spAutoFit/>
          </a:bodyPr>
          <a:lstStyle/>
          <a:p>
            <a:pPr algn="just"/>
            <a:r>
              <a:rPr lang="es-VE" sz="4800" b="1" dirty="0">
                <a:solidFill>
                  <a:schemeClr val="bg1"/>
                </a:solidFill>
                <a:latin typeface="Arial Rounded MT Bold" pitchFamily="34" charset="0"/>
              </a:rPr>
              <a:t>YO </a:t>
            </a:r>
            <a:r>
              <a:rPr lang="es-VE" sz="4800" b="1" dirty="0" smtClean="0">
                <a:solidFill>
                  <a:schemeClr val="bg1"/>
                </a:solidFill>
                <a:latin typeface="Arial Rounded MT Bold" pitchFamily="34" charset="0"/>
              </a:rPr>
              <a:t>SÍ SÉ </a:t>
            </a:r>
            <a:r>
              <a:rPr lang="es-VE" sz="4800" b="1" dirty="0">
                <a:solidFill>
                  <a:schemeClr val="bg1"/>
                </a:solidFill>
                <a:latin typeface="Arial Rounded MT Bold" pitchFamily="34" charset="0"/>
              </a:rPr>
              <a:t>LEER</a:t>
            </a:r>
          </a:p>
        </p:txBody>
      </p:sp>
      <p:sp>
        <p:nvSpPr>
          <p:cNvPr id="20" name="5 CuadroTexto">
            <a:extLst>
              <a:ext uri="{FF2B5EF4-FFF2-40B4-BE49-F238E27FC236}">
                <a16:creationId xmlns:a16="http://schemas.microsoft.com/office/drawing/2014/main" xmlns="" id="{EAC902FC-539C-4D97-9CD8-701E565D448A}"/>
              </a:ext>
            </a:extLst>
          </p:cNvPr>
          <p:cNvSpPr txBox="1"/>
          <p:nvPr/>
        </p:nvSpPr>
        <p:spPr>
          <a:xfrm>
            <a:off x="4293096" y="6468015"/>
            <a:ext cx="1895071" cy="1200329"/>
          </a:xfrm>
          <a:prstGeom prst="rect">
            <a:avLst/>
          </a:prstGeom>
          <a:noFill/>
          <a:effectLst>
            <a:outerShdw blurRad="50800" dist="38100" dir="2700000" algn="tl" rotWithShape="0">
              <a:prstClr val="black">
                <a:alpha val="40000"/>
              </a:prstClr>
            </a:outerShdw>
          </a:effectLst>
        </p:spPr>
        <p:txBody>
          <a:bodyPr wrap="none" rtlCol="0">
            <a:spAutoFit/>
          </a:bodyPr>
          <a:lstStyle/>
          <a:p>
            <a:r>
              <a:rPr lang="es-VE" sz="7200" b="1" dirty="0" smtClean="0">
                <a:solidFill>
                  <a:schemeClr val="bg1"/>
                </a:solidFill>
                <a:latin typeface="Arial Rounded MT Bold" pitchFamily="34" charset="0"/>
              </a:rPr>
              <a:t>III.1</a:t>
            </a:r>
            <a:endParaRPr lang="es-VE" sz="7200" b="1" dirty="0">
              <a:solidFill>
                <a:schemeClr val="bg1"/>
              </a:solidFill>
              <a:latin typeface="Arial Rounded MT Bold"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CuadroTexto"/>
          <p:cNvSpPr txBox="1"/>
          <p:nvPr/>
        </p:nvSpPr>
        <p:spPr>
          <a:xfrm>
            <a:off x="6356264"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21</a:t>
            </a:r>
            <a:endParaRPr lang="en-US" sz="1200" dirty="0">
              <a:solidFill>
                <a:schemeClr val="tx1">
                  <a:lumMod val="65000"/>
                  <a:lumOff val="35000"/>
                </a:schemeClr>
              </a:solidFill>
              <a:latin typeface="Arial" pitchFamily="34" charset="0"/>
              <a:cs typeface="Arial" pitchFamily="34" charset="0"/>
            </a:endParaRPr>
          </a:p>
        </p:txBody>
      </p:sp>
      <p:sp>
        <p:nvSpPr>
          <p:cNvPr id="36" name="Rectángulo redondeado 35"/>
          <p:cNvSpPr/>
          <p:nvPr/>
        </p:nvSpPr>
        <p:spPr>
          <a:xfrm flipH="1">
            <a:off x="-27384" y="568435"/>
            <a:ext cx="5157192" cy="871946"/>
          </a:xfrm>
          <a:prstGeom prst="roundRect">
            <a:avLst/>
          </a:prstGeom>
          <a:gradFill>
            <a:gsLst>
              <a:gs pos="0">
                <a:schemeClr val="accent1">
                  <a:lumMod val="5000"/>
                  <a:lumOff val="95000"/>
                </a:schemeClr>
              </a:gs>
              <a:gs pos="25000">
                <a:schemeClr val="accent5">
                  <a:lumMod val="60000"/>
                  <a:lumOff val="40000"/>
                </a:schemeClr>
              </a:gs>
              <a:gs pos="40000">
                <a:srgbClr val="A38FB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26 CuadroTexto">
            <a:extLst>
              <a:ext uri="{FF2B5EF4-FFF2-40B4-BE49-F238E27FC236}">
                <a16:creationId xmlns:a16="http://schemas.microsoft.com/office/drawing/2014/main" xmlns="" id="{6EAB08E8-E995-4AEB-B12B-9C497C76ACA8}"/>
              </a:ext>
            </a:extLst>
          </p:cNvPr>
          <p:cNvSpPr txBox="1"/>
          <p:nvPr/>
        </p:nvSpPr>
        <p:spPr>
          <a:xfrm>
            <a:off x="72689" y="532001"/>
            <a:ext cx="4702779" cy="861774"/>
          </a:xfrm>
          <a:prstGeom prst="rect">
            <a:avLst/>
          </a:prstGeom>
          <a:noFill/>
        </p:spPr>
        <p:txBody>
          <a:bodyPr wrap="square" rtlCol="0">
            <a:spAutoFit/>
          </a:bodyPr>
          <a:lstStyle/>
          <a:p>
            <a:r>
              <a:rPr lang="es-VE" sz="3200" dirty="0">
                <a:solidFill>
                  <a:schemeClr val="bg1"/>
                </a:solidFill>
                <a:latin typeface="Arial Rounded MT Bold" panose="020F0704030504030204" pitchFamily="34" charset="0"/>
              </a:rPr>
              <a:t>DIAGNÓSTICO</a:t>
            </a:r>
            <a:endParaRPr lang="es-VE" sz="4000" dirty="0">
              <a:solidFill>
                <a:schemeClr val="bg1"/>
              </a:solidFill>
              <a:latin typeface="Arial Rounded MT Bold" panose="020F0704030504030204" pitchFamily="34" charset="0"/>
            </a:endParaRPr>
          </a:p>
          <a:p>
            <a:r>
              <a:rPr lang="es-ES" dirty="0">
                <a:solidFill>
                  <a:schemeClr val="bg1"/>
                </a:solidFill>
                <a:latin typeface="Arial Rounded MT Bold" panose="020F0704030504030204" pitchFamily="34" charset="0"/>
                <a:cs typeface="Arial" panose="020B0604020202020204" pitchFamily="34" charset="0"/>
              </a:rPr>
              <a:t>Y</a:t>
            </a:r>
            <a:r>
              <a:rPr lang="es-VE" dirty="0">
                <a:solidFill>
                  <a:schemeClr val="bg1"/>
                </a:solidFill>
                <a:latin typeface="Arial Rounded MT Bold" panose="020F0704030504030204" pitchFamily="34" charset="0"/>
                <a:cs typeface="Arial" panose="020B0604020202020204" pitchFamily="34" charset="0"/>
              </a:rPr>
              <a:t>O </a:t>
            </a:r>
            <a:r>
              <a:rPr lang="es-VE" dirty="0" smtClean="0">
                <a:solidFill>
                  <a:schemeClr val="bg1"/>
                </a:solidFill>
                <a:latin typeface="Arial Rounded MT Bold" panose="020F0704030504030204" pitchFamily="34" charset="0"/>
                <a:cs typeface="Arial" panose="020B0604020202020204" pitchFamily="34" charset="0"/>
              </a:rPr>
              <a:t>SÍ SÉ LEER</a:t>
            </a:r>
            <a:endParaRPr lang="en-US" sz="700" dirty="0">
              <a:solidFill>
                <a:schemeClr val="bg1"/>
              </a:solidFill>
              <a:latin typeface="Arial Rounded MT Bold" panose="020F0704030504030204" pitchFamily="34" charset="0"/>
              <a:cs typeface="Arial" panose="020B0604020202020204" pitchFamily="34" charset="0"/>
            </a:endParaRPr>
          </a:p>
        </p:txBody>
      </p:sp>
      <p:sp>
        <p:nvSpPr>
          <p:cNvPr id="38" name="58 CuadroTexto"/>
          <p:cNvSpPr txBox="1"/>
          <p:nvPr/>
        </p:nvSpPr>
        <p:spPr>
          <a:xfrm>
            <a:off x="139176" y="3635896"/>
            <a:ext cx="3367606" cy="4278094"/>
          </a:xfrm>
          <a:prstGeom prst="rect">
            <a:avLst/>
          </a:prstGeom>
          <a:noFill/>
        </p:spPr>
        <p:txBody>
          <a:bodyPr wrap="square" rtlCol="0">
            <a:spAutoFit/>
          </a:bodyPr>
          <a:lstStyle/>
          <a:p>
            <a:pPr algn="r"/>
            <a:r>
              <a:rPr lang="en-US" sz="2000" b="1" dirty="0" smtClean="0">
                <a:solidFill>
                  <a:srgbClr val="7030A0"/>
                </a:solidFill>
              </a:rPr>
              <a:t>YO SÍ </a:t>
            </a:r>
            <a:r>
              <a:rPr lang="es-VE" sz="2000" b="1" dirty="0" smtClean="0">
                <a:solidFill>
                  <a:srgbClr val="7030A0"/>
                </a:solidFill>
              </a:rPr>
              <a:t>SÉ</a:t>
            </a:r>
            <a:r>
              <a:rPr lang="es-VE" sz="2000" dirty="0" smtClean="0">
                <a:solidFill>
                  <a:srgbClr val="7030A0"/>
                </a:solidFill>
              </a:rPr>
              <a:t> </a:t>
            </a:r>
            <a:r>
              <a:rPr lang="en-US" sz="2000" b="1" dirty="0" smtClean="0">
                <a:solidFill>
                  <a:srgbClr val="7030A0"/>
                </a:solidFill>
              </a:rPr>
              <a:t>LEER</a:t>
            </a:r>
            <a:endParaRPr lang="en-US" sz="1600" b="1" dirty="0" smtClean="0">
              <a:solidFill>
                <a:srgbClr val="7030A0"/>
              </a:solidFill>
            </a:endParaRPr>
          </a:p>
          <a:p>
            <a:pPr algn="just">
              <a:lnSpc>
                <a:spcPct val="150000"/>
              </a:lnSpc>
            </a:pPr>
            <a:r>
              <a:rPr lang="es-VE" sz="1200" dirty="0">
                <a:solidFill>
                  <a:schemeClr val="tx1">
                    <a:lumMod val="65000"/>
                    <a:lumOff val="35000"/>
                  </a:schemeClr>
                </a:solidFill>
              </a:rPr>
              <a:t>Yo sí sé leer con las pilas puestas es un ejercicio para promover la lectura en voz alta, cuyo objetivo principal es  mejorar la fluidez de  la lectura de los estudiantes de </a:t>
            </a:r>
            <a:r>
              <a:rPr lang="es-VE" sz="1200" dirty="0" smtClean="0">
                <a:solidFill>
                  <a:schemeClr val="tx1">
                    <a:lumMod val="65000"/>
                    <a:lumOff val="35000"/>
                  </a:schemeClr>
                </a:solidFill>
              </a:rPr>
              <a:t>Educación </a:t>
            </a:r>
            <a:r>
              <a:rPr lang="es-VE" sz="1200" dirty="0">
                <a:solidFill>
                  <a:schemeClr val="tx1">
                    <a:lumMod val="65000"/>
                    <a:lumOff val="35000"/>
                  </a:schemeClr>
                </a:solidFill>
              </a:rPr>
              <a:t>P</a:t>
            </a:r>
            <a:r>
              <a:rPr lang="es-VE" sz="1200" dirty="0" smtClean="0">
                <a:solidFill>
                  <a:schemeClr val="tx1">
                    <a:lumMod val="65000"/>
                    <a:lumOff val="35000"/>
                  </a:schemeClr>
                </a:solidFill>
              </a:rPr>
              <a:t>rimaria</a:t>
            </a:r>
            <a:r>
              <a:rPr lang="es-VE" sz="1200" dirty="0">
                <a:solidFill>
                  <a:schemeClr val="tx1">
                    <a:lumMod val="65000"/>
                    <a:lumOff val="35000"/>
                  </a:schemeClr>
                </a:solidFill>
              </a:rPr>
              <a:t>. “Leer bien”, implica atender tres aspectos básicos: </a:t>
            </a:r>
            <a:r>
              <a:rPr lang="es-VE" sz="1200" b="1" dirty="0">
                <a:solidFill>
                  <a:schemeClr val="tx1">
                    <a:lumMod val="65000"/>
                    <a:lumOff val="35000"/>
                  </a:schemeClr>
                </a:solidFill>
              </a:rPr>
              <a:t>ritmo</a:t>
            </a:r>
            <a:r>
              <a:rPr lang="es-VE" sz="1200" dirty="0">
                <a:solidFill>
                  <a:schemeClr val="tx1">
                    <a:lumMod val="65000"/>
                    <a:lumOff val="35000"/>
                  </a:schemeClr>
                </a:solidFill>
              </a:rPr>
              <a:t>, leer a una velocidad que permita comprender y disfrutar lo que se lee (a quien participa como lector), o lo que se escucha (a la audiencia); </a:t>
            </a:r>
            <a:r>
              <a:rPr lang="es-VE" sz="1200" b="1" dirty="0">
                <a:solidFill>
                  <a:schemeClr val="tx1">
                    <a:lumMod val="65000"/>
                    <a:lumOff val="35000"/>
                  </a:schemeClr>
                </a:solidFill>
              </a:rPr>
              <a:t>precisión</a:t>
            </a:r>
            <a:r>
              <a:rPr lang="es-VE" sz="1200" dirty="0">
                <a:solidFill>
                  <a:schemeClr val="tx1">
                    <a:lumMod val="65000"/>
                    <a:lumOff val="35000"/>
                  </a:schemeClr>
                </a:solidFill>
              </a:rPr>
              <a:t>, leer exactamente la palabra escrita;</a:t>
            </a:r>
            <a:r>
              <a:rPr lang="es-VE" sz="1200" b="1" dirty="0">
                <a:solidFill>
                  <a:schemeClr val="tx1">
                    <a:lumMod val="65000"/>
                    <a:lumOff val="35000"/>
                  </a:schemeClr>
                </a:solidFill>
              </a:rPr>
              <a:t> </a:t>
            </a:r>
            <a:r>
              <a:rPr lang="es-VE" sz="1200" dirty="0">
                <a:solidFill>
                  <a:schemeClr val="tx1">
                    <a:lumMod val="65000"/>
                    <a:lumOff val="35000"/>
                  </a:schemeClr>
                </a:solidFill>
              </a:rPr>
              <a:t>y</a:t>
            </a:r>
            <a:r>
              <a:rPr lang="es-VE" sz="1200" b="1" dirty="0">
                <a:solidFill>
                  <a:schemeClr val="tx1">
                    <a:lumMod val="65000"/>
                    <a:lumOff val="35000"/>
                  </a:schemeClr>
                </a:solidFill>
              </a:rPr>
              <a:t> expresividad</a:t>
            </a:r>
            <a:r>
              <a:rPr lang="es-VE" sz="1200" dirty="0">
                <a:solidFill>
                  <a:schemeClr val="tx1">
                    <a:lumMod val="65000"/>
                    <a:lumOff val="35000"/>
                  </a:schemeClr>
                </a:solidFill>
              </a:rPr>
              <a:t>, entonar de acuerdo con los signos de puntuación y el contenido del texto.  </a:t>
            </a:r>
          </a:p>
          <a:p>
            <a:pPr algn="just">
              <a:lnSpc>
                <a:spcPct val="150000"/>
              </a:lnSpc>
            </a:pPr>
            <a:r>
              <a:rPr lang="es-VE" sz="1200" dirty="0">
                <a:solidFill>
                  <a:schemeClr val="tx1">
                    <a:lumMod val="65000"/>
                    <a:lumOff val="35000"/>
                  </a:schemeClr>
                </a:solidFill>
              </a:rPr>
              <a:t>Este ejercicio brinda la oportunidad para que el docente </a:t>
            </a:r>
            <a:r>
              <a:rPr lang="es-VE" sz="1200" dirty="0" smtClean="0">
                <a:solidFill>
                  <a:schemeClr val="tx1">
                    <a:lumMod val="65000"/>
                    <a:lumOff val="35000"/>
                  </a:schemeClr>
                </a:solidFill>
              </a:rPr>
              <a:t>evalúe </a:t>
            </a:r>
            <a:r>
              <a:rPr lang="es-VE" sz="1200" dirty="0">
                <a:solidFill>
                  <a:schemeClr val="tx1">
                    <a:lumMod val="65000"/>
                    <a:lumOff val="35000"/>
                  </a:schemeClr>
                </a:solidFill>
              </a:rPr>
              <a:t>el nivel de fluidez lectora de sus estudiantes.</a:t>
            </a:r>
            <a:endParaRPr lang="en-US" sz="1200" dirty="0">
              <a:solidFill>
                <a:schemeClr val="tx1">
                  <a:lumMod val="65000"/>
                  <a:lumOff val="35000"/>
                </a:schemeClr>
              </a:solidFill>
            </a:endParaRPr>
          </a:p>
        </p:txBody>
      </p:sp>
      <p:sp>
        <p:nvSpPr>
          <p:cNvPr id="39" name="8 Rectángulo"/>
          <p:cNvSpPr/>
          <p:nvPr/>
        </p:nvSpPr>
        <p:spPr>
          <a:xfrm>
            <a:off x="2993483" y="1907704"/>
            <a:ext cx="3158245" cy="720080"/>
          </a:xfrm>
          <a:prstGeom prst="rect">
            <a:avLst/>
          </a:prstGeom>
          <a:solidFill>
            <a:srgbClr val="A38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100" dirty="0" smtClean="0">
                <a:solidFill>
                  <a:schemeClr val="bg1"/>
                </a:solidFill>
              </a:rPr>
              <a:t>Permite detectar el dominio de competencias  en lectura y escritura de los estudiantes, orientando al docente en el </a:t>
            </a:r>
            <a:r>
              <a:rPr lang="es-VE" sz="1100" b="1" dirty="0" smtClean="0">
                <a:solidFill>
                  <a:schemeClr val="bg1"/>
                </a:solidFill>
              </a:rPr>
              <a:t>¿Qué? </a:t>
            </a:r>
            <a:r>
              <a:rPr lang="es-VE" sz="1100" dirty="0" smtClean="0">
                <a:solidFill>
                  <a:schemeClr val="bg1"/>
                </a:solidFill>
              </a:rPr>
              <a:t>y </a:t>
            </a:r>
            <a:r>
              <a:rPr lang="es-VE" sz="1100" b="1" dirty="0" smtClean="0">
                <a:solidFill>
                  <a:schemeClr val="bg1"/>
                </a:solidFill>
              </a:rPr>
              <a:t>¿Cómo? </a:t>
            </a:r>
            <a:r>
              <a:rPr lang="es-VE" sz="1100" dirty="0" smtClean="0">
                <a:solidFill>
                  <a:schemeClr val="bg1"/>
                </a:solidFill>
              </a:rPr>
              <a:t>va a desarrollar el proceso de enseñanza, a través de las herramientas:</a:t>
            </a:r>
            <a:endParaRPr lang="es-VE" sz="1100" dirty="0">
              <a:solidFill>
                <a:schemeClr val="bg1"/>
              </a:solidFill>
            </a:endParaRPr>
          </a:p>
        </p:txBody>
      </p:sp>
      <p:cxnSp>
        <p:nvCxnSpPr>
          <p:cNvPr id="40" name="16 Conector recto de flecha"/>
          <p:cNvCxnSpPr/>
          <p:nvPr/>
        </p:nvCxnSpPr>
        <p:spPr>
          <a:xfrm>
            <a:off x="2531217" y="2267744"/>
            <a:ext cx="519950" cy="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41" name="39 Conector recto de flecha"/>
          <p:cNvCxnSpPr/>
          <p:nvPr/>
        </p:nvCxnSpPr>
        <p:spPr>
          <a:xfrm>
            <a:off x="3074262" y="2945173"/>
            <a:ext cx="0" cy="15304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sp>
        <p:nvSpPr>
          <p:cNvPr id="42" name="129 Rectángulo"/>
          <p:cNvSpPr/>
          <p:nvPr/>
        </p:nvSpPr>
        <p:spPr>
          <a:xfrm>
            <a:off x="2978146" y="2723022"/>
            <a:ext cx="683800" cy="385585"/>
          </a:xfrm>
          <a:prstGeom prst="rect">
            <a:avLst/>
          </a:prstGeom>
          <a:solidFill>
            <a:srgbClr val="A38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100" b="1" dirty="0" smtClean="0">
                <a:solidFill>
                  <a:schemeClr val="bg1"/>
                </a:solidFill>
              </a:rPr>
              <a:t>YO SÍ SÉ LEER</a:t>
            </a:r>
          </a:p>
        </p:txBody>
      </p:sp>
      <p:cxnSp>
        <p:nvCxnSpPr>
          <p:cNvPr id="43" name="132 Conector recto de flecha"/>
          <p:cNvCxnSpPr/>
          <p:nvPr/>
        </p:nvCxnSpPr>
        <p:spPr>
          <a:xfrm>
            <a:off x="3550329" y="2945173"/>
            <a:ext cx="797202" cy="276999"/>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44" name="134 Conector recto de flecha"/>
          <p:cNvCxnSpPr/>
          <p:nvPr/>
        </p:nvCxnSpPr>
        <p:spPr>
          <a:xfrm flipH="1">
            <a:off x="3506781" y="2945173"/>
            <a:ext cx="225838" cy="276999"/>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45" name="189 Conector recto de flecha"/>
          <p:cNvCxnSpPr>
            <a:endCxn id="39" idx="1"/>
          </p:cNvCxnSpPr>
          <p:nvPr/>
        </p:nvCxnSpPr>
        <p:spPr>
          <a:xfrm>
            <a:off x="2470564" y="2267744"/>
            <a:ext cx="522919" cy="0"/>
          </a:xfrm>
          <a:prstGeom prst="straightConnector1">
            <a:avLst/>
          </a:prstGeom>
          <a:ln>
            <a:solidFill>
              <a:schemeClr val="bg1">
                <a:lumMod val="65000"/>
              </a:schemeClr>
            </a:solidFill>
            <a:tailEnd type="arrow"/>
          </a:ln>
        </p:spPr>
        <p:style>
          <a:lnRef idx="2">
            <a:schemeClr val="accent3"/>
          </a:lnRef>
          <a:fillRef idx="0">
            <a:schemeClr val="accent3"/>
          </a:fillRef>
          <a:effectRef idx="1">
            <a:schemeClr val="accent3"/>
          </a:effectRef>
          <a:fontRef idx="minor">
            <a:schemeClr val="tx1"/>
          </a:fontRef>
        </p:style>
      </p:cxnSp>
      <p:sp>
        <p:nvSpPr>
          <p:cNvPr id="46" name="67 Rectángulo"/>
          <p:cNvSpPr/>
          <p:nvPr/>
        </p:nvSpPr>
        <p:spPr>
          <a:xfrm>
            <a:off x="5006799" y="2738322"/>
            <a:ext cx="1145223" cy="38558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900" b="1" dirty="0" smtClean="0">
                <a:solidFill>
                  <a:schemeClr val="tx1"/>
                </a:solidFill>
              </a:rPr>
              <a:t>FICHA DE ESCRITURA</a:t>
            </a:r>
          </a:p>
        </p:txBody>
      </p:sp>
      <p:sp>
        <p:nvSpPr>
          <p:cNvPr id="48" name="69 CuadroTexto"/>
          <p:cNvSpPr txBox="1"/>
          <p:nvPr/>
        </p:nvSpPr>
        <p:spPr>
          <a:xfrm>
            <a:off x="5175623" y="3155214"/>
            <a:ext cx="807574" cy="276999"/>
          </a:xfrm>
          <a:prstGeom prst="rect">
            <a:avLst/>
          </a:prstGeom>
          <a:noFill/>
        </p:spPr>
        <p:txBody>
          <a:bodyPr wrap="square" rtlCol="0">
            <a:spAutoFit/>
          </a:bodyPr>
          <a:lstStyle/>
          <a:p>
            <a:pPr algn="ctr"/>
            <a:r>
              <a:rPr lang="es-VE" sz="1200" i="1" dirty="0" smtClean="0">
                <a:solidFill>
                  <a:schemeClr val="tx1">
                    <a:lumMod val="65000"/>
                    <a:lumOff val="35000"/>
                  </a:schemeClr>
                </a:solidFill>
              </a:rPr>
              <a:t>Escritura </a:t>
            </a:r>
            <a:endParaRPr lang="es-VE" sz="1200" i="1" dirty="0">
              <a:solidFill>
                <a:schemeClr val="tx1">
                  <a:lumMod val="65000"/>
                  <a:lumOff val="35000"/>
                </a:schemeClr>
              </a:solidFill>
            </a:endParaRPr>
          </a:p>
        </p:txBody>
      </p:sp>
      <p:cxnSp>
        <p:nvCxnSpPr>
          <p:cNvPr id="50" name="87 Conector recto de flecha"/>
          <p:cNvCxnSpPr/>
          <p:nvPr/>
        </p:nvCxnSpPr>
        <p:spPr>
          <a:xfrm flipV="1">
            <a:off x="2668273" y="2904590"/>
            <a:ext cx="209148" cy="47"/>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136 CuadroTexto"/>
          <p:cNvSpPr txBox="1"/>
          <p:nvPr/>
        </p:nvSpPr>
        <p:spPr>
          <a:xfrm>
            <a:off x="2970809" y="3158263"/>
            <a:ext cx="822140" cy="276999"/>
          </a:xfrm>
          <a:prstGeom prst="rect">
            <a:avLst/>
          </a:prstGeom>
          <a:noFill/>
        </p:spPr>
        <p:txBody>
          <a:bodyPr wrap="square" rtlCol="0">
            <a:spAutoFit/>
          </a:bodyPr>
          <a:lstStyle/>
          <a:p>
            <a:pPr algn="ctr"/>
            <a:r>
              <a:rPr lang="es-VE" sz="1200" i="1" dirty="0" smtClean="0">
                <a:solidFill>
                  <a:schemeClr val="tx1">
                    <a:lumMod val="65000"/>
                    <a:lumOff val="35000"/>
                  </a:schemeClr>
                </a:solidFill>
              </a:rPr>
              <a:t>Fluidez </a:t>
            </a:r>
            <a:endParaRPr lang="es-VE" sz="1200" i="1" dirty="0">
              <a:solidFill>
                <a:schemeClr val="tx1">
                  <a:lumMod val="65000"/>
                  <a:lumOff val="35000"/>
                </a:schemeClr>
              </a:solidFill>
            </a:endParaRPr>
          </a:p>
        </p:txBody>
      </p:sp>
      <p:sp>
        <p:nvSpPr>
          <p:cNvPr id="60" name="63 Rectángulo"/>
          <p:cNvSpPr/>
          <p:nvPr/>
        </p:nvSpPr>
        <p:spPr>
          <a:xfrm>
            <a:off x="3758062" y="2723022"/>
            <a:ext cx="1160182" cy="38558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900" b="1" dirty="0" smtClean="0">
                <a:solidFill>
                  <a:schemeClr val="tx1"/>
                </a:solidFill>
              </a:rPr>
              <a:t>FICHA DE COMPRENSIÓN LECTORA</a:t>
            </a:r>
          </a:p>
        </p:txBody>
      </p:sp>
      <p:sp>
        <p:nvSpPr>
          <p:cNvPr id="61" name="64 CuadroTexto"/>
          <p:cNvSpPr txBox="1"/>
          <p:nvPr/>
        </p:nvSpPr>
        <p:spPr>
          <a:xfrm>
            <a:off x="3910132" y="3155214"/>
            <a:ext cx="1008112" cy="276999"/>
          </a:xfrm>
          <a:prstGeom prst="rect">
            <a:avLst/>
          </a:prstGeom>
          <a:noFill/>
        </p:spPr>
        <p:txBody>
          <a:bodyPr wrap="square" rtlCol="0">
            <a:spAutoFit/>
          </a:bodyPr>
          <a:lstStyle/>
          <a:p>
            <a:pPr algn="ctr"/>
            <a:r>
              <a:rPr lang="es-VE" sz="1200" i="1" dirty="0" smtClean="0">
                <a:solidFill>
                  <a:schemeClr val="tx1">
                    <a:lumMod val="65000"/>
                    <a:lumOff val="35000"/>
                  </a:schemeClr>
                </a:solidFill>
              </a:rPr>
              <a:t>Comprensión </a:t>
            </a:r>
            <a:endParaRPr lang="es-VE" sz="1200" i="1" dirty="0">
              <a:solidFill>
                <a:schemeClr val="tx1">
                  <a:lumMod val="65000"/>
                  <a:lumOff val="35000"/>
                </a:schemeClr>
              </a:solidFill>
            </a:endParaRPr>
          </a:p>
        </p:txBody>
      </p:sp>
      <p:sp>
        <p:nvSpPr>
          <p:cNvPr id="62" name="5 Rectángulo redondeado"/>
          <p:cNvSpPr/>
          <p:nvPr/>
        </p:nvSpPr>
        <p:spPr>
          <a:xfrm>
            <a:off x="722262" y="1907704"/>
            <a:ext cx="1748302" cy="720080"/>
          </a:xfrm>
          <a:prstGeom prst="roundRect">
            <a:avLst/>
          </a:prstGeom>
          <a:solidFill>
            <a:srgbClr val="A38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t>Diagnóstico </a:t>
            </a:r>
            <a:endParaRPr lang="es-VE" b="1" dirty="0"/>
          </a:p>
        </p:txBody>
      </p:sp>
      <p:sp>
        <p:nvSpPr>
          <p:cNvPr id="64" name="86 CuadroTexto"/>
          <p:cNvSpPr txBox="1"/>
          <p:nvPr/>
        </p:nvSpPr>
        <p:spPr>
          <a:xfrm>
            <a:off x="1673063" y="2739963"/>
            <a:ext cx="1005491" cy="261610"/>
          </a:xfrm>
          <a:prstGeom prst="rect">
            <a:avLst/>
          </a:prstGeom>
          <a:noFill/>
        </p:spPr>
        <p:txBody>
          <a:bodyPr wrap="square" rtlCol="0">
            <a:spAutoFit/>
          </a:bodyPr>
          <a:lstStyle/>
          <a:p>
            <a:pPr algn="ctr"/>
            <a:r>
              <a:rPr lang="es-VE" sz="1100" b="1" i="1" dirty="0" smtClean="0"/>
              <a:t>Herramientas</a:t>
            </a:r>
            <a:endParaRPr lang="es-VE" sz="1100" b="1" i="1" dirty="0"/>
          </a:p>
        </p:txBody>
      </p:sp>
      <p:pic>
        <p:nvPicPr>
          <p:cNvPr id="27" name="Imagen 2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77743" y="3742319"/>
            <a:ext cx="2981325" cy="4371975"/>
          </a:xfrm>
          <a:prstGeom prst="rect">
            <a:avLst/>
          </a:prstGeom>
        </p:spPr>
      </p:pic>
      <p:pic>
        <p:nvPicPr>
          <p:cNvPr id="28" name="Imagen 2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32917" y="325451"/>
            <a:ext cx="1834486" cy="1438237"/>
          </a:xfrm>
          <a:prstGeom prst="rect">
            <a:avLst/>
          </a:prstGeom>
        </p:spPr>
      </p:pic>
      <p:pic>
        <p:nvPicPr>
          <p:cNvPr id="29" name="Picture 2" descr="C:\Users\Luis Moya\Desktop\Logo guao.png">
            <a:extLst>
              <a:ext uri="{FF2B5EF4-FFF2-40B4-BE49-F238E27FC236}">
                <a16:creationId xmlns:a16="http://schemas.microsoft.com/office/drawing/2014/main" xmlns="" id="{8C734554-9B42-4A8C-964A-736E51EE10F0}"/>
              </a:ext>
            </a:extLst>
          </p:cNvPr>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backgroundRemoval t="3279" b="100000" l="0" r="28000"/>
                    </a14:imgEffect>
                  </a14:imgLayer>
                </a14:imgProps>
              </a:ext>
            </a:extLst>
          </a:blip>
          <a:srcRect r="71814"/>
          <a:stretch/>
        </p:blipFill>
        <p:spPr bwMode="auto">
          <a:xfrm>
            <a:off x="5995654" y="8571576"/>
            <a:ext cx="385674" cy="392912"/>
          </a:xfrm>
          <a:prstGeom prst="rect">
            <a:avLst/>
          </a:prstGeom>
          <a:noFill/>
        </p:spPr>
      </p:pic>
      <p:pic>
        <p:nvPicPr>
          <p:cNvPr id="30" name="25 Imagen" descr="pilas.png">
            <a:extLst>
              <a:ext uri="{FF2B5EF4-FFF2-40B4-BE49-F238E27FC236}">
                <a16:creationId xmlns:a16="http://schemas.microsoft.com/office/drawing/2014/main" xmlns="" id="{237DF535-AA8C-4806-B696-30814E38BE4E}"/>
              </a:ext>
            </a:extLst>
          </p:cNvPr>
          <p:cNvPicPr>
            <a:picLocks noChangeAspect="1"/>
          </p:cNvPicPr>
          <p:nvPr/>
        </p:nvPicPr>
        <p:blipFill>
          <a:blip r:embed="rId6" cstate="print"/>
          <a:stretch>
            <a:fillRect/>
          </a:stretch>
        </p:blipFill>
        <p:spPr>
          <a:xfrm>
            <a:off x="4824469" y="8551690"/>
            <a:ext cx="548747" cy="375928"/>
          </a:xfrm>
          <a:prstGeom prst="rect">
            <a:avLst/>
          </a:prstGeom>
        </p:spPr>
      </p:pic>
      <p:pic>
        <p:nvPicPr>
          <p:cNvPr id="32" name="Picture 1" descr="C:\Users\Luis Moya\Desktop\logo-original.png">
            <a:extLst>
              <a:ext uri="{FF2B5EF4-FFF2-40B4-BE49-F238E27FC236}">
                <a16:creationId xmlns:a16="http://schemas.microsoft.com/office/drawing/2014/main" xmlns="" id="{C82D3487-EB6F-4A18-97F8-340328447314}"/>
              </a:ext>
            </a:extLst>
          </p:cNvPr>
          <p:cNvPicPr>
            <a:picLocks noChangeAspect="1" noChangeArrowheads="1"/>
          </p:cNvPicPr>
          <p:nvPr/>
        </p:nvPicPr>
        <p:blipFill>
          <a:blip r:embed="rId7" cstate="print"/>
          <a:srcRect/>
          <a:stretch>
            <a:fillRect/>
          </a:stretch>
        </p:blipFill>
        <p:spPr bwMode="auto">
          <a:xfrm>
            <a:off x="5447640" y="8574565"/>
            <a:ext cx="429632" cy="38992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Marcador de texto">
            <a:extLst>
              <a:ext uri="{FF2B5EF4-FFF2-40B4-BE49-F238E27FC236}">
                <a16:creationId xmlns:a16="http://schemas.microsoft.com/office/drawing/2014/main" xmlns="" id="{EAEDC45E-8943-4840-97DE-B7C31A9E959D}"/>
              </a:ext>
            </a:extLst>
          </p:cNvPr>
          <p:cNvSpPr txBox="1">
            <a:spLocks/>
          </p:cNvSpPr>
          <p:nvPr/>
        </p:nvSpPr>
        <p:spPr>
          <a:xfrm>
            <a:off x="188640" y="1475656"/>
            <a:ext cx="3168352" cy="10081120"/>
          </a:xfrm>
          <a:prstGeom prst="rect">
            <a:avLst/>
          </a:prstGeom>
          <a:noFill/>
          <a:ln>
            <a:noFill/>
          </a:ln>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es-VE" sz="1200" dirty="0">
                <a:solidFill>
                  <a:schemeClr val="tx1">
                    <a:lumMod val="65000"/>
                    <a:lumOff val="35000"/>
                  </a:schemeClr>
                </a:solidFill>
              </a:rPr>
              <a:t>En cada sesión un grupo de alumnos es evaluado, hasta completar varias intervenciones de cada estudiante, durante  14 semanas continuas.</a:t>
            </a:r>
            <a:r>
              <a:rPr lang="es-VE" sz="1200" b="1" dirty="0">
                <a:solidFill>
                  <a:schemeClr val="tx1">
                    <a:lumMod val="65000"/>
                    <a:lumOff val="35000"/>
                  </a:schemeClr>
                </a:solidFill>
              </a:rPr>
              <a:t> </a:t>
            </a:r>
            <a:r>
              <a:rPr lang="es-VE" sz="1200" dirty="0">
                <a:solidFill>
                  <a:schemeClr val="tx1">
                    <a:lumMod val="65000"/>
                    <a:lumOff val="35000"/>
                  </a:schemeClr>
                </a:solidFill>
              </a:rPr>
              <a:t> En  el transcurso de este  período los estudiantes se entrenarán leyendo en voz alta diversidad de textos y se registrarán sus resultados. </a:t>
            </a:r>
          </a:p>
          <a:p>
            <a:pPr marL="0" indent="0" algn="just">
              <a:lnSpc>
                <a:spcPct val="150000"/>
              </a:lnSpc>
              <a:buNone/>
            </a:pPr>
            <a:r>
              <a:rPr lang="es-VE" sz="1200" b="1" dirty="0">
                <a:solidFill>
                  <a:schemeClr val="tx1">
                    <a:lumMod val="65000"/>
                    <a:lumOff val="35000"/>
                  </a:schemeClr>
                </a:solidFill>
              </a:rPr>
              <a:t>Antes</a:t>
            </a:r>
            <a:r>
              <a:rPr lang="es-VE" sz="1200" dirty="0">
                <a:solidFill>
                  <a:schemeClr val="tx1">
                    <a:lumMod val="65000"/>
                    <a:lumOff val="35000"/>
                  </a:schemeClr>
                </a:solidFill>
              </a:rPr>
              <a:t>: </a:t>
            </a:r>
          </a:p>
          <a:p>
            <a:pPr marL="0" indent="0" algn="just">
              <a:lnSpc>
                <a:spcPct val="150000"/>
              </a:lnSpc>
              <a:buNone/>
            </a:pPr>
            <a:r>
              <a:rPr lang="es-VE" sz="1200" dirty="0">
                <a:solidFill>
                  <a:schemeClr val="tx1">
                    <a:lumMod val="65000"/>
                    <a:lumOff val="35000"/>
                  </a:schemeClr>
                </a:solidFill>
              </a:rPr>
              <a:t>Con la guía del docente  se ambienta el aula o espacio donde se realizará el ejercicio,  se seleccionan los </a:t>
            </a:r>
            <a:r>
              <a:rPr lang="es-VE" sz="1200" dirty="0" smtClean="0">
                <a:solidFill>
                  <a:schemeClr val="tx1">
                    <a:lumMod val="65000"/>
                    <a:lumOff val="35000"/>
                  </a:schemeClr>
                </a:solidFill>
              </a:rPr>
              <a:t>textos </a:t>
            </a:r>
            <a:r>
              <a:rPr lang="es-VE" sz="1200" dirty="0">
                <a:solidFill>
                  <a:schemeClr val="tx1">
                    <a:lumMod val="65000"/>
                    <a:lumOff val="35000"/>
                  </a:schemeClr>
                </a:solidFill>
              </a:rPr>
              <a:t>y se </a:t>
            </a:r>
            <a:r>
              <a:rPr lang="es-VE" sz="1200" dirty="0" smtClean="0">
                <a:solidFill>
                  <a:schemeClr val="tx1">
                    <a:lumMod val="65000"/>
                    <a:lumOff val="35000"/>
                  </a:schemeClr>
                </a:solidFill>
              </a:rPr>
              <a:t>designan a los </a:t>
            </a:r>
            <a:r>
              <a:rPr lang="es-VE" sz="1200" dirty="0">
                <a:solidFill>
                  <a:schemeClr val="tx1">
                    <a:lumMod val="65000"/>
                    <a:lumOff val="35000"/>
                  </a:schemeClr>
                </a:solidFill>
              </a:rPr>
              <a:t>alumnos que </a:t>
            </a:r>
            <a:r>
              <a:rPr lang="es-VE" sz="1200" dirty="0" smtClean="0">
                <a:solidFill>
                  <a:schemeClr val="tx1">
                    <a:lumMod val="65000"/>
                    <a:lumOff val="35000"/>
                  </a:schemeClr>
                </a:solidFill>
              </a:rPr>
              <a:t>participarán de </a:t>
            </a:r>
            <a:r>
              <a:rPr lang="es-VE" sz="1200" dirty="0">
                <a:solidFill>
                  <a:schemeClr val="tx1">
                    <a:lumMod val="65000"/>
                    <a:lumOff val="35000"/>
                  </a:schemeClr>
                </a:solidFill>
              </a:rPr>
              <a:t>la lectura ese día. </a:t>
            </a:r>
          </a:p>
          <a:p>
            <a:pPr marL="0" indent="0" algn="just">
              <a:lnSpc>
                <a:spcPct val="150000"/>
              </a:lnSpc>
              <a:buNone/>
            </a:pPr>
            <a:r>
              <a:rPr lang="es-VE" sz="1200" b="1" dirty="0">
                <a:solidFill>
                  <a:schemeClr val="tx1">
                    <a:lumMod val="65000"/>
                    <a:lumOff val="35000"/>
                  </a:schemeClr>
                </a:solidFill>
              </a:rPr>
              <a:t>Durante:</a:t>
            </a:r>
          </a:p>
          <a:p>
            <a:pPr marL="0" indent="0" algn="just">
              <a:lnSpc>
                <a:spcPct val="150000"/>
              </a:lnSpc>
              <a:buNone/>
            </a:pPr>
            <a:r>
              <a:rPr lang="es-VE" sz="1200" dirty="0">
                <a:solidFill>
                  <a:schemeClr val="tx1">
                    <a:lumMod val="65000"/>
                    <a:lumOff val="35000"/>
                  </a:schemeClr>
                </a:solidFill>
              </a:rPr>
              <a:t>1.El docente llama a cada </a:t>
            </a:r>
            <a:r>
              <a:rPr lang="es-VE" sz="1200" dirty="0" smtClean="0">
                <a:solidFill>
                  <a:schemeClr val="tx1">
                    <a:lumMod val="65000"/>
                    <a:lumOff val="35000"/>
                  </a:schemeClr>
                </a:solidFill>
              </a:rPr>
              <a:t>niño </a:t>
            </a:r>
            <a:r>
              <a:rPr lang="es-VE" sz="1200" dirty="0">
                <a:solidFill>
                  <a:schemeClr val="tx1">
                    <a:lumMod val="65000"/>
                    <a:lumOff val="35000"/>
                  </a:schemeClr>
                </a:solidFill>
              </a:rPr>
              <a:t>para tomar la lectura del texto seleccionado. </a:t>
            </a:r>
          </a:p>
          <a:p>
            <a:pPr marL="0" indent="0" algn="just">
              <a:lnSpc>
                <a:spcPct val="150000"/>
              </a:lnSpc>
              <a:buNone/>
            </a:pPr>
            <a:r>
              <a:rPr lang="es-VE" sz="1200" dirty="0">
                <a:solidFill>
                  <a:schemeClr val="tx1">
                    <a:lumMod val="65000"/>
                    <a:lumOff val="35000"/>
                  </a:schemeClr>
                </a:solidFill>
              </a:rPr>
              <a:t>2. Cuenta el número de palabras leídas en un minuto. </a:t>
            </a:r>
          </a:p>
          <a:p>
            <a:pPr marL="0" indent="0" algn="just">
              <a:lnSpc>
                <a:spcPct val="150000"/>
              </a:lnSpc>
              <a:buNone/>
            </a:pPr>
            <a:r>
              <a:rPr lang="es-VE" sz="1200" dirty="0">
                <a:solidFill>
                  <a:schemeClr val="tx1">
                    <a:lumMod val="65000"/>
                    <a:lumOff val="35000"/>
                  </a:schemeClr>
                </a:solidFill>
              </a:rPr>
              <a:t>3. Las </a:t>
            </a:r>
            <a:r>
              <a:rPr lang="es-VE" sz="1200" dirty="0" smtClean="0">
                <a:solidFill>
                  <a:schemeClr val="tx1">
                    <a:lumMod val="65000"/>
                    <a:lumOff val="35000"/>
                  </a:schemeClr>
                </a:solidFill>
              </a:rPr>
              <a:t>anota </a:t>
            </a:r>
            <a:r>
              <a:rPr lang="es-VE" sz="1200" dirty="0">
                <a:solidFill>
                  <a:schemeClr val="tx1">
                    <a:lumMod val="65000"/>
                    <a:lumOff val="35000"/>
                  </a:schemeClr>
                </a:solidFill>
              </a:rPr>
              <a:t>en el </a:t>
            </a:r>
            <a:r>
              <a:rPr lang="es-VE" sz="1200" b="1" dirty="0">
                <a:solidFill>
                  <a:schemeClr val="tx1">
                    <a:lumMod val="65000"/>
                    <a:lumOff val="35000"/>
                  </a:schemeClr>
                </a:solidFill>
                <a:hlinkClick r:id="rId2" action="ppaction://hlinksldjump"/>
              </a:rPr>
              <a:t>instrumento de registro semanal</a:t>
            </a:r>
            <a:r>
              <a:rPr lang="es-VE" sz="1200" dirty="0">
                <a:solidFill>
                  <a:schemeClr val="tx1">
                    <a:lumMod val="65000"/>
                    <a:lumOff val="35000"/>
                  </a:schemeClr>
                </a:solidFill>
                <a:hlinkClick r:id="rId2" action="ppaction://hlinksldjump"/>
              </a:rPr>
              <a:t>.</a:t>
            </a:r>
            <a:endParaRPr lang="es-VE" sz="1200" dirty="0">
              <a:solidFill>
                <a:schemeClr val="tx1">
                  <a:lumMod val="65000"/>
                  <a:lumOff val="35000"/>
                </a:schemeClr>
              </a:solidFill>
            </a:endParaRPr>
          </a:p>
          <a:p>
            <a:pPr marL="0" indent="0" algn="just">
              <a:lnSpc>
                <a:spcPct val="150000"/>
              </a:lnSpc>
              <a:buNone/>
            </a:pPr>
            <a:r>
              <a:rPr lang="es-VE" sz="1200" dirty="0">
                <a:solidFill>
                  <a:schemeClr val="tx1">
                    <a:lumMod val="65000"/>
                    <a:lumOff val="35000"/>
                  </a:schemeClr>
                </a:solidFill>
              </a:rPr>
              <a:t>4. Pregunta al estudiante sobre el contenido del texto para apreciar </a:t>
            </a:r>
            <a:r>
              <a:rPr lang="es-VE" sz="1200" dirty="0" smtClean="0">
                <a:solidFill>
                  <a:schemeClr val="tx1">
                    <a:lumMod val="65000"/>
                    <a:lumOff val="35000"/>
                  </a:schemeClr>
                </a:solidFill>
              </a:rPr>
              <a:t>la comprensión  </a:t>
            </a:r>
            <a:r>
              <a:rPr lang="es-VE" sz="1200" dirty="0">
                <a:solidFill>
                  <a:schemeClr val="tx1">
                    <a:lumMod val="65000"/>
                    <a:lumOff val="35000"/>
                  </a:schemeClr>
                </a:solidFill>
              </a:rPr>
              <a:t>del mismo. </a:t>
            </a:r>
          </a:p>
          <a:p>
            <a:pPr marL="0" indent="0" algn="just">
              <a:lnSpc>
                <a:spcPct val="150000"/>
              </a:lnSpc>
              <a:buNone/>
            </a:pPr>
            <a:r>
              <a:rPr lang="es-VE" sz="1200" dirty="0">
                <a:solidFill>
                  <a:schemeClr val="tx1">
                    <a:lumMod val="65000"/>
                    <a:lumOff val="35000"/>
                  </a:schemeClr>
                </a:solidFill>
              </a:rPr>
              <a:t>5. </a:t>
            </a:r>
            <a:r>
              <a:rPr lang="es-VE" sz="1200" dirty="0" smtClean="0">
                <a:solidFill>
                  <a:schemeClr val="tx1">
                    <a:lumMod val="65000"/>
                    <a:lumOff val="35000"/>
                  </a:schemeClr>
                </a:solidFill>
              </a:rPr>
              <a:t>Mientras, </a:t>
            </a:r>
            <a:r>
              <a:rPr lang="es-VE" sz="1200" dirty="0">
                <a:solidFill>
                  <a:schemeClr val="tx1">
                    <a:lumMod val="65000"/>
                    <a:lumOff val="35000"/>
                  </a:schemeClr>
                </a:solidFill>
              </a:rPr>
              <a:t>el resto  de  los estudiantes, en </a:t>
            </a:r>
            <a:r>
              <a:rPr lang="es-VE" sz="1200" dirty="0" smtClean="0">
                <a:solidFill>
                  <a:schemeClr val="tx1">
                    <a:lumMod val="65000"/>
                    <a:lumOff val="35000"/>
                  </a:schemeClr>
                </a:solidFill>
              </a:rPr>
              <a:t>grupos, ejercitan </a:t>
            </a:r>
            <a:r>
              <a:rPr lang="es-VE" sz="1200" dirty="0">
                <a:solidFill>
                  <a:schemeClr val="tx1">
                    <a:lumMod val="65000"/>
                    <a:lumOff val="35000"/>
                  </a:schemeClr>
                </a:solidFill>
              </a:rPr>
              <a:t>la lectura</a:t>
            </a:r>
            <a:r>
              <a:rPr lang="es-VE" sz="1200" dirty="0" smtClean="0">
                <a:solidFill>
                  <a:schemeClr val="tx1">
                    <a:lumMod val="65000"/>
                    <a:lumOff val="35000"/>
                  </a:schemeClr>
                </a:solidFill>
              </a:rPr>
              <a:t>.</a:t>
            </a:r>
            <a:endParaRPr lang="en-US" sz="1200" dirty="0">
              <a:solidFill>
                <a:schemeClr val="tx1">
                  <a:lumMod val="65000"/>
                  <a:lumOff val="35000"/>
                </a:schemeClr>
              </a:solidFill>
            </a:endParaRPr>
          </a:p>
        </p:txBody>
      </p:sp>
      <p:sp>
        <p:nvSpPr>
          <p:cNvPr id="14" name="30 CuadroTexto">
            <a:extLst>
              <a:ext uri="{FF2B5EF4-FFF2-40B4-BE49-F238E27FC236}">
                <a16:creationId xmlns:a16="http://schemas.microsoft.com/office/drawing/2014/main" xmlns="" id="{42C17637-5452-4FA0-942D-1C0F8A8E602F}"/>
              </a:ext>
            </a:extLst>
          </p:cNvPr>
          <p:cNvSpPr txBox="1"/>
          <p:nvPr/>
        </p:nvSpPr>
        <p:spPr>
          <a:xfrm>
            <a:off x="6356264"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22</a:t>
            </a:r>
            <a:endParaRPr lang="en-US" sz="1200" dirty="0">
              <a:solidFill>
                <a:schemeClr val="tx1">
                  <a:lumMod val="65000"/>
                  <a:lumOff val="35000"/>
                </a:schemeClr>
              </a:solidFill>
              <a:latin typeface="Arial" pitchFamily="34" charset="0"/>
              <a:cs typeface="Arial" pitchFamily="34" charset="0"/>
            </a:endParaRPr>
          </a:p>
        </p:txBody>
      </p:sp>
      <p:sp>
        <p:nvSpPr>
          <p:cNvPr id="9" name="Rectángulo redondeado 8"/>
          <p:cNvSpPr/>
          <p:nvPr/>
        </p:nvSpPr>
        <p:spPr>
          <a:xfrm flipH="1">
            <a:off x="-27384" y="422496"/>
            <a:ext cx="5157192" cy="871946"/>
          </a:xfrm>
          <a:prstGeom prst="roundRect">
            <a:avLst/>
          </a:prstGeom>
          <a:gradFill>
            <a:gsLst>
              <a:gs pos="0">
                <a:schemeClr val="accent1">
                  <a:lumMod val="5000"/>
                  <a:lumOff val="95000"/>
                </a:schemeClr>
              </a:gs>
              <a:gs pos="17000">
                <a:schemeClr val="accent5">
                  <a:lumMod val="60000"/>
                  <a:lumOff val="40000"/>
                </a:schemeClr>
              </a:gs>
              <a:gs pos="31000">
                <a:srgbClr val="A38FB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50898" y="179512"/>
            <a:ext cx="1834486" cy="1438237"/>
          </a:xfrm>
          <a:prstGeom prst="rect">
            <a:avLst/>
          </a:prstGeom>
        </p:spPr>
      </p:pic>
      <p:pic>
        <p:nvPicPr>
          <p:cNvPr id="15" name="Picture 2" descr="C:\Users\Luis Moya\Desktop\Logo guao.png">
            <a:extLst>
              <a:ext uri="{FF2B5EF4-FFF2-40B4-BE49-F238E27FC236}">
                <a16:creationId xmlns:a16="http://schemas.microsoft.com/office/drawing/2014/main" xmlns="" id="{8C734554-9B42-4A8C-964A-736E51EE10F0}"/>
              </a:ext>
            </a:extLst>
          </p:cNvPr>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backgroundRemoval t="3279" b="100000" l="0" r="28000"/>
                    </a14:imgEffect>
                  </a14:imgLayer>
                </a14:imgProps>
              </a:ext>
            </a:extLst>
          </a:blip>
          <a:srcRect r="71814"/>
          <a:stretch/>
        </p:blipFill>
        <p:spPr bwMode="auto">
          <a:xfrm>
            <a:off x="5995654" y="8571576"/>
            <a:ext cx="385674" cy="392912"/>
          </a:xfrm>
          <a:prstGeom prst="rect">
            <a:avLst/>
          </a:prstGeom>
          <a:noFill/>
        </p:spPr>
      </p:pic>
      <p:pic>
        <p:nvPicPr>
          <p:cNvPr id="16" name="25 Imagen" descr="pilas.png">
            <a:extLst>
              <a:ext uri="{FF2B5EF4-FFF2-40B4-BE49-F238E27FC236}">
                <a16:creationId xmlns:a16="http://schemas.microsoft.com/office/drawing/2014/main" xmlns="" id="{237DF535-AA8C-4806-B696-30814E38BE4E}"/>
              </a:ext>
            </a:extLst>
          </p:cNvPr>
          <p:cNvPicPr>
            <a:picLocks noChangeAspect="1"/>
          </p:cNvPicPr>
          <p:nvPr/>
        </p:nvPicPr>
        <p:blipFill>
          <a:blip r:embed="rId6" cstate="print"/>
          <a:stretch>
            <a:fillRect/>
          </a:stretch>
        </p:blipFill>
        <p:spPr>
          <a:xfrm>
            <a:off x="4824469" y="8551690"/>
            <a:ext cx="548747" cy="375928"/>
          </a:xfrm>
          <a:prstGeom prst="rect">
            <a:avLst/>
          </a:prstGeom>
        </p:spPr>
      </p:pic>
      <p:pic>
        <p:nvPicPr>
          <p:cNvPr id="20" name="Picture 1" descr="C:\Users\Luis Moya\Desktop\logo-original.png">
            <a:extLst>
              <a:ext uri="{FF2B5EF4-FFF2-40B4-BE49-F238E27FC236}">
                <a16:creationId xmlns:a16="http://schemas.microsoft.com/office/drawing/2014/main" xmlns="" id="{C82D3487-EB6F-4A18-97F8-340328447314}"/>
              </a:ext>
            </a:extLst>
          </p:cNvPr>
          <p:cNvPicPr>
            <a:picLocks noChangeAspect="1" noChangeArrowheads="1"/>
          </p:cNvPicPr>
          <p:nvPr/>
        </p:nvPicPr>
        <p:blipFill>
          <a:blip r:embed="rId7" cstate="print"/>
          <a:srcRect/>
          <a:stretch>
            <a:fillRect/>
          </a:stretch>
        </p:blipFill>
        <p:spPr bwMode="auto">
          <a:xfrm>
            <a:off x="5447640" y="8574565"/>
            <a:ext cx="429632" cy="389923"/>
          </a:xfrm>
          <a:prstGeom prst="rect">
            <a:avLst/>
          </a:prstGeom>
          <a:noFill/>
        </p:spPr>
      </p:pic>
      <p:sp>
        <p:nvSpPr>
          <p:cNvPr id="21" name="26 CuadroTexto">
            <a:extLst>
              <a:ext uri="{FF2B5EF4-FFF2-40B4-BE49-F238E27FC236}">
                <a16:creationId xmlns:a16="http://schemas.microsoft.com/office/drawing/2014/main" xmlns="" id="{A6F53BC2-7DD4-4424-9346-B2D89C2C8990}"/>
              </a:ext>
            </a:extLst>
          </p:cNvPr>
          <p:cNvSpPr txBox="1"/>
          <p:nvPr/>
        </p:nvSpPr>
        <p:spPr>
          <a:xfrm>
            <a:off x="112506" y="411417"/>
            <a:ext cx="4104456" cy="830997"/>
          </a:xfrm>
          <a:prstGeom prst="rect">
            <a:avLst/>
          </a:prstGeom>
          <a:noFill/>
        </p:spPr>
        <p:txBody>
          <a:bodyPr wrap="square" rtlCol="0">
            <a:spAutoFit/>
          </a:bodyPr>
          <a:lstStyle/>
          <a:p>
            <a:r>
              <a:rPr lang="es-VE" sz="2400" dirty="0">
                <a:solidFill>
                  <a:schemeClr val="bg1"/>
                </a:solidFill>
                <a:latin typeface="Arial Rounded MT Bold" panose="020F0704030504030204" pitchFamily="34" charset="0"/>
              </a:rPr>
              <a:t>¿CÓMO SE ORGANIZA EL AULA Y LOS ALUMNOS?</a:t>
            </a:r>
            <a:endParaRPr lang="en-US" sz="2400" dirty="0">
              <a:solidFill>
                <a:schemeClr val="bg1"/>
              </a:solidFill>
              <a:latin typeface="Arial Rounded MT Bold" panose="020F0704030504030204" pitchFamily="34" charset="0"/>
            </a:endParaRPr>
          </a:p>
        </p:txBody>
      </p:sp>
      <p:sp>
        <p:nvSpPr>
          <p:cNvPr id="23" name="3 Marcador de texto">
            <a:extLst>
              <a:ext uri="{FF2B5EF4-FFF2-40B4-BE49-F238E27FC236}">
                <a16:creationId xmlns:a16="http://schemas.microsoft.com/office/drawing/2014/main" xmlns="" id="{EAEDC45E-8943-4840-97DE-B7C31A9E959D}"/>
              </a:ext>
            </a:extLst>
          </p:cNvPr>
          <p:cNvSpPr txBox="1">
            <a:spLocks/>
          </p:cNvSpPr>
          <p:nvPr/>
        </p:nvSpPr>
        <p:spPr>
          <a:xfrm>
            <a:off x="3356992" y="1475656"/>
            <a:ext cx="3312368" cy="7095920"/>
          </a:xfrm>
          <a:prstGeom prst="rect">
            <a:avLst/>
          </a:prstGeom>
          <a:noFill/>
          <a:ln>
            <a:noFill/>
          </a:ln>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es-VE" sz="1200" b="1" dirty="0" smtClean="0">
                <a:solidFill>
                  <a:schemeClr val="tx1">
                    <a:lumMod val="65000"/>
                    <a:lumOff val="35000"/>
                  </a:schemeClr>
                </a:solidFill>
              </a:rPr>
              <a:t>Después</a:t>
            </a:r>
            <a:r>
              <a:rPr lang="es-VE" sz="1200" b="1" dirty="0">
                <a:solidFill>
                  <a:schemeClr val="tx1">
                    <a:lumMod val="65000"/>
                    <a:lumOff val="35000"/>
                  </a:schemeClr>
                </a:solidFill>
              </a:rPr>
              <a:t>:</a:t>
            </a:r>
          </a:p>
          <a:p>
            <a:pPr marL="0" indent="0" algn="just">
              <a:lnSpc>
                <a:spcPct val="150000"/>
              </a:lnSpc>
              <a:buNone/>
            </a:pPr>
            <a:r>
              <a:rPr lang="es-VE" sz="1200" dirty="0">
                <a:solidFill>
                  <a:schemeClr val="tx1">
                    <a:lumMod val="65000"/>
                    <a:lumOff val="35000"/>
                  </a:schemeClr>
                </a:solidFill>
              </a:rPr>
              <a:t>Al </a:t>
            </a:r>
            <a:r>
              <a:rPr lang="es-VE" sz="1200" dirty="0" smtClean="0">
                <a:solidFill>
                  <a:schemeClr val="tx1">
                    <a:lumMod val="65000"/>
                    <a:lumOff val="35000"/>
                  </a:schemeClr>
                </a:solidFill>
              </a:rPr>
              <a:t>finalizar  </a:t>
            </a:r>
            <a:r>
              <a:rPr lang="es-VE" sz="1200" dirty="0">
                <a:solidFill>
                  <a:schemeClr val="tx1">
                    <a:lumMod val="65000"/>
                    <a:lumOff val="35000"/>
                  </a:schemeClr>
                </a:solidFill>
              </a:rPr>
              <a:t>cada sesión los estudiantes son informados </a:t>
            </a:r>
            <a:r>
              <a:rPr lang="es-VE" sz="1200" dirty="0" smtClean="0">
                <a:solidFill>
                  <a:schemeClr val="tx1">
                    <a:lumMod val="65000"/>
                    <a:lumOff val="35000"/>
                  </a:schemeClr>
                </a:solidFill>
              </a:rPr>
              <a:t>sobre  </a:t>
            </a:r>
            <a:r>
              <a:rPr lang="es-VE" sz="1200" dirty="0">
                <a:solidFill>
                  <a:schemeClr val="tx1">
                    <a:lumMod val="65000"/>
                    <a:lumOff val="35000"/>
                  </a:schemeClr>
                </a:solidFill>
              </a:rPr>
              <a:t>la cantidad de palabras leídas por minuto.</a:t>
            </a:r>
          </a:p>
          <a:p>
            <a:pPr marL="0" lvl="0" indent="0" algn="just">
              <a:lnSpc>
                <a:spcPct val="150000"/>
              </a:lnSpc>
              <a:buNone/>
            </a:pPr>
            <a:r>
              <a:rPr lang="es-VE" sz="1200" b="1" dirty="0">
                <a:solidFill>
                  <a:schemeClr val="tx1">
                    <a:lumMod val="65000"/>
                    <a:lumOff val="35000"/>
                  </a:schemeClr>
                </a:solidFill>
              </a:rPr>
              <a:t>ROL DEL DOCENTE</a:t>
            </a:r>
            <a:endParaRPr lang="en-US" sz="1200" dirty="0">
              <a:solidFill>
                <a:schemeClr val="tx1">
                  <a:lumMod val="65000"/>
                  <a:lumOff val="35000"/>
                </a:schemeClr>
              </a:solidFill>
            </a:endParaRPr>
          </a:p>
          <a:p>
            <a:pPr marL="0" indent="0" algn="just">
              <a:lnSpc>
                <a:spcPct val="150000"/>
              </a:lnSpc>
              <a:buNone/>
            </a:pPr>
            <a:r>
              <a:rPr lang="es-VE" sz="1200" b="1" dirty="0">
                <a:solidFill>
                  <a:schemeClr val="tx1">
                    <a:lumMod val="65000"/>
                    <a:lumOff val="35000"/>
                  </a:schemeClr>
                </a:solidFill>
              </a:rPr>
              <a:t>Antes del ejercicio</a:t>
            </a:r>
            <a:r>
              <a:rPr lang="es-VE" sz="1200" dirty="0">
                <a:solidFill>
                  <a:schemeClr val="tx1">
                    <a:lumMod val="65000"/>
                    <a:lumOff val="35000"/>
                  </a:schemeClr>
                </a:solidFill>
              </a:rPr>
              <a:t>: motiva a los estudiantes para que ejerciten la lectura en voz alta, facilita  diversidad de </a:t>
            </a:r>
            <a:r>
              <a:rPr lang="es-VE" sz="1200" dirty="0" smtClean="0">
                <a:solidFill>
                  <a:schemeClr val="tx1">
                    <a:lumMod val="65000"/>
                    <a:lumOff val="35000"/>
                  </a:schemeClr>
                </a:solidFill>
              </a:rPr>
              <a:t>textos, </a:t>
            </a:r>
            <a:r>
              <a:rPr lang="es-VE" sz="1200" dirty="0">
                <a:solidFill>
                  <a:schemeClr val="tx1">
                    <a:lumMod val="65000"/>
                    <a:lumOff val="35000"/>
                  </a:schemeClr>
                </a:solidFill>
              </a:rPr>
              <a:t>promueve el respeto al lector. </a:t>
            </a:r>
            <a:endParaRPr lang="en-US" sz="1200" dirty="0">
              <a:solidFill>
                <a:schemeClr val="tx1">
                  <a:lumMod val="65000"/>
                  <a:lumOff val="35000"/>
                </a:schemeClr>
              </a:solidFill>
            </a:endParaRPr>
          </a:p>
          <a:p>
            <a:pPr marL="0" indent="0" algn="just">
              <a:lnSpc>
                <a:spcPct val="150000"/>
              </a:lnSpc>
              <a:buNone/>
            </a:pPr>
            <a:r>
              <a:rPr lang="es-VE" sz="1200" b="1" dirty="0" smtClean="0">
                <a:solidFill>
                  <a:schemeClr val="tx1">
                    <a:lumMod val="65000"/>
                    <a:lumOff val="35000"/>
                  </a:schemeClr>
                </a:solidFill>
              </a:rPr>
              <a:t>Durante </a:t>
            </a:r>
            <a:r>
              <a:rPr lang="es-VE" sz="1200" b="1" dirty="0">
                <a:solidFill>
                  <a:schemeClr val="tx1">
                    <a:lumMod val="65000"/>
                    <a:lumOff val="35000"/>
                  </a:schemeClr>
                </a:solidFill>
              </a:rPr>
              <a:t>el ejercicio</a:t>
            </a:r>
            <a:r>
              <a:rPr lang="es-VE" sz="1200" dirty="0">
                <a:solidFill>
                  <a:schemeClr val="tx1">
                    <a:lumMod val="65000"/>
                    <a:lumOff val="35000"/>
                  </a:schemeClr>
                </a:solidFill>
              </a:rPr>
              <a:t>: organiza la participación de los estudiantes,  selecciona </a:t>
            </a:r>
            <a:r>
              <a:rPr lang="es-VE" sz="1200" dirty="0" smtClean="0">
                <a:solidFill>
                  <a:schemeClr val="tx1">
                    <a:lumMod val="65000"/>
                    <a:lumOff val="35000"/>
                  </a:schemeClr>
                </a:solidFill>
              </a:rPr>
              <a:t>los materiales o </a:t>
            </a:r>
            <a:r>
              <a:rPr lang="es-VE" sz="1200" dirty="0">
                <a:solidFill>
                  <a:schemeClr val="tx1">
                    <a:lumMod val="65000"/>
                    <a:lumOff val="35000"/>
                  </a:schemeClr>
                </a:solidFill>
              </a:rPr>
              <a:t>permite que </a:t>
            </a:r>
            <a:r>
              <a:rPr lang="es-VE" sz="1200" dirty="0" smtClean="0">
                <a:solidFill>
                  <a:schemeClr val="tx1">
                    <a:lumMod val="65000"/>
                    <a:lumOff val="35000"/>
                  </a:schemeClr>
                </a:solidFill>
              </a:rPr>
              <a:t>lo elijan, </a:t>
            </a:r>
            <a:r>
              <a:rPr lang="es-VE" sz="1200" dirty="0">
                <a:solidFill>
                  <a:schemeClr val="tx1">
                    <a:lumMod val="65000"/>
                    <a:lumOff val="35000"/>
                  </a:schemeClr>
                </a:solidFill>
              </a:rPr>
              <a:t>precisa el número de palabras del mismo, para facilitar el registro, mide el tiempo, </a:t>
            </a:r>
            <a:r>
              <a:rPr lang="es-VE" sz="1200" dirty="0" smtClean="0">
                <a:solidFill>
                  <a:schemeClr val="tx1">
                    <a:lumMod val="65000"/>
                    <a:lumOff val="35000"/>
                  </a:schemeClr>
                </a:solidFill>
              </a:rPr>
              <a:t>e informa </a:t>
            </a:r>
            <a:r>
              <a:rPr lang="es-VE" sz="1200" dirty="0">
                <a:solidFill>
                  <a:schemeClr val="tx1">
                    <a:lumMod val="65000"/>
                    <a:lumOff val="35000"/>
                  </a:schemeClr>
                </a:solidFill>
              </a:rPr>
              <a:t>cuántas palabras leyó cada estudiante en un </a:t>
            </a:r>
            <a:r>
              <a:rPr lang="es-VE" sz="1200" dirty="0" smtClean="0">
                <a:solidFill>
                  <a:schemeClr val="tx1">
                    <a:lumMod val="65000"/>
                    <a:lumOff val="35000"/>
                  </a:schemeClr>
                </a:solidFill>
              </a:rPr>
              <a:t>minuto.</a:t>
            </a:r>
            <a:endParaRPr lang="en-US" sz="1200" dirty="0">
              <a:solidFill>
                <a:schemeClr val="tx1">
                  <a:lumMod val="65000"/>
                  <a:lumOff val="35000"/>
                </a:schemeClr>
              </a:solidFill>
            </a:endParaRPr>
          </a:p>
          <a:p>
            <a:pPr marL="0" indent="0" algn="just">
              <a:lnSpc>
                <a:spcPct val="150000"/>
              </a:lnSpc>
              <a:buNone/>
            </a:pPr>
            <a:r>
              <a:rPr lang="es-VE" sz="1200" b="1" dirty="0" smtClean="0">
                <a:solidFill>
                  <a:schemeClr val="tx1">
                    <a:lumMod val="65000"/>
                    <a:lumOff val="35000"/>
                  </a:schemeClr>
                </a:solidFill>
              </a:rPr>
              <a:t>Después </a:t>
            </a:r>
            <a:r>
              <a:rPr lang="es-VE" sz="1200" b="1" dirty="0">
                <a:solidFill>
                  <a:schemeClr val="tx1">
                    <a:lumMod val="65000"/>
                    <a:lumOff val="35000"/>
                  </a:schemeClr>
                </a:solidFill>
              </a:rPr>
              <a:t>del ejercicio</a:t>
            </a:r>
            <a:r>
              <a:rPr lang="es-VE" sz="1200" dirty="0">
                <a:solidFill>
                  <a:schemeClr val="tx1">
                    <a:lumMod val="65000"/>
                    <a:lumOff val="35000"/>
                  </a:schemeClr>
                </a:solidFill>
              </a:rPr>
              <a:t>: </a:t>
            </a:r>
            <a:r>
              <a:rPr lang="es-VE" sz="1200" dirty="0">
                <a:solidFill>
                  <a:schemeClr val="tx1">
                    <a:lumMod val="65000"/>
                    <a:lumOff val="35000"/>
                  </a:schemeClr>
                </a:solidFill>
                <a:hlinkClick r:id="rId8" action="ppaction://hlinksldjump"/>
              </a:rPr>
              <a:t>calcula el promedio de fluidez de lectura del grado </a:t>
            </a:r>
            <a:r>
              <a:rPr lang="es-VE" sz="1200" dirty="0">
                <a:solidFill>
                  <a:schemeClr val="tx1">
                    <a:lumMod val="65000"/>
                    <a:lumOff val="35000"/>
                  </a:schemeClr>
                </a:solidFill>
              </a:rPr>
              <a:t>y aplica la </a:t>
            </a:r>
            <a:r>
              <a:rPr lang="es-VE" sz="1200" b="1" dirty="0">
                <a:solidFill>
                  <a:schemeClr val="tx1">
                    <a:lumMod val="65000"/>
                    <a:lumOff val="35000"/>
                  </a:schemeClr>
                </a:solidFill>
                <a:hlinkClick r:id="rId9" action="ppaction://hlinksldjump"/>
              </a:rPr>
              <a:t>Ficha de Comprensión Lectora</a:t>
            </a:r>
            <a:r>
              <a:rPr lang="es-VE" sz="1200" dirty="0">
                <a:solidFill>
                  <a:schemeClr val="tx1">
                    <a:lumMod val="65000"/>
                    <a:lumOff val="35000"/>
                  </a:schemeClr>
                </a:solidFill>
              </a:rPr>
              <a:t>. Orienta el análisis, la reflexión y la toma de decisiones </a:t>
            </a:r>
            <a:r>
              <a:rPr lang="es-VE" sz="1200" dirty="0" smtClean="0">
                <a:solidFill>
                  <a:schemeClr val="tx1">
                    <a:lumMod val="65000"/>
                    <a:lumOff val="35000"/>
                  </a:schemeClr>
                </a:solidFill>
              </a:rPr>
              <a:t>con </a:t>
            </a:r>
            <a:r>
              <a:rPr lang="es-VE" sz="1200" dirty="0">
                <a:solidFill>
                  <a:schemeClr val="tx1">
                    <a:lumMod val="65000"/>
                    <a:lumOff val="35000"/>
                  </a:schemeClr>
                </a:solidFill>
              </a:rPr>
              <a:t>base a los resultados.  </a:t>
            </a:r>
          </a:p>
          <a:p>
            <a:pPr marL="0" indent="0" algn="just">
              <a:lnSpc>
                <a:spcPct val="150000"/>
              </a:lnSpc>
              <a:buNone/>
            </a:pPr>
            <a:r>
              <a:rPr lang="es-VE" sz="1200" dirty="0" smtClean="0">
                <a:solidFill>
                  <a:schemeClr val="tx1">
                    <a:lumMod val="65000"/>
                    <a:lumOff val="35000"/>
                  </a:schemeClr>
                </a:solidFill>
              </a:rPr>
              <a:t>El  </a:t>
            </a:r>
            <a:r>
              <a:rPr lang="es-VE" sz="1200" dirty="0">
                <a:solidFill>
                  <a:schemeClr val="tx1">
                    <a:lumMod val="65000"/>
                    <a:lumOff val="35000"/>
                  </a:schemeClr>
                </a:solidFill>
              </a:rPr>
              <a:t>estándar internacional de fluidez de lectura de cada grado es una importante referencia al momento de orientar a los estudiantes respecto a su desempeño como lectores. En </a:t>
            </a:r>
            <a:r>
              <a:rPr lang="es-VE" sz="1200" b="1" dirty="0">
                <a:solidFill>
                  <a:schemeClr val="tx1">
                    <a:lumMod val="65000"/>
                    <a:lumOff val="35000"/>
                  </a:schemeClr>
                </a:solidFill>
              </a:rPr>
              <a:t>quinto grado </a:t>
            </a:r>
            <a:r>
              <a:rPr lang="es-VE" sz="1200" dirty="0">
                <a:solidFill>
                  <a:schemeClr val="tx1">
                    <a:lumMod val="65000"/>
                    <a:lumOff val="35000"/>
                  </a:schemeClr>
                </a:solidFill>
              </a:rPr>
              <a:t>los niños deben leer </a:t>
            </a:r>
            <a:r>
              <a:rPr lang="es-VE" sz="1200" b="1" dirty="0">
                <a:solidFill>
                  <a:schemeClr val="tx1">
                    <a:lumMod val="65000"/>
                    <a:lumOff val="35000"/>
                  </a:schemeClr>
                </a:solidFill>
              </a:rPr>
              <a:t>115 palabras </a:t>
            </a:r>
            <a:r>
              <a:rPr lang="es-VE" sz="1200" dirty="0">
                <a:solidFill>
                  <a:schemeClr val="tx1">
                    <a:lumMod val="65000"/>
                    <a:lumOff val="35000"/>
                  </a:schemeClr>
                </a:solidFill>
              </a:rPr>
              <a:t>por minuto.</a:t>
            </a:r>
            <a:endParaRPr lang="en-US" sz="1200" dirty="0">
              <a:solidFill>
                <a:schemeClr val="tx1">
                  <a:lumMod val="65000"/>
                  <a:lumOff val="35000"/>
                </a:schemeClr>
              </a:solidFill>
            </a:endParaRPr>
          </a:p>
          <a:p>
            <a:pPr marL="0" indent="0" algn="just">
              <a:lnSpc>
                <a:spcPct val="150000"/>
              </a:lnSpc>
              <a:buNone/>
            </a:pPr>
            <a:endParaRPr lang="en-US" sz="1200" dirty="0">
              <a:solidFill>
                <a:schemeClr val="tx1">
                  <a:lumMod val="65000"/>
                  <a:lumOff val="35000"/>
                </a:schemeClr>
              </a:solidFill>
            </a:endParaRPr>
          </a:p>
        </p:txBody>
      </p:sp>
    </p:spTree>
    <p:extLst>
      <p:ext uri="{BB962C8B-B14F-4D97-AF65-F5344CB8AC3E}">
        <p14:creationId xmlns:p14="http://schemas.microsoft.com/office/powerpoint/2010/main" xmlns="" val="1350274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30 CuadroTexto">
            <a:extLst>
              <a:ext uri="{FF2B5EF4-FFF2-40B4-BE49-F238E27FC236}">
                <a16:creationId xmlns:a16="http://schemas.microsoft.com/office/drawing/2014/main" xmlns="" id="{42C17637-5452-4FA0-942D-1C0F8A8E602F}"/>
              </a:ext>
            </a:extLst>
          </p:cNvPr>
          <p:cNvSpPr txBox="1"/>
          <p:nvPr/>
        </p:nvSpPr>
        <p:spPr>
          <a:xfrm>
            <a:off x="6309320"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23</a:t>
            </a:r>
            <a:endParaRPr lang="en-US" sz="1200" dirty="0">
              <a:solidFill>
                <a:schemeClr val="tx1">
                  <a:lumMod val="65000"/>
                  <a:lumOff val="35000"/>
                </a:schemeClr>
              </a:solidFill>
              <a:latin typeface="Arial" pitchFamily="34" charset="0"/>
              <a:cs typeface="Arial" pitchFamily="34" charset="0"/>
            </a:endParaRPr>
          </a:p>
        </p:txBody>
      </p:sp>
      <p:sp>
        <p:nvSpPr>
          <p:cNvPr id="8" name="3 Marcador de texto">
            <a:extLst>
              <a:ext uri="{FF2B5EF4-FFF2-40B4-BE49-F238E27FC236}">
                <a16:creationId xmlns:a16="http://schemas.microsoft.com/office/drawing/2014/main" xmlns="" id="{A3878C6A-28B2-4C3F-8B58-A82B199C0A7D}"/>
              </a:ext>
            </a:extLst>
          </p:cNvPr>
          <p:cNvSpPr txBox="1">
            <a:spLocks/>
          </p:cNvSpPr>
          <p:nvPr/>
        </p:nvSpPr>
        <p:spPr>
          <a:xfrm>
            <a:off x="188640" y="1547664"/>
            <a:ext cx="3168352" cy="727280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es-VE" sz="1200" dirty="0" smtClean="0">
                <a:solidFill>
                  <a:schemeClr val="tx1">
                    <a:lumMod val="65000"/>
                    <a:lumOff val="35000"/>
                  </a:schemeClr>
                </a:solidFill>
              </a:rPr>
              <a:t>      Con </a:t>
            </a:r>
            <a:r>
              <a:rPr lang="es-VE" sz="1200" dirty="0">
                <a:solidFill>
                  <a:schemeClr val="tx1">
                    <a:lumMod val="65000"/>
                    <a:lumOff val="35000"/>
                  </a:schemeClr>
                </a:solidFill>
              </a:rPr>
              <a:t>la guía del docente ambientan el aula o espacio donde se realizará el ejercicio, seleccionan materiales de lectura y reflexionan sobre sus logros. </a:t>
            </a:r>
          </a:p>
          <a:p>
            <a:pPr marL="0" indent="0" algn="just">
              <a:lnSpc>
                <a:spcPct val="150000"/>
              </a:lnSpc>
              <a:buNone/>
            </a:pPr>
            <a:r>
              <a:rPr lang="es-VE" sz="1200" b="1" dirty="0" smtClean="0">
                <a:solidFill>
                  <a:schemeClr val="tx1">
                    <a:lumMod val="65000"/>
                    <a:lumOff val="35000"/>
                  </a:schemeClr>
                </a:solidFill>
              </a:rPr>
              <a:t>     El </a:t>
            </a:r>
            <a:r>
              <a:rPr lang="es-VE" sz="1200" b="1" dirty="0">
                <a:solidFill>
                  <a:schemeClr val="tx1">
                    <a:lumMod val="65000"/>
                    <a:lumOff val="35000"/>
                  </a:schemeClr>
                </a:solidFill>
              </a:rPr>
              <a:t>alumno dispone de un minuto para realizar la lectura del </a:t>
            </a:r>
            <a:r>
              <a:rPr lang="es-VE" sz="1200" b="1" dirty="0" smtClean="0">
                <a:solidFill>
                  <a:schemeClr val="tx1">
                    <a:lumMod val="65000"/>
                    <a:lumOff val="35000"/>
                  </a:schemeClr>
                </a:solidFill>
              </a:rPr>
              <a:t>texto</a:t>
            </a:r>
            <a:r>
              <a:rPr lang="es-VE" sz="1200" dirty="0" smtClean="0">
                <a:solidFill>
                  <a:schemeClr val="tx1">
                    <a:lumMod val="65000"/>
                    <a:lumOff val="35000"/>
                  </a:schemeClr>
                </a:solidFill>
              </a:rPr>
              <a:t> seleccionada </a:t>
            </a:r>
            <a:r>
              <a:rPr lang="es-VE" sz="1200" dirty="0">
                <a:solidFill>
                  <a:schemeClr val="tx1">
                    <a:lumMod val="65000"/>
                    <a:lumOff val="35000"/>
                  </a:schemeClr>
                </a:solidFill>
              </a:rPr>
              <a:t>por el docente </a:t>
            </a:r>
            <a:r>
              <a:rPr lang="es-VE" sz="1200" dirty="0" smtClean="0">
                <a:solidFill>
                  <a:schemeClr val="tx1">
                    <a:lumMod val="65000"/>
                    <a:lumOff val="35000"/>
                  </a:schemeClr>
                </a:solidFill>
              </a:rPr>
              <a:t>o, </a:t>
            </a:r>
            <a:r>
              <a:rPr lang="es-VE" sz="1200" dirty="0">
                <a:solidFill>
                  <a:schemeClr val="tx1">
                    <a:lumMod val="65000"/>
                    <a:lumOff val="35000"/>
                  </a:schemeClr>
                </a:solidFill>
              </a:rPr>
              <a:t>libremente escogido por el  niño. </a:t>
            </a:r>
          </a:p>
          <a:p>
            <a:pPr marL="0" indent="0" algn="just">
              <a:lnSpc>
                <a:spcPct val="150000"/>
              </a:lnSpc>
              <a:buNone/>
            </a:pPr>
            <a:r>
              <a:rPr lang="es-VE" sz="1200" dirty="0">
                <a:solidFill>
                  <a:schemeClr val="tx1">
                    <a:lumMod val="65000"/>
                    <a:lumOff val="35000"/>
                  </a:schemeClr>
                </a:solidFill>
              </a:rPr>
              <a:t>Los estudiantes deben ser testigos de sus </a:t>
            </a:r>
            <a:r>
              <a:rPr lang="es-VE" sz="1200" dirty="0" smtClean="0">
                <a:solidFill>
                  <a:schemeClr val="tx1">
                    <a:lumMod val="65000"/>
                    <a:lumOff val="35000"/>
                  </a:schemeClr>
                </a:solidFill>
              </a:rPr>
              <a:t> </a:t>
            </a:r>
            <a:r>
              <a:rPr lang="es-VE" sz="1200" dirty="0">
                <a:solidFill>
                  <a:schemeClr val="tx1">
                    <a:lumMod val="65000"/>
                    <a:lumOff val="35000"/>
                  </a:schemeClr>
                </a:solidFill>
              </a:rPr>
              <a:t>avances en </a:t>
            </a:r>
            <a:r>
              <a:rPr lang="es-VE" sz="1200" dirty="0" smtClean="0">
                <a:solidFill>
                  <a:schemeClr val="tx1">
                    <a:lumMod val="65000"/>
                    <a:lumOff val="35000"/>
                  </a:schemeClr>
                </a:solidFill>
              </a:rPr>
              <a:t> la fluidez </a:t>
            </a:r>
            <a:r>
              <a:rPr lang="es-VE" sz="1200" dirty="0">
                <a:solidFill>
                  <a:schemeClr val="tx1">
                    <a:lumMod val="65000"/>
                    <a:lumOff val="35000"/>
                  </a:schemeClr>
                </a:solidFill>
              </a:rPr>
              <a:t>de la lectura.</a:t>
            </a:r>
            <a:endParaRPr lang="en-US" sz="1200" dirty="0">
              <a:solidFill>
                <a:schemeClr val="tx1">
                  <a:lumMod val="65000"/>
                  <a:lumOff val="35000"/>
                </a:schemeClr>
              </a:solidFill>
            </a:endParaRPr>
          </a:p>
          <a:p>
            <a:pPr marL="0" indent="0" algn="r">
              <a:lnSpc>
                <a:spcPct val="150000"/>
              </a:lnSpc>
              <a:buNone/>
            </a:pPr>
            <a:r>
              <a:rPr lang="es-VE" sz="1600" b="1" dirty="0">
                <a:solidFill>
                  <a:schemeClr val="tx1">
                    <a:lumMod val="65000"/>
                    <a:lumOff val="35000"/>
                  </a:schemeClr>
                </a:solidFill>
              </a:rPr>
              <a:t>RECURSOS DE APOYO </a:t>
            </a:r>
            <a:endParaRPr lang="es-VE" sz="1600" dirty="0">
              <a:solidFill>
                <a:schemeClr val="tx1">
                  <a:lumMod val="65000"/>
                  <a:lumOff val="35000"/>
                </a:schemeClr>
              </a:solidFill>
            </a:endParaRPr>
          </a:p>
          <a:p>
            <a:pPr marL="0" indent="0" algn="just">
              <a:lnSpc>
                <a:spcPct val="150000"/>
              </a:lnSpc>
              <a:buNone/>
            </a:pPr>
            <a:r>
              <a:rPr lang="es-VE" sz="1200" dirty="0">
                <a:solidFill>
                  <a:schemeClr val="tx1">
                    <a:lumMod val="65000"/>
                    <a:lumOff val="35000"/>
                  </a:schemeClr>
                </a:solidFill>
              </a:rPr>
              <a:t>Solo se requiere de textos adecuados para cada grado, un reloj o cronómetro, formatos para el registro de resultados (</a:t>
            </a:r>
            <a:r>
              <a:rPr lang="es-VE" sz="1200" b="1" dirty="0">
                <a:solidFill>
                  <a:schemeClr val="tx1">
                    <a:lumMod val="65000"/>
                    <a:lumOff val="35000"/>
                  </a:schemeClr>
                </a:solidFill>
                <a:hlinkClick r:id="rId2" action="ppaction://hlinksldjump"/>
              </a:rPr>
              <a:t>Instrumento de registro semanal</a:t>
            </a:r>
            <a:r>
              <a:rPr lang="es-VE" sz="1200" dirty="0">
                <a:solidFill>
                  <a:schemeClr val="tx1">
                    <a:lumMod val="65000"/>
                    <a:lumOff val="35000"/>
                  </a:schemeClr>
                </a:solidFill>
              </a:rPr>
              <a:t>, y </a:t>
            </a:r>
            <a:r>
              <a:rPr lang="es-VE" sz="1200" b="1" dirty="0" smtClean="0">
                <a:solidFill>
                  <a:schemeClr val="tx1">
                    <a:lumMod val="65000"/>
                    <a:lumOff val="35000"/>
                  </a:schemeClr>
                </a:solidFill>
                <a:hlinkClick r:id="rId3" action="ppaction://hlinksldjump"/>
              </a:rPr>
              <a:t>final</a:t>
            </a:r>
            <a:r>
              <a:rPr lang="es-VE" sz="1200" dirty="0" smtClean="0">
                <a:solidFill>
                  <a:schemeClr val="tx1">
                    <a:lumMod val="65000"/>
                    <a:lumOff val="35000"/>
                  </a:schemeClr>
                </a:solidFill>
              </a:rPr>
              <a:t> </a:t>
            </a:r>
            <a:r>
              <a:rPr lang="es-VE" sz="1200" dirty="0">
                <a:solidFill>
                  <a:schemeClr val="tx1">
                    <a:lumMod val="65000"/>
                    <a:lumOff val="35000"/>
                  </a:schemeClr>
                </a:solidFill>
              </a:rPr>
              <a:t>y deseos de mejorar la </a:t>
            </a:r>
            <a:r>
              <a:rPr lang="es-VE" sz="1200" dirty="0" smtClean="0">
                <a:solidFill>
                  <a:schemeClr val="tx1">
                    <a:lumMod val="65000"/>
                    <a:lumOff val="35000"/>
                  </a:schemeClr>
                </a:solidFill>
              </a:rPr>
              <a:t>fluidez verbal.</a:t>
            </a:r>
          </a:p>
          <a:p>
            <a:pPr marL="0" indent="0" algn="just">
              <a:lnSpc>
                <a:spcPct val="150000"/>
              </a:lnSpc>
              <a:buNone/>
            </a:pPr>
            <a:r>
              <a:rPr lang="es-VE" sz="1200" dirty="0" smtClean="0">
                <a:solidFill>
                  <a:schemeClr val="tx1">
                    <a:lumMod val="65000"/>
                    <a:lumOff val="35000"/>
                  </a:schemeClr>
                </a:solidFill>
              </a:rPr>
              <a:t>  </a:t>
            </a:r>
            <a:endParaRPr lang="es-VE" sz="1200" dirty="0">
              <a:solidFill>
                <a:schemeClr val="tx1">
                  <a:lumMod val="65000"/>
                  <a:lumOff val="35000"/>
                </a:schemeClr>
              </a:solidFill>
            </a:endParaRPr>
          </a:p>
          <a:p>
            <a:pPr marL="0" indent="0" algn="r">
              <a:buNone/>
            </a:pPr>
            <a:r>
              <a:rPr lang="es-VE" sz="1600" b="1" dirty="0" smtClean="0">
                <a:solidFill>
                  <a:schemeClr val="accent4">
                    <a:lumMod val="75000"/>
                  </a:schemeClr>
                </a:solidFill>
              </a:rPr>
              <a:t>¿</a:t>
            </a:r>
            <a:r>
              <a:rPr lang="es-VE" sz="1600" b="1" dirty="0">
                <a:solidFill>
                  <a:schemeClr val="accent4">
                    <a:lumMod val="75000"/>
                  </a:schemeClr>
                </a:solidFill>
              </a:rPr>
              <a:t>EN </a:t>
            </a:r>
            <a:r>
              <a:rPr lang="es-VE" sz="1600" b="1" dirty="0" smtClean="0">
                <a:solidFill>
                  <a:schemeClr val="accent4">
                    <a:lumMod val="75000"/>
                  </a:schemeClr>
                </a:solidFill>
              </a:rPr>
              <a:t>QUÉ </a:t>
            </a:r>
            <a:r>
              <a:rPr lang="es-VE" sz="1600" b="1" dirty="0">
                <a:solidFill>
                  <a:schemeClr val="accent4">
                    <a:lumMod val="75000"/>
                  </a:schemeClr>
                </a:solidFill>
              </a:rPr>
              <a:t>MOMENTO DE LA CLASE SE RECOMIENDA LA APLICACIÓN DE ESTA HERRAMIENTA?</a:t>
            </a:r>
            <a:endParaRPr lang="es-VE" sz="1600" dirty="0">
              <a:solidFill>
                <a:schemeClr val="accent4">
                  <a:lumMod val="75000"/>
                </a:schemeClr>
              </a:solidFill>
            </a:endParaRPr>
          </a:p>
          <a:p>
            <a:pPr marL="0" indent="0" algn="just">
              <a:lnSpc>
                <a:spcPct val="150000"/>
              </a:lnSpc>
              <a:buNone/>
            </a:pPr>
            <a:r>
              <a:rPr lang="es-VE" sz="1200" dirty="0">
                <a:solidFill>
                  <a:schemeClr val="tx1">
                    <a:lumMod val="65000"/>
                    <a:lumOff val="35000"/>
                  </a:schemeClr>
                </a:solidFill>
              </a:rPr>
              <a:t>Todos los días, todos los alumnos deben leer, como parte habitual del desarrollo de las clases, y el docente debe dedicar tiempo a ello. No obstante lo anterior, la ejercitación Yo sí sé leer se debe realizar al menos una vez por semana, durante el desarrollo de la clase.  </a:t>
            </a:r>
            <a:endParaRPr lang="en-US" sz="1200" dirty="0">
              <a:solidFill>
                <a:schemeClr val="tx1">
                  <a:lumMod val="65000"/>
                  <a:lumOff val="35000"/>
                </a:schemeClr>
              </a:solidFill>
            </a:endParaRPr>
          </a:p>
        </p:txBody>
      </p:sp>
      <p:sp>
        <p:nvSpPr>
          <p:cNvPr id="9" name="3 Marcador de texto">
            <a:extLst>
              <a:ext uri="{FF2B5EF4-FFF2-40B4-BE49-F238E27FC236}">
                <a16:creationId xmlns:a16="http://schemas.microsoft.com/office/drawing/2014/main" xmlns="" id="{A3878C6A-28B2-4C3F-8B58-A82B199C0A7D}"/>
              </a:ext>
            </a:extLst>
          </p:cNvPr>
          <p:cNvSpPr txBox="1">
            <a:spLocks/>
          </p:cNvSpPr>
          <p:nvPr/>
        </p:nvSpPr>
        <p:spPr>
          <a:xfrm>
            <a:off x="3645024" y="1547664"/>
            <a:ext cx="3024336" cy="547791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es-VE" sz="1200" dirty="0" smtClean="0">
                <a:solidFill>
                  <a:schemeClr val="tx1">
                    <a:lumMod val="65000"/>
                    <a:lumOff val="35000"/>
                  </a:schemeClr>
                </a:solidFill>
              </a:rPr>
              <a:t>     En </a:t>
            </a:r>
            <a:r>
              <a:rPr lang="es-VE" sz="1200" dirty="0">
                <a:solidFill>
                  <a:schemeClr val="tx1">
                    <a:lumMod val="65000"/>
                    <a:lumOff val="35000"/>
                  </a:schemeClr>
                </a:solidFill>
              </a:rPr>
              <a:t>el cierre de la misma los estudiantes son informados </a:t>
            </a:r>
            <a:r>
              <a:rPr lang="es-VE" sz="1200" dirty="0" smtClean="0">
                <a:solidFill>
                  <a:schemeClr val="tx1">
                    <a:lumMod val="65000"/>
                    <a:lumOff val="35000"/>
                  </a:schemeClr>
                </a:solidFill>
              </a:rPr>
              <a:t>sobre la cantidad de </a:t>
            </a:r>
            <a:r>
              <a:rPr lang="es-VE" sz="1200" dirty="0">
                <a:solidFill>
                  <a:schemeClr val="tx1">
                    <a:lumMod val="65000"/>
                    <a:lumOff val="35000"/>
                  </a:schemeClr>
                </a:solidFill>
              </a:rPr>
              <a:t>palabras leídas por minuto. </a:t>
            </a:r>
            <a:endParaRPr lang="en-US" sz="1200" dirty="0">
              <a:solidFill>
                <a:schemeClr val="tx1">
                  <a:lumMod val="65000"/>
                  <a:lumOff val="35000"/>
                </a:schemeClr>
              </a:solidFill>
            </a:endParaRPr>
          </a:p>
          <a:p>
            <a:pPr marL="0" indent="0" algn="just">
              <a:lnSpc>
                <a:spcPct val="150000"/>
              </a:lnSpc>
              <a:buNone/>
            </a:pPr>
            <a:r>
              <a:rPr lang="es-VE" sz="1200" dirty="0" smtClean="0">
                <a:solidFill>
                  <a:schemeClr val="tx1">
                    <a:lumMod val="65000"/>
                    <a:lumOff val="35000"/>
                  </a:schemeClr>
                </a:solidFill>
              </a:rPr>
              <a:t>     Los </a:t>
            </a:r>
            <a:r>
              <a:rPr lang="es-VE" sz="1200" dirty="0">
                <a:solidFill>
                  <a:schemeClr val="tx1">
                    <a:lumMod val="65000"/>
                    <a:lumOff val="35000"/>
                  </a:schemeClr>
                </a:solidFill>
              </a:rPr>
              <a:t>resultados del segundo lapso deben reflejar los avances de los estudiantes en </a:t>
            </a:r>
            <a:r>
              <a:rPr lang="es-VE" sz="1200" dirty="0" smtClean="0">
                <a:solidFill>
                  <a:schemeClr val="tx1">
                    <a:lumMod val="65000"/>
                    <a:lumOff val="35000"/>
                  </a:schemeClr>
                </a:solidFill>
              </a:rPr>
              <a:t>la fluidez </a:t>
            </a:r>
            <a:r>
              <a:rPr lang="es-VE" sz="1200" dirty="0">
                <a:solidFill>
                  <a:schemeClr val="tx1">
                    <a:lumMod val="65000"/>
                    <a:lumOff val="35000"/>
                  </a:schemeClr>
                </a:solidFill>
              </a:rPr>
              <a:t>de la lectura. Las semanas de la 8 a la 14 corresponden a este período del año escolar, así como el </a:t>
            </a:r>
            <a:r>
              <a:rPr lang="es-VE" sz="1200" dirty="0">
                <a:solidFill>
                  <a:schemeClr val="tx1">
                    <a:lumMod val="65000"/>
                    <a:lumOff val="35000"/>
                  </a:schemeClr>
                </a:solidFill>
                <a:hlinkClick r:id="rId4" action="ppaction://hlinksldjump"/>
              </a:rPr>
              <a:t>evento de cierre de </a:t>
            </a:r>
            <a:r>
              <a:rPr lang="es-VE" sz="1200" b="1" dirty="0">
                <a:solidFill>
                  <a:schemeClr val="tx1">
                    <a:lumMod val="65000"/>
                    <a:lumOff val="35000"/>
                  </a:schemeClr>
                </a:solidFill>
                <a:hlinkClick r:id="rId4" action="ppaction://hlinksldjump"/>
              </a:rPr>
              <a:t>Yo sí sé leer </a:t>
            </a:r>
            <a:r>
              <a:rPr lang="es-VE" sz="1200" dirty="0">
                <a:solidFill>
                  <a:schemeClr val="tx1">
                    <a:lumMod val="65000"/>
                    <a:lumOff val="35000"/>
                  </a:schemeClr>
                </a:solidFill>
              </a:rPr>
              <a:t>del</a:t>
            </a:r>
            <a:r>
              <a:rPr lang="es-VE" sz="1200" b="1" dirty="0">
                <a:solidFill>
                  <a:schemeClr val="tx1">
                    <a:lumMod val="65000"/>
                    <a:lumOff val="35000"/>
                  </a:schemeClr>
                </a:solidFill>
              </a:rPr>
              <a:t> </a:t>
            </a:r>
            <a:r>
              <a:rPr lang="es-VE" sz="1200" dirty="0">
                <a:solidFill>
                  <a:schemeClr val="tx1">
                    <a:lumMod val="65000"/>
                    <a:lumOff val="35000"/>
                  </a:schemeClr>
                </a:solidFill>
              </a:rPr>
              <a:t>23 de </a:t>
            </a:r>
            <a:r>
              <a:rPr lang="es-VE" sz="1200" dirty="0" smtClean="0">
                <a:solidFill>
                  <a:schemeClr val="tx1">
                    <a:lumMod val="65000"/>
                    <a:lumOff val="35000"/>
                  </a:schemeClr>
                </a:solidFill>
              </a:rPr>
              <a:t>abril, Día del Libro y del Idioma. </a:t>
            </a:r>
            <a:endParaRPr lang="es-VE" sz="1200" dirty="0">
              <a:solidFill>
                <a:schemeClr val="tx1">
                  <a:lumMod val="65000"/>
                  <a:lumOff val="35000"/>
                </a:schemeClr>
              </a:solidFill>
            </a:endParaRPr>
          </a:p>
          <a:p>
            <a:pPr marL="0" indent="0" algn="just">
              <a:lnSpc>
                <a:spcPct val="150000"/>
              </a:lnSpc>
              <a:buNone/>
            </a:pPr>
            <a:r>
              <a:rPr lang="es-VE" sz="1200" dirty="0" smtClean="0">
                <a:solidFill>
                  <a:schemeClr val="tx1">
                    <a:lumMod val="65000"/>
                    <a:lumOff val="35000"/>
                  </a:schemeClr>
                </a:solidFill>
              </a:rPr>
              <a:t>     El </a:t>
            </a:r>
            <a:r>
              <a:rPr lang="es-VE" sz="1200" dirty="0">
                <a:solidFill>
                  <a:schemeClr val="tx1">
                    <a:lumMod val="65000"/>
                    <a:lumOff val="35000"/>
                  </a:schemeClr>
                </a:solidFill>
              </a:rPr>
              <a:t>promedio de fluidez de la lectura de las 14 semanas y el resultado  del evento final permitirán establecer una comparación respecto al desempeño de los estudiantes, a fin de brindar apoyo a quienes no hayan alcanzado el estándar, motivar a quienes lo alcanzaron para que continúen avanzando y establecer mecanismos de reconocimiento a quienes lo superaron. </a:t>
            </a:r>
          </a:p>
          <a:p>
            <a:pPr marL="0" indent="0" algn="just">
              <a:lnSpc>
                <a:spcPct val="150000"/>
              </a:lnSpc>
              <a:buNone/>
            </a:pPr>
            <a:endParaRPr lang="en-US" sz="1200" dirty="0">
              <a:solidFill>
                <a:schemeClr val="tx1">
                  <a:lumMod val="65000"/>
                  <a:lumOff val="35000"/>
                </a:schemeClr>
              </a:solidFill>
            </a:endParaRPr>
          </a:p>
        </p:txBody>
      </p:sp>
      <p:sp>
        <p:nvSpPr>
          <p:cNvPr id="10" name="Rectángulo redondeado 9"/>
          <p:cNvSpPr/>
          <p:nvPr/>
        </p:nvSpPr>
        <p:spPr>
          <a:xfrm flipH="1">
            <a:off x="-27384" y="422496"/>
            <a:ext cx="5157192" cy="871946"/>
          </a:xfrm>
          <a:prstGeom prst="roundRect">
            <a:avLst/>
          </a:prstGeom>
          <a:gradFill>
            <a:gsLst>
              <a:gs pos="0">
                <a:schemeClr val="accent1">
                  <a:lumMod val="5000"/>
                  <a:lumOff val="95000"/>
                </a:schemeClr>
              </a:gs>
              <a:gs pos="17000">
                <a:schemeClr val="accent5">
                  <a:lumMod val="60000"/>
                  <a:lumOff val="40000"/>
                </a:schemeClr>
              </a:gs>
              <a:gs pos="31000">
                <a:srgbClr val="A38FB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927475" y="104538"/>
            <a:ext cx="1834486" cy="1438237"/>
          </a:xfrm>
          <a:prstGeom prst="rect">
            <a:avLst/>
          </a:prstGeom>
        </p:spPr>
      </p:pic>
      <p:sp>
        <p:nvSpPr>
          <p:cNvPr id="12" name="26 CuadroTexto">
            <a:extLst>
              <a:ext uri="{FF2B5EF4-FFF2-40B4-BE49-F238E27FC236}">
                <a16:creationId xmlns:a16="http://schemas.microsoft.com/office/drawing/2014/main" xmlns="" id="{A6F53BC2-7DD4-4424-9346-B2D89C2C8990}"/>
              </a:ext>
            </a:extLst>
          </p:cNvPr>
          <p:cNvSpPr txBox="1"/>
          <p:nvPr/>
        </p:nvSpPr>
        <p:spPr>
          <a:xfrm>
            <a:off x="174948" y="566081"/>
            <a:ext cx="4752527" cy="584775"/>
          </a:xfrm>
          <a:prstGeom prst="rect">
            <a:avLst/>
          </a:prstGeom>
          <a:noFill/>
        </p:spPr>
        <p:txBody>
          <a:bodyPr wrap="square" rtlCol="0">
            <a:spAutoFit/>
          </a:bodyPr>
          <a:lstStyle/>
          <a:p>
            <a:r>
              <a:rPr lang="es-VE" sz="3200" b="1" dirty="0">
                <a:solidFill>
                  <a:schemeClr val="bg1"/>
                </a:solidFill>
              </a:rPr>
              <a:t>ROL DE LOS ALUMNOS</a:t>
            </a:r>
            <a:endParaRPr lang="en-US" sz="3200" dirty="0">
              <a:solidFill>
                <a:schemeClr val="bg1"/>
              </a:solidFill>
            </a:endParaRPr>
          </a:p>
        </p:txBody>
      </p:sp>
    </p:spTree>
    <p:extLst>
      <p:ext uri="{BB962C8B-B14F-4D97-AF65-F5344CB8AC3E}">
        <p14:creationId xmlns:p14="http://schemas.microsoft.com/office/powerpoint/2010/main" xmlns="" val="1242055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30 CuadroTexto">
            <a:extLst>
              <a:ext uri="{FF2B5EF4-FFF2-40B4-BE49-F238E27FC236}">
                <a16:creationId xmlns:a16="http://schemas.microsoft.com/office/drawing/2014/main" xmlns="" id="{EFB445F3-E9CE-4788-BD0F-3CF95C4A718C}"/>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24</a:t>
            </a:r>
            <a:endParaRPr lang="en-US" sz="1200" dirty="0">
              <a:solidFill>
                <a:schemeClr val="tx1">
                  <a:lumMod val="65000"/>
                  <a:lumOff val="35000"/>
                </a:schemeClr>
              </a:solidFill>
              <a:latin typeface="Arial" pitchFamily="34" charset="0"/>
              <a:cs typeface="Arial" pitchFamily="34" charset="0"/>
            </a:endParaRPr>
          </a:p>
        </p:txBody>
      </p:sp>
      <p:pic>
        <p:nvPicPr>
          <p:cNvPr id="30"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779630" y="8571576"/>
            <a:ext cx="385674" cy="392912"/>
          </a:xfrm>
          <a:prstGeom prst="rect">
            <a:avLst/>
          </a:prstGeom>
          <a:noFill/>
        </p:spPr>
      </p:pic>
      <p:pic>
        <p:nvPicPr>
          <p:cNvPr id="31"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4" cstate="print"/>
          <a:stretch>
            <a:fillRect/>
          </a:stretch>
        </p:blipFill>
        <p:spPr>
          <a:xfrm>
            <a:off x="4608445" y="8551690"/>
            <a:ext cx="548747" cy="375928"/>
          </a:xfrm>
          <a:prstGeom prst="rect">
            <a:avLst/>
          </a:prstGeom>
        </p:spPr>
      </p:pic>
      <p:pic>
        <p:nvPicPr>
          <p:cNvPr id="32"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5" cstate="print"/>
          <a:srcRect/>
          <a:stretch>
            <a:fillRect/>
          </a:stretch>
        </p:blipFill>
        <p:spPr bwMode="auto">
          <a:xfrm>
            <a:off x="5231616" y="8574565"/>
            <a:ext cx="429632" cy="389923"/>
          </a:xfrm>
          <a:prstGeom prst="rect">
            <a:avLst/>
          </a:prstGeom>
          <a:noFill/>
        </p:spPr>
      </p:pic>
      <p:sp>
        <p:nvSpPr>
          <p:cNvPr id="16" name="Rectángulo redondeado 15"/>
          <p:cNvSpPr/>
          <p:nvPr/>
        </p:nvSpPr>
        <p:spPr>
          <a:xfrm flipH="1">
            <a:off x="-27384" y="422496"/>
            <a:ext cx="5157192" cy="871946"/>
          </a:xfrm>
          <a:prstGeom prst="roundRect">
            <a:avLst/>
          </a:prstGeom>
          <a:gradFill>
            <a:gsLst>
              <a:gs pos="0">
                <a:schemeClr val="accent1">
                  <a:lumMod val="5000"/>
                  <a:lumOff val="95000"/>
                </a:schemeClr>
              </a:gs>
              <a:gs pos="17000">
                <a:schemeClr val="accent5">
                  <a:lumMod val="60000"/>
                  <a:lumOff val="40000"/>
                </a:schemeClr>
              </a:gs>
              <a:gs pos="31000">
                <a:srgbClr val="A38FB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Imagen 1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927475" y="104538"/>
            <a:ext cx="1834486" cy="1438237"/>
          </a:xfrm>
          <a:prstGeom prst="rect">
            <a:avLst/>
          </a:prstGeom>
        </p:spPr>
      </p:pic>
      <p:sp>
        <p:nvSpPr>
          <p:cNvPr id="19" name="Rectangle 6">
            <a:extLst>
              <a:ext uri="{FF2B5EF4-FFF2-40B4-BE49-F238E27FC236}">
                <a16:creationId xmlns:a16="http://schemas.microsoft.com/office/drawing/2014/main" xmlns="" id="{28FAAAAF-B78A-41E6-B9A1-00CEEA6DCB7F}"/>
              </a:ext>
            </a:extLst>
          </p:cNvPr>
          <p:cNvSpPr>
            <a:spLocks noChangeArrowheads="1"/>
          </p:cNvSpPr>
          <p:nvPr/>
        </p:nvSpPr>
        <p:spPr bwMode="auto">
          <a:xfrm>
            <a:off x="231573" y="664556"/>
            <a:ext cx="4586486"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sz="2000" b="1" dirty="0">
                <a:solidFill>
                  <a:schemeClr val="bg1"/>
                </a:solidFill>
              </a:rPr>
              <a:t>TEXTO MODELO PARA YO SÍ SÉ LEER</a:t>
            </a:r>
          </a:p>
          <a:p>
            <a:r>
              <a:rPr lang="es-VE" sz="1400" b="1" dirty="0">
                <a:solidFill>
                  <a:schemeClr val="bg1"/>
                </a:solidFill>
              </a:rPr>
              <a:t>5</a:t>
            </a:r>
            <a:r>
              <a:rPr lang="es-VE" sz="1400" b="1" dirty="0" smtClean="0">
                <a:solidFill>
                  <a:schemeClr val="bg1"/>
                </a:solidFill>
              </a:rPr>
              <a:t>to</a:t>
            </a:r>
            <a:r>
              <a:rPr lang="es-VE" sz="1400" b="1" dirty="0">
                <a:solidFill>
                  <a:schemeClr val="bg1"/>
                </a:solidFill>
              </a:rPr>
              <a:t>. </a:t>
            </a:r>
            <a:r>
              <a:rPr lang="es-VE" sz="1400" b="1" dirty="0" smtClean="0">
                <a:solidFill>
                  <a:schemeClr val="bg1"/>
                </a:solidFill>
              </a:rPr>
              <a:t>GRADO</a:t>
            </a:r>
            <a:endParaRPr kumimoji="0" lang="es-VE" b="0" i="0" u="none" strike="noStrike" cap="none" normalizeH="0" baseline="0" dirty="0">
              <a:ln>
                <a:noFill/>
              </a:ln>
              <a:solidFill>
                <a:srgbClr val="FF0000"/>
              </a:solidFill>
              <a:effectLst/>
              <a:latin typeface="Arial" pitchFamily="34" charset="0"/>
              <a:cs typeface="Arial" pitchFamily="34" charset="0"/>
            </a:endParaRPr>
          </a:p>
        </p:txBody>
      </p:sp>
      <p:pic>
        <p:nvPicPr>
          <p:cNvPr id="27" name="Imagen 26"/>
          <p:cNvPicPr>
            <a:picLocks noChangeAspect="1"/>
          </p:cNvPicPr>
          <p:nvPr/>
        </p:nvPicPr>
        <p:blipFill rotWithShape="1">
          <a:blip r:embed="rId7" cstate="print">
            <a:extLst>
              <a:ext uri="{BEBA8EAE-BF5A-486C-A8C5-ECC9F3942E4B}">
                <a14:imgProps xmlns:a14="http://schemas.microsoft.com/office/drawing/2010/main" xmlns="">
                  <a14:imgLayer r:embed="rId8">
                    <a14:imgEffect>
                      <a14:backgroundRemoval t="0" b="100000" l="0" r="100000"/>
                    </a14:imgEffect>
                  </a14:imgLayer>
                </a14:imgProps>
              </a:ext>
              <a:ext uri="{28A0092B-C50C-407E-A947-70E740481C1C}">
                <a14:useLocalDpi xmlns:a14="http://schemas.microsoft.com/office/drawing/2010/main" xmlns="" val="0"/>
              </a:ext>
            </a:extLst>
          </a:blip>
          <a:srcRect l="38983"/>
          <a:stretch/>
        </p:blipFill>
        <p:spPr>
          <a:xfrm>
            <a:off x="-27384" y="4776863"/>
            <a:ext cx="1296144" cy="4705338"/>
          </a:xfrm>
          <a:prstGeom prst="rect">
            <a:avLst/>
          </a:prstGeom>
        </p:spPr>
      </p:pic>
      <p:sp>
        <p:nvSpPr>
          <p:cNvPr id="62465" name="Rectangle 1"/>
          <p:cNvSpPr>
            <a:spLocks noChangeArrowheads="1"/>
          </p:cNvSpPr>
          <p:nvPr/>
        </p:nvSpPr>
        <p:spPr bwMode="auto">
          <a:xfrm>
            <a:off x="1052736" y="1187624"/>
            <a:ext cx="6021288"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1200" b="1" dirty="0" smtClean="0">
                <a:solidFill>
                  <a:srgbClr val="000000"/>
                </a:solidFill>
                <a:latin typeface="Arial" pitchFamily="34" charset="0"/>
                <a:ea typeface="Times New Roman" pitchFamily="18" charset="0"/>
                <a:cs typeface="Arial" pitchFamily="34" charset="0"/>
              </a:rPr>
              <a:t>E</a:t>
            </a:r>
            <a:r>
              <a:rPr kumimoji="0" lang="es-E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 pájaro más pequeño del mundo</a:t>
            </a:r>
          </a:p>
          <a:p>
            <a:pPr marL="0" marR="0" lvl="0" indent="0" defTabSz="914400" rtl="0" eaLnBrk="1" fontAlgn="base" latinLnBrk="0" hangingPunct="1">
              <a:lnSpc>
                <a:spcPct val="100000"/>
              </a:lnSpc>
              <a:spcBef>
                <a:spcPct val="0"/>
              </a:spcBef>
              <a:spcAft>
                <a:spcPct val="0"/>
              </a:spcAft>
              <a:buClrTx/>
              <a:buSzTx/>
              <a:buFontTx/>
              <a:buNone/>
              <a:tabLst/>
            </a:pPr>
            <a:r>
              <a:rPr lang="es-ES" sz="1200" dirty="0" smtClean="0">
                <a:solidFill>
                  <a:srgbClr val="000000"/>
                </a:solidFill>
                <a:latin typeface="Arial" pitchFamily="34" charset="0"/>
                <a:ea typeface="Times New Roman" pitchFamily="18" charset="0"/>
                <a:cs typeface="Arial" pitchFamily="34" charset="0"/>
              </a:rPr>
              <a:t>                                        1</a:t>
            </a:r>
            <a:r>
              <a:rPr kumimoji="0" lang="es-ES" sz="12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2       3             4        5</a:t>
            </a:r>
            <a:r>
              <a:rPr kumimoji="0" lang="es-ES" sz="1200" i="0" u="none" strike="noStrike" cap="none" normalizeH="0" dirty="0" smtClean="0">
                <a:ln>
                  <a:noFill/>
                </a:ln>
                <a:solidFill>
                  <a:srgbClr val="000000"/>
                </a:solidFill>
                <a:effectLst/>
                <a:latin typeface="Arial" pitchFamily="34" charset="0"/>
                <a:ea typeface="Times New Roman" pitchFamily="18" charset="0"/>
                <a:cs typeface="Arial" pitchFamily="34" charset="0"/>
              </a:rPr>
              <a:t>        6</a:t>
            </a:r>
            <a:endParaRPr kumimoji="0" lang="es-ES" sz="120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   todos   los  pájaros,   sin  duda   el    colibrí   es   el   más extraordinario; </a:t>
            </a:r>
          </a:p>
          <a:p>
            <a:pPr marL="0" marR="0" lvl="0" indent="0" algn="l" defTabSz="914400" rtl="0" eaLnBrk="0" fontAlgn="base" latinLnBrk="0" hangingPunct="0">
              <a:lnSpc>
                <a:spcPct val="100000"/>
              </a:lnSpc>
              <a:spcBef>
                <a:spcPct val="0"/>
              </a:spcBef>
              <a:spcAft>
                <a:spcPct val="0"/>
              </a:spcAft>
              <a:buClrTx/>
              <a:buSzTx/>
              <a:buFontTx/>
              <a:buNone/>
              <a:tabLst/>
            </a:pPr>
            <a:r>
              <a:rPr lang="es-ES" sz="1200" dirty="0" smtClean="0">
                <a:solidFill>
                  <a:srgbClr val="000000"/>
                </a:solidFill>
                <a:latin typeface="Arial" pitchFamily="34" charset="0"/>
                <a:ea typeface="Times New Roman" pitchFamily="18" charset="0"/>
                <a:cs typeface="Arial" pitchFamily="34" charset="0"/>
              </a:rPr>
              <a:t>7         8        9       10         11    12     13      14     15   16   17         18  </a:t>
            </a:r>
            <a:endPar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como todos los pájaros, posee alas, pico   y   plumas, pero   su   cuerpo diminuto </a:t>
            </a:r>
          </a:p>
          <a:p>
            <a:pPr marL="0" marR="0" lvl="0" indent="0" algn="l" defTabSz="914400" rtl="0" eaLnBrk="0" fontAlgn="base" latinLnBrk="0" hangingPunct="0">
              <a:lnSpc>
                <a:spcPct val="100000"/>
              </a:lnSpc>
              <a:spcBef>
                <a:spcPct val="0"/>
              </a:spcBef>
              <a:spcAft>
                <a:spcPct val="0"/>
              </a:spcAft>
              <a:buClrTx/>
              <a:buSzTx/>
              <a:buFontTx/>
              <a:buNone/>
              <a:tabLst/>
            </a:pPr>
            <a:r>
              <a:rPr lang="es-ES" sz="1200" dirty="0" smtClean="0">
                <a:solidFill>
                  <a:srgbClr val="000000"/>
                </a:solidFill>
                <a:latin typeface="Arial" pitchFamily="34" charset="0"/>
                <a:ea typeface="Times New Roman" pitchFamily="18" charset="0"/>
                <a:cs typeface="Arial" pitchFamily="34" charset="0"/>
              </a:rPr>
              <a:t>19         20    21     22        23      24    25    26     27       28   29        30         31</a:t>
            </a:r>
            <a:endPar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hace que   se parezca  a  una mariposa  o   a   una abeja grande. Tiene  colores</a:t>
            </a:r>
          </a:p>
          <a:p>
            <a:pPr marL="0" marR="0" lvl="0" indent="0" algn="l" defTabSz="914400" rtl="0" eaLnBrk="0" fontAlgn="base" latinLnBrk="0" hangingPunct="0">
              <a:lnSpc>
                <a:spcPct val="100000"/>
              </a:lnSpc>
              <a:spcBef>
                <a:spcPct val="0"/>
              </a:spcBef>
              <a:spcAft>
                <a:spcPct val="0"/>
              </a:spcAft>
              <a:buClrTx/>
              <a:buSzTx/>
              <a:buFontTx/>
              <a:buNone/>
              <a:tabLst/>
            </a:pPr>
            <a:r>
              <a:rPr lang="es-ES" sz="1200" dirty="0" smtClean="0">
                <a:solidFill>
                  <a:srgbClr val="000000"/>
                </a:solidFill>
                <a:latin typeface="Arial" pitchFamily="34" charset="0"/>
                <a:ea typeface="Times New Roman" pitchFamily="18" charset="0"/>
                <a:cs typeface="Arial" pitchFamily="34" charset="0"/>
              </a:rPr>
              <a:t>32      33    34      35    36  37       38       39  40   41    42       43        44      45</a:t>
            </a:r>
          </a:p>
          <a:p>
            <a:pPr lvl="0" eaLnBrk="0" fontAlgn="base" hangingPunct="0">
              <a:spcBef>
                <a:spcPct val="0"/>
              </a:spcBef>
              <a:spcAft>
                <a:spcPct val="0"/>
              </a:spcAft>
            </a:pPr>
            <a:endParaRPr lang="es-ES" sz="1200" dirty="0" smtClean="0">
              <a:solidFill>
                <a:srgbClr val="000000"/>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es-ES" sz="1200" dirty="0" smtClean="0">
                <a:solidFill>
                  <a:srgbClr val="000000"/>
                </a:solidFill>
                <a:latin typeface="Arial" pitchFamily="34" charset="0"/>
                <a:ea typeface="Times New Roman" pitchFamily="18" charset="0"/>
                <a:cs typeface="Arial" pitchFamily="34" charset="0"/>
              </a:rPr>
              <a:t>muy </a:t>
            </a:r>
            <a:r>
              <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bonitos   y     su    vuelo  es  tan rápido  que    el    ojo  humano   no    puede</a:t>
            </a:r>
          </a:p>
          <a:p>
            <a:pPr lvl="0" eaLnBrk="0" fontAlgn="base" hangingPunct="0">
              <a:spcBef>
                <a:spcPct val="0"/>
              </a:spcBef>
              <a:spcAft>
                <a:spcPct val="0"/>
              </a:spcAft>
            </a:pPr>
            <a:r>
              <a:rPr lang="es-ES" sz="1200" dirty="0" smtClean="0">
                <a:solidFill>
                  <a:srgbClr val="000000"/>
                </a:solidFill>
                <a:latin typeface="Arial" pitchFamily="34" charset="0"/>
                <a:ea typeface="Times New Roman" pitchFamily="18" charset="0"/>
                <a:cs typeface="Arial" pitchFamily="34" charset="0"/>
              </a:rPr>
              <a:t>46       47     </a:t>
            </a:r>
            <a:r>
              <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48   49       50    51  52     53     54    55    56       57       58       59</a:t>
            </a:r>
          </a:p>
          <a:p>
            <a:pPr lvl="0" eaLnBrk="0" fontAlgn="base" hangingPunct="0">
              <a:spcBef>
                <a:spcPct val="0"/>
              </a:spcBef>
              <a:spcAft>
                <a:spcPct val="0"/>
              </a:spcAft>
            </a:pPr>
            <a:endPar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lvl="0" eaLnBrk="0" fontAlgn="base" hangingPunct="0">
              <a:spcBef>
                <a:spcPct val="0"/>
              </a:spcBef>
              <a:spcAft>
                <a:spcPct val="0"/>
              </a:spcAft>
            </a:pPr>
            <a:r>
              <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seguir    el   movimiento    de    sus    alas. </a:t>
            </a:r>
          </a:p>
          <a:p>
            <a:pPr lvl="0" eaLnBrk="0" fontAlgn="base" hangingPunct="0">
              <a:spcBef>
                <a:spcPct val="0"/>
              </a:spcBef>
              <a:spcAft>
                <a:spcPct val="0"/>
              </a:spcAft>
            </a:pPr>
            <a:r>
              <a:rPr lang="es-ES" sz="1200" dirty="0" smtClean="0">
                <a:solidFill>
                  <a:srgbClr val="000000"/>
                </a:solidFill>
                <a:latin typeface="Arial" pitchFamily="34" charset="0"/>
                <a:ea typeface="Times New Roman" pitchFamily="18" charset="0"/>
                <a:cs typeface="Arial" pitchFamily="34" charset="0"/>
              </a:rPr>
              <a:t>60          61        62            63     64       65</a:t>
            </a:r>
            <a:endPar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Desde la mañana hasta   la    noche   el   colibrí   es   atraído  por   los   vistosos </a:t>
            </a:r>
          </a:p>
          <a:p>
            <a:pPr marL="0" marR="0" lvl="0" indent="0" algn="l" defTabSz="914400" rtl="0" eaLnBrk="0" fontAlgn="base" latinLnBrk="0" hangingPunct="0">
              <a:lnSpc>
                <a:spcPct val="100000"/>
              </a:lnSpc>
              <a:spcBef>
                <a:spcPct val="0"/>
              </a:spcBef>
              <a:spcAft>
                <a:spcPct val="0"/>
              </a:spcAft>
              <a:buClrTx/>
              <a:buSzTx/>
              <a:buFontTx/>
              <a:buNone/>
              <a:tabLst/>
            </a:pPr>
            <a:r>
              <a:rPr lang="es-ES" sz="1200" dirty="0" smtClean="0">
                <a:solidFill>
                  <a:srgbClr val="000000"/>
                </a:solidFill>
                <a:latin typeface="Arial" pitchFamily="34" charset="0"/>
                <a:ea typeface="Times New Roman" pitchFamily="18" charset="0"/>
                <a:cs typeface="Arial" pitchFamily="34" charset="0"/>
              </a:rPr>
              <a:t>66       67     68         69    70      71    72      73      74      75       76   77      78</a:t>
            </a:r>
            <a:endPar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colores   de   las  flores  que   adornan   la  selva   y   se   alimenta   de   su </a:t>
            </a:r>
          </a:p>
          <a:p>
            <a:pPr marL="0" marR="0" lvl="0" indent="0" algn="l" defTabSz="914400" rtl="0" eaLnBrk="0" fontAlgn="base" latinLnBrk="0" hangingPunct="0">
              <a:lnSpc>
                <a:spcPct val="100000"/>
              </a:lnSpc>
              <a:spcBef>
                <a:spcPct val="0"/>
              </a:spcBef>
              <a:spcAft>
                <a:spcPct val="0"/>
              </a:spcAft>
              <a:buClrTx/>
              <a:buSzTx/>
              <a:buFontTx/>
              <a:buNone/>
              <a:tabLst/>
            </a:pPr>
            <a:r>
              <a:rPr lang="es-ES" sz="1200" dirty="0" smtClean="0">
                <a:solidFill>
                  <a:srgbClr val="000000"/>
                </a:solidFill>
                <a:latin typeface="Arial" pitchFamily="34" charset="0"/>
                <a:ea typeface="Times New Roman" pitchFamily="18" charset="0"/>
                <a:cs typeface="Arial" pitchFamily="34" charset="0"/>
              </a:rPr>
              <a:t>79          80    81     82     83         84       85    86   87   88       89        90   91</a:t>
            </a:r>
            <a:endPar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néctar. Para recogerlo introduce   su   pico   con   agilidad   y   precisión   hasta </a:t>
            </a:r>
          </a:p>
          <a:p>
            <a:pPr marL="0" marR="0" lvl="0" indent="0" algn="l" defTabSz="914400" rtl="0" eaLnBrk="0" fontAlgn="base" latinLnBrk="0" hangingPunct="0">
              <a:lnSpc>
                <a:spcPct val="100000"/>
              </a:lnSpc>
              <a:spcBef>
                <a:spcPct val="0"/>
              </a:spcBef>
              <a:spcAft>
                <a:spcPct val="0"/>
              </a:spcAft>
              <a:buClrTx/>
              <a:buSzTx/>
              <a:buFontTx/>
              <a:buNone/>
              <a:tabLst/>
            </a:pPr>
            <a:r>
              <a:rPr lang="es-ES" sz="1200" dirty="0" smtClean="0">
                <a:solidFill>
                  <a:srgbClr val="000000"/>
                </a:solidFill>
                <a:latin typeface="Arial" pitchFamily="34" charset="0"/>
                <a:ea typeface="Times New Roman" pitchFamily="18" charset="0"/>
                <a:cs typeface="Arial" pitchFamily="34" charset="0"/>
              </a:rPr>
              <a:t>92          93         94           95        96    97      98        99     100      101         102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el    fondo   de   la   flor      y     con movimientos veloces   de   su   lengua extrae, </a:t>
            </a:r>
          </a:p>
          <a:p>
            <a:pPr marL="0" marR="0" lvl="0" indent="0" algn="l" defTabSz="914400" rtl="0" eaLnBrk="0" fontAlgn="base" latinLnBrk="0" hangingPunct="0">
              <a:lnSpc>
                <a:spcPct val="100000"/>
              </a:lnSpc>
              <a:spcBef>
                <a:spcPct val="0"/>
              </a:spcBef>
              <a:spcAft>
                <a:spcPct val="0"/>
              </a:spcAft>
              <a:buClrTx/>
              <a:buSzTx/>
              <a:buFontTx/>
              <a:buNone/>
              <a:tabLst/>
            </a:pPr>
            <a:r>
              <a:rPr lang="es-ES" sz="1200" dirty="0" smtClean="0">
                <a:solidFill>
                  <a:srgbClr val="000000"/>
                </a:solidFill>
                <a:latin typeface="Arial" pitchFamily="34" charset="0"/>
                <a:ea typeface="Times New Roman" pitchFamily="18" charset="0"/>
                <a:cs typeface="Arial" pitchFamily="34" charset="0"/>
              </a:rPr>
              <a:t>103  104   105  106  107  108   109        110            111    112   113      114    115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en    un   abrir     y   cerrar   de   ojos,   el   precioso jugo azucarado   y   cualquier </a:t>
            </a:r>
          </a:p>
          <a:p>
            <a:pPr marL="0" marR="0" lvl="0" indent="0" algn="l" defTabSz="914400" rtl="0" eaLnBrk="0" fontAlgn="base" latinLnBrk="0" hangingPunct="0">
              <a:lnSpc>
                <a:spcPct val="100000"/>
              </a:lnSpc>
              <a:spcBef>
                <a:spcPct val="0"/>
              </a:spcBef>
              <a:spcAft>
                <a:spcPct val="0"/>
              </a:spcAft>
              <a:buClrTx/>
              <a:buSzTx/>
              <a:buFontTx/>
              <a:buNone/>
              <a:tabLst/>
            </a:pPr>
            <a:r>
              <a:rPr lang="es-ES" sz="1200" dirty="0" smtClean="0">
                <a:solidFill>
                  <a:srgbClr val="000000"/>
                </a:solidFill>
                <a:latin typeface="Arial" pitchFamily="34" charset="0"/>
                <a:ea typeface="Times New Roman" pitchFamily="18" charset="0"/>
                <a:cs typeface="Arial" pitchFamily="34" charset="0"/>
              </a:rPr>
              <a:t>116   117   118   119    120  121  122   123     124     125       126       127     128</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insecto   que   se   halle   en   ese   momento   en     el      interior    de     la    flor. </a:t>
            </a:r>
          </a:p>
          <a:p>
            <a:pPr marL="0" marR="0" lvl="0" indent="0" algn="l" defTabSz="914400" rtl="0" eaLnBrk="0" fontAlgn="base" latinLnBrk="0" hangingPunct="0">
              <a:lnSpc>
                <a:spcPct val="100000"/>
              </a:lnSpc>
              <a:spcBef>
                <a:spcPct val="0"/>
              </a:spcBef>
              <a:spcAft>
                <a:spcPct val="0"/>
              </a:spcAft>
              <a:buClrTx/>
              <a:buSzTx/>
              <a:buFontTx/>
              <a:buNone/>
              <a:tabLst/>
            </a:pPr>
            <a:r>
              <a:rPr lang="es-ES" sz="1200" dirty="0" smtClean="0">
                <a:solidFill>
                  <a:srgbClr val="000000"/>
                </a:solidFill>
                <a:latin typeface="Arial" pitchFamily="34" charset="0"/>
                <a:ea typeface="Times New Roman" pitchFamily="18" charset="0"/>
                <a:cs typeface="Arial" pitchFamily="34" charset="0"/>
              </a:rPr>
              <a:t>129        130   131   132   133  134       135      136   137        138    139  140   141</a:t>
            </a:r>
            <a:endPar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El     más   pequeño    de   estos pájaros   es   el   colibrí  abeja,   casi   no   pesa </a:t>
            </a:r>
          </a:p>
          <a:p>
            <a:pPr marL="0" marR="0" lvl="0" indent="0" algn="l" defTabSz="914400" rtl="0" eaLnBrk="0" fontAlgn="base" latinLnBrk="0" hangingPunct="0">
              <a:lnSpc>
                <a:spcPct val="100000"/>
              </a:lnSpc>
              <a:spcBef>
                <a:spcPct val="0"/>
              </a:spcBef>
              <a:spcAft>
                <a:spcPct val="0"/>
              </a:spcAft>
              <a:buClrTx/>
              <a:buSzTx/>
              <a:buFontTx/>
              <a:buNone/>
              <a:tabLst/>
            </a:pPr>
            <a:r>
              <a:rPr lang="es-ES" sz="1200" dirty="0" smtClean="0">
                <a:solidFill>
                  <a:srgbClr val="000000"/>
                </a:solidFill>
                <a:latin typeface="Arial" pitchFamily="34" charset="0"/>
                <a:ea typeface="Times New Roman" pitchFamily="18" charset="0"/>
                <a:cs typeface="Arial" pitchFamily="34" charset="0"/>
              </a:rPr>
              <a:t>142  143     144         145   146     147     148  149    150    151     152   153    154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nada   y      es   del   tamaño   del   dedo   más   chico   de      la      mano. </a:t>
            </a:r>
          </a:p>
          <a:p>
            <a:pPr marL="0" marR="0" lvl="0" indent="0" algn="l" defTabSz="914400" rtl="0" eaLnBrk="0" fontAlgn="base" latinLnBrk="0" hangingPunct="0">
              <a:lnSpc>
                <a:spcPct val="100000"/>
              </a:lnSpc>
              <a:spcBef>
                <a:spcPct val="0"/>
              </a:spcBef>
              <a:spcAft>
                <a:spcPct val="0"/>
              </a:spcAft>
              <a:buClrTx/>
              <a:buSzTx/>
              <a:buFontTx/>
              <a:buNone/>
              <a:tabLst/>
            </a:pPr>
            <a:r>
              <a:rPr lang="es-ES" sz="1200" dirty="0" smtClean="0">
                <a:solidFill>
                  <a:srgbClr val="000000"/>
                </a:solidFill>
                <a:latin typeface="Arial" pitchFamily="34" charset="0"/>
                <a:cs typeface="Arial" pitchFamily="34" charset="0"/>
              </a:rPr>
              <a:t>155   156  157  158      159     160   161    162     163   164    165     166</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5773520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7C69D14-693D-470E-B7E4-422046BF493B}"/>
              </a:ext>
            </a:extLst>
          </p:cNvPr>
          <p:cNvSpPr>
            <a:spLocks noChangeArrowheads="1"/>
          </p:cNvSpPr>
          <p:nvPr/>
        </p:nvSpPr>
        <p:spPr bwMode="auto">
          <a:xfrm>
            <a:off x="381676" y="1681870"/>
            <a:ext cx="214314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84450" algn="r"/>
                <a:tab pos="2806700" algn="ctr"/>
                <a:tab pos="5611813" algn="r"/>
              </a:tabLst>
            </a:pPr>
            <a:endParaRPr kumimoji="0" lang="es-VE" sz="1200" b="1" i="1" u="none" strike="noStrike" cap="none" normalizeH="0" baseline="0" dirty="0">
              <a:ln>
                <a:noFill/>
              </a:ln>
              <a:solidFill>
                <a:srgbClr val="7F7F7F"/>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584450" algn="r"/>
                <a:tab pos="2806700" algn="ctr"/>
                <a:tab pos="5611813" algn="r"/>
              </a:tabLst>
            </a:pPr>
            <a:endParaRPr kumimoji="0" lang="es-VE" sz="1800" b="0" i="0" u="none" strike="noStrike" cap="none" normalizeH="0" baseline="0" dirty="0">
              <a:ln>
                <a:noFill/>
              </a:ln>
              <a:solidFill>
                <a:schemeClr val="tx1"/>
              </a:solidFill>
              <a:effectLst/>
              <a:latin typeface="Arial" pitchFamily="34" charset="0"/>
              <a:cs typeface="Arial" pitchFamily="34" charset="0"/>
            </a:endParaRPr>
          </a:p>
        </p:txBody>
      </p:sp>
      <p:sp>
        <p:nvSpPr>
          <p:cNvPr id="22" name="30 CuadroTexto">
            <a:extLst>
              <a:ext uri="{FF2B5EF4-FFF2-40B4-BE49-F238E27FC236}">
                <a16:creationId xmlns:a16="http://schemas.microsoft.com/office/drawing/2014/main" xmlns="" id="{EFB445F3-E9CE-4788-BD0F-3CF95C4A718C}"/>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25</a:t>
            </a:r>
            <a:endParaRPr lang="en-US" sz="1200" dirty="0">
              <a:solidFill>
                <a:schemeClr val="tx1">
                  <a:lumMod val="65000"/>
                  <a:lumOff val="35000"/>
                </a:schemeClr>
              </a:solidFill>
              <a:latin typeface="Arial" pitchFamily="34" charset="0"/>
              <a:cs typeface="Arial" pitchFamily="34" charset="0"/>
            </a:endParaRPr>
          </a:p>
        </p:txBody>
      </p:sp>
      <p:pic>
        <p:nvPicPr>
          <p:cNvPr id="12"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779630" y="8571576"/>
            <a:ext cx="385674" cy="392912"/>
          </a:xfrm>
          <a:prstGeom prst="rect">
            <a:avLst/>
          </a:prstGeom>
          <a:noFill/>
        </p:spPr>
      </p:pic>
      <p:pic>
        <p:nvPicPr>
          <p:cNvPr id="13"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4" cstate="print"/>
          <a:stretch>
            <a:fillRect/>
          </a:stretch>
        </p:blipFill>
        <p:spPr>
          <a:xfrm>
            <a:off x="4608445" y="8551690"/>
            <a:ext cx="548747" cy="375928"/>
          </a:xfrm>
          <a:prstGeom prst="rect">
            <a:avLst/>
          </a:prstGeom>
        </p:spPr>
      </p:pic>
      <p:pic>
        <p:nvPicPr>
          <p:cNvPr id="14"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5" cstate="print"/>
          <a:srcRect/>
          <a:stretch>
            <a:fillRect/>
          </a:stretch>
        </p:blipFill>
        <p:spPr bwMode="auto">
          <a:xfrm>
            <a:off x="5231616" y="8574565"/>
            <a:ext cx="429632" cy="389923"/>
          </a:xfrm>
          <a:prstGeom prst="rect">
            <a:avLst/>
          </a:prstGeom>
          <a:noFill/>
        </p:spPr>
      </p:pic>
      <p:sp>
        <p:nvSpPr>
          <p:cNvPr id="23" name="Rectángulo redondeado 22"/>
          <p:cNvSpPr/>
          <p:nvPr/>
        </p:nvSpPr>
        <p:spPr>
          <a:xfrm flipH="1">
            <a:off x="-27384" y="422496"/>
            <a:ext cx="5157192" cy="871946"/>
          </a:xfrm>
          <a:prstGeom prst="roundRect">
            <a:avLst/>
          </a:prstGeom>
          <a:gradFill>
            <a:gsLst>
              <a:gs pos="0">
                <a:schemeClr val="accent1">
                  <a:lumMod val="5000"/>
                  <a:lumOff val="95000"/>
                </a:schemeClr>
              </a:gs>
              <a:gs pos="17000">
                <a:schemeClr val="accent5">
                  <a:lumMod val="60000"/>
                  <a:lumOff val="40000"/>
                </a:schemeClr>
              </a:gs>
              <a:gs pos="31000">
                <a:srgbClr val="A38FB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4" name="Imagen 2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927475" y="104538"/>
            <a:ext cx="1834486" cy="1438237"/>
          </a:xfrm>
          <a:prstGeom prst="rect">
            <a:avLst/>
          </a:prstGeom>
        </p:spPr>
      </p:pic>
      <p:sp>
        <p:nvSpPr>
          <p:cNvPr id="25" name="Rectangle 6">
            <a:extLst>
              <a:ext uri="{FF2B5EF4-FFF2-40B4-BE49-F238E27FC236}">
                <a16:creationId xmlns:a16="http://schemas.microsoft.com/office/drawing/2014/main" xmlns="" id="{28FAAAAF-B78A-41E6-B9A1-00CEEA6DCB7F}"/>
              </a:ext>
            </a:extLst>
          </p:cNvPr>
          <p:cNvSpPr>
            <a:spLocks noChangeArrowheads="1"/>
          </p:cNvSpPr>
          <p:nvPr/>
        </p:nvSpPr>
        <p:spPr bwMode="auto">
          <a:xfrm>
            <a:off x="183028" y="70336"/>
            <a:ext cx="384109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sz="2000" b="1" dirty="0">
                <a:solidFill>
                  <a:schemeClr val="bg1"/>
                </a:solidFill>
              </a:rPr>
              <a:t/>
            </a:r>
            <a:br>
              <a:rPr lang="es-VE" sz="2000" b="1" dirty="0">
                <a:solidFill>
                  <a:schemeClr val="bg1"/>
                </a:solidFill>
              </a:rPr>
            </a:br>
            <a:r>
              <a:rPr lang="es-VE" sz="2000" b="1" dirty="0">
                <a:solidFill>
                  <a:schemeClr val="bg1"/>
                </a:solidFill>
              </a:rPr>
              <a:t>INSTRUMENTO DE REGISTRO SEMANAL  DE FLUIDEZ LECTORA </a:t>
            </a:r>
          </a:p>
          <a:p>
            <a:r>
              <a:rPr lang="es-VE" sz="1600" b="1" dirty="0">
                <a:solidFill>
                  <a:schemeClr val="bg1"/>
                </a:solidFill>
              </a:rPr>
              <a:t>de 14 semanas</a:t>
            </a:r>
            <a:r>
              <a:rPr lang="en-US" sz="1600" dirty="0">
                <a:solidFill>
                  <a:schemeClr val="bg1"/>
                </a:solidFill>
              </a:rPr>
              <a:t/>
            </a:r>
            <a:br>
              <a:rPr lang="en-US" sz="1600" dirty="0">
                <a:solidFill>
                  <a:schemeClr val="bg1"/>
                </a:solidFill>
              </a:rPr>
            </a:br>
            <a:endParaRPr kumimoji="0" lang="es-VE" sz="1400" b="0" i="0" u="none" strike="noStrike" cap="none" normalizeH="0" baseline="0" dirty="0">
              <a:ln>
                <a:noFill/>
              </a:ln>
              <a:solidFill>
                <a:schemeClr val="bg1"/>
              </a:solidFill>
              <a:effectLst/>
              <a:latin typeface="Arial" pitchFamily="34" charset="0"/>
              <a:cs typeface="Arial" pitchFamily="34" charset="0"/>
            </a:endParaRPr>
          </a:p>
        </p:txBody>
      </p:sp>
      <p:graphicFrame>
        <p:nvGraphicFramePr>
          <p:cNvPr id="15" name="14 Tabla"/>
          <p:cNvGraphicFramePr>
            <a:graphicFrameLocks noGrp="1"/>
          </p:cNvGraphicFramePr>
          <p:nvPr/>
        </p:nvGraphicFramePr>
        <p:xfrm>
          <a:off x="116638" y="2195736"/>
          <a:ext cx="6624729" cy="5112573"/>
        </p:xfrm>
        <a:graphic>
          <a:graphicData uri="http://schemas.openxmlformats.org/drawingml/2006/table">
            <a:tbl>
              <a:tblPr/>
              <a:tblGrid>
                <a:gridCol w="216342"/>
                <a:gridCol w="561319"/>
                <a:gridCol w="631485"/>
                <a:gridCol w="362518"/>
                <a:gridCol w="362518"/>
                <a:gridCol w="362518"/>
                <a:gridCol w="362518"/>
                <a:gridCol w="362518"/>
                <a:gridCol w="362518"/>
                <a:gridCol w="362518"/>
                <a:gridCol w="362518"/>
                <a:gridCol w="362518"/>
                <a:gridCol w="362518"/>
                <a:gridCol w="362518"/>
                <a:gridCol w="362518"/>
                <a:gridCol w="362518"/>
                <a:gridCol w="502849"/>
              </a:tblGrid>
              <a:tr h="181460">
                <a:tc gridSpan="17">
                  <a:txBody>
                    <a:bodyPr/>
                    <a:lstStyle/>
                    <a:p>
                      <a:pPr algn="ctr" fontAlgn="b"/>
                      <a:r>
                        <a:rPr lang="es-VE" sz="900" b="1" i="0" u="none" strike="noStrike" dirty="0">
                          <a:solidFill>
                            <a:srgbClr val="000000"/>
                          </a:solidFill>
                          <a:latin typeface="Calibri"/>
                        </a:rPr>
                        <a:t>YO SÍ SÉ LEER CON LAS PILAS PUESTAS</a:t>
                      </a:r>
                    </a:p>
                  </a:txBody>
                  <a:tcPr marL="3969" marR="3969" marT="3969" marB="0" anchor="b">
                    <a:lnL>
                      <a:noFill/>
                    </a:lnL>
                    <a:lnR>
                      <a:noFill/>
                    </a:lnR>
                    <a:lnT>
                      <a:noFill/>
                    </a:lnT>
                    <a:lnB>
                      <a:noFill/>
                    </a:lnB>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r>
              <a:tr h="181460">
                <a:tc>
                  <a:txBody>
                    <a:bodyPr/>
                    <a:lstStyle/>
                    <a:p>
                      <a:pPr algn="ctr" fontAlgn="ctr"/>
                      <a:endParaRPr lang="es-VE" sz="500" b="1" i="0" u="none" strike="noStrike">
                        <a:solidFill>
                          <a:srgbClr val="000000"/>
                        </a:solidFill>
                        <a:latin typeface="Calibri"/>
                      </a:endParaRPr>
                    </a:p>
                  </a:txBody>
                  <a:tcPr marL="3969" marR="3969" marT="3969" marB="0" anchor="ctr">
                    <a:lnL>
                      <a:noFill/>
                    </a:lnL>
                    <a:lnR>
                      <a:noFill/>
                    </a:lnR>
                    <a:lnT>
                      <a:noFill/>
                    </a:lnT>
                    <a:lnB>
                      <a:noFill/>
                    </a:lnB>
                  </a:tcPr>
                </a:tc>
                <a:tc>
                  <a:txBody>
                    <a:bodyPr/>
                    <a:lstStyle/>
                    <a:p>
                      <a:pPr algn="l" fontAlgn="b"/>
                      <a:endParaRPr lang="es-VE" sz="500" b="1" i="0" u="none" strike="noStrike">
                        <a:solidFill>
                          <a:srgbClr val="000000"/>
                        </a:solidFill>
                        <a:latin typeface="Calibri"/>
                      </a:endParaRPr>
                    </a:p>
                  </a:txBody>
                  <a:tcPr marL="3969" marR="3969" marT="3969" marB="0" anchor="b">
                    <a:lnL>
                      <a:noFill/>
                    </a:lnL>
                    <a:lnR>
                      <a:noFill/>
                    </a:lnR>
                    <a:lnT>
                      <a:noFill/>
                    </a:lnT>
                    <a:lnB>
                      <a:noFill/>
                    </a:lnB>
                  </a:tcPr>
                </a:tc>
                <a:tc gridSpan="13">
                  <a:txBody>
                    <a:bodyPr/>
                    <a:lstStyle/>
                    <a:p>
                      <a:pPr algn="ctr" fontAlgn="b"/>
                      <a:r>
                        <a:rPr lang="es-VE" sz="900" b="1" i="0" u="none" strike="noStrike" dirty="0">
                          <a:solidFill>
                            <a:srgbClr val="000000"/>
                          </a:solidFill>
                          <a:latin typeface="Calibri"/>
                        </a:rPr>
                        <a:t>INSTRUMENTO DE REGISTRO SEMANAL DEL NÚMERO DE PALABRAS LEÍDAS POR MINUTO</a:t>
                      </a:r>
                    </a:p>
                  </a:txBody>
                  <a:tcPr marL="3969" marR="3969" marT="3969" marB="0" anchor="b">
                    <a:lnL>
                      <a:noFill/>
                    </a:lnL>
                    <a:lnR>
                      <a:noFill/>
                    </a:lnR>
                    <a:lnT>
                      <a:noFill/>
                    </a:lnT>
                    <a:lnB>
                      <a:noFill/>
                    </a:lnB>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a:txBody>
                    <a:bodyPr/>
                    <a:lstStyle/>
                    <a:p>
                      <a:pPr algn="l" fontAlgn="b"/>
                      <a:endParaRPr lang="es-VE" sz="900" b="0" i="0" u="none" strike="noStrike">
                        <a:solidFill>
                          <a:srgbClr val="000000"/>
                        </a:solidFill>
                        <a:latin typeface="Calibri"/>
                      </a:endParaRPr>
                    </a:p>
                  </a:txBody>
                  <a:tcPr marL="3969" marR="3969" marT="3969" marB="0" anchor="b">
                    <a:lnL>
                      <a:noFill/>
                    </a:lnL>
                    <a:lnR>
                      <a:noFill/>
                    </a:lnR>
                    <a:lnT>
                      <a:noFill/>
                    </a:lnT>
                    <a:lnB>
                      <a:noFill/>
                    </a:lnB>
                  </a:tcPr>
                </a:tc>
                <a:tc>
                  <a:txBody>
                    <a:bodyPr/>
                    <a:lstStyle/>
                    <a:p>
                      <a:pPr algn="l" fontAlgn="b"/>
                      <a:endParaRPr lang="es-VE" sz="900" b="0" i="0" u="none" strike="noStrike">
                        <a:solidFill>
                          <a:srgbClr val="000000"/>
                        </a:solidFill>
                        <a:latin typeface="Calibri"/>
                      </a:endParaRPr>
                    </a:p>
                  </a:txBody>
                  <a:tcPr marL="3969" marR="3969" marT="3969" marB="0" anchor="b">
                    <a:lnL>
                      <a:noFill/>
                    </a:lnL>
                    <a:lnR>
                      <a:noFill/>
                    </a:lnR>
                    <a:lnT>
                      <a:noFill/>
                    </a:lnT>
                    <a:lnB>
                      <a:noFill/>
                    </a:lnB>
                  </a:tcPr>
                </a:tc>
              </a:tr>
              <a:tr h="181460">
                <a:tc>
                  <a:txBody>
                    <a:bodyPr/>
                    <a:lstStyle/>
                    <a:p>
                      <a:pPr algn="ctr" fontAlgn="ctr"/>
                      <a:endParaRPr lang="es-VE" sz="500" b="1" i="0" u="none" strike="noStrike">
                        <a:solidFill>
                          <a:srgbClr val="000000"/>
                        </a:solidFill>
                        <a:latin typeface="Calibri"/>
                      </a:endParaRPr>
                    </a:p>
                  </a:txBody>
                  <a:tcPr marL="3969" marR="3969" marT="3969" marB="0" anchor="ctr">
                    <a:lnL>
                      <a:noFill/>
                    </a:lnL>
                    <a:lnR>
                      <a:noFill/>
                    </a:lnR>
                    <a:lnT>
                      <a:noFill/>
                    </a:lnT>
                    <a:lnB>
                      <a:noFill/>
                    </a:lnB>
                  </a:tcPr>
                </a:tc>
                <a:tc>
                  <a:txBody>
                    <a:bodyPr/>
                    <a:lstStyle/>
                    <a:p>
                      <a:pPr algn="l" fontAlgn="b"/>
                      <a:endParaRPr lang="es-VE" sz="500" b="1" i="0" u="none" strike="noStrike">
                        <a:solidFill>
                          <a:srgbClr val="000000"/>
                        </a:solidFill>
                        <a:latin typeface="Calibri"/>
                      </a:endParaRPr>
                    </a:p>
                  </a:txBody>
                  <a:tcPr marL="3969" marR="3969" marT="3969" marB="0" anchor="b">
                    <a:lnL>
                      <a:noFill/>
                    </a:lnL>
                    <a:lnR>
                      <a:noFill/>
                    </a:lnR>
                    <a:lnT>
                      <a:noFill/>
                    </a:lnT>
                    <a:lnB>
                      <a:noFill/>
                    </a:lnB>
                  </a:tcPr>
                </a:tc>
                <a:tc>
                  <a:txBody>
                    <a:bodyPr/>
                    <a:lstStyle/>
                    <a:p>
                      <a:pPr algn="l" fontAlgn="b"/>
                      <a:endParaRPr lang="es-VE" sz="500" b="1" i="0" u="none" strike="noStrike" dirty="0">
                        <a:solidFill>
                          <a:srgbClr val="000000"/>
                        </a:solidFill>
                        <a:latin typeface="Calibri"/>
                      </a:endParaRPr>
                    </a:p>
                  </a:txBody>
                  <a:tcPr marL="3969" marR="3969" marT="3969" marB="0" anchor="b">
                    <a:lnL>
                      <a:noFill/>
                    </a:lnL>
                    <a:lnR>
                      <a:noFill/>
                    </a:lnR>
                    <a:lnT>
                      <a:noFill/>
                    </a:lnT>
                    <a:lnB>
                      <a:noFill/>
                    </a:lnB>
                  </a:tcPr>
                </a:tc>
                <a:tc>
                  <a:txBody>
                    <a:bodyPr/>
                    <a:lstStyle/>
                    <a:p>
                      <a:pPr algn="l" fontAlgn="b"/>
                      <a:endParaRPr lang="es-VE" sz="500" b="1" i="0" u="none" strike="noStrike">
                        <a:solidFill>
                          <a:srgbClr val="000000"/>
                        </a:solidFill>
                        <a:latin typeface="Calibri"/>
                      </a:endParaRPr>
                    </a:p>
                  </a:txBody>
                  <a:tcPr marL="3969" marR="3969" marT="3969" marB="0" anchor="b">
                    <a:lnL>
                      <a:noFill/>
                    </a:lnL>
                    <a:lnR>
                      <a:noFill/>
                    </a:lnR>
                    <a:lnT>
                      <a:noFill/>
                    </a:lnT>
                    <a:lnB>
                      <a:noFill/>
                    </a:lnB>
                  </a:tcPr>
                </a:tc>
                <a:tc gridSpan="8">
                  <a:txBody>
                    <a:bodyPr/>
                    <a:lstStyle/>
                    <a:p>
                      <a:pPr algn="ctr" fontAlgn="b"/>
                      <a:r>
                        <a:rPr lang="es-VE" sz="900" b="1" i="0" u="none" strike="noStrike" dirty="0">
                          <a:solidFill>
                            <a:srgbClr val="000000"/>
                          </a:solidFill>
                          <a:latin typeface="Calibri"/>
                        </a:rPr>
                        <a:t>(PARA USO DEL MAESTRO)</a:t>
                      </a:r>
                    </a:p>
                  </a:txBody>
                  <a:tcPr marL="3969" marR="3969" marT="3969" marB="0" anchor="b">
                    <a:lnL>
                      <a:noFill/>
                    </a:lnL>
                    <a:lnR>
                      <a:noFill/>
                    </a:lnR>
                    <a:lnT>
                      <a:noFill/>
                    </a:lnT>
                    <a:lnB>
                      <a:noFill/>
                    </a:lnB>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a:txBody>
                    <a:bodyPr/>
                    <a:lstStyle/>
                    <a:p>
                      <a:pPr algn="l" fontAlgn="b"/>
                      <a:endParaRPr lang="es-VE" sz="900" b="0" i="0" u="none" strike="noStrike">
                        <a:solidFill>
                          <a:srgbClr val="000000"/>
                        </a:solidFill>
                        <a:latin typeface="Calibri"/>
                      </a:endParaRPr>
                    </a:p>
                  </a:txBody>
                  <a:tcPr marL="3969" marR="3969" marT="3969" marB="0" anchor="b">
                    <a:lnL>
                      <a:noFill/>
                    </a:lnL>
                    <a:lnR>
                      <a:noFill/>
                    </a:lnR>
                    <a:lnT>
                      <a:noFill/>
                    </a:lnT>
                    <a:lnB>
                      <a:noFill/>
                    </a:lnB>
                  </a:tcPr>
                </a:tc>
                <a:tc>
                  <a:txBody>
                    <a:bodyPr/>
                    <a:lstStyle/>
                    <a:p>
                      <a:pPr algn="l" fontAlgn="b"/>
                      <a:endParaRPr lang="es-VE" sz="900" b="0" i="0" u="none" strike="noStrike">
                        <a:solidFill>
                          <a:srgbClr val="000000"/>
                        </a:solidFill>
                        <a:latin typeface="Calibri"/>
                      </a:endParaRPr>
                    </a:p>
                  </a:txBody>
                  <a:tcPr marL="3969" marR="3969" marT="3969" marB="0" anchor="b">
                    <a:lnL>
                      <a:noFill/>
                    </a:lnL>
                    <a:lnR>
                      <a:noFill/>
                    </a:lnR>
                    <a:lnT>
                      <a:noFill/>
                    </a:lnT>
                    <a:lnB>
                      <a:noFill/>
                    </a:lnB>
                  </a:tcPr>
                </a:tc>
                <a:tc>
                  <a:txBody>
                    <a:bodyPr/>
                    <a:lstStyle/>
                    <a:p>
                      <a:pPr algn="l" fontAlgn="b"/>
                      <a:endParaRPr lang="es-VE" sz="900" b="0" i="0" u="none" strike="noStrike">
                        <a:solidFill>
                          <a:srgbClr val="000000"/>
                        </a:solidFill>
                        <a:latin typeface="Calibri"/>
                      </a:endParaRPr>
                    </a:p>
                  </a:txBody>
                  <a:tcPr marL="3969" marR="3969" marT="3969" marB="0" anchor="b">
                    <a:lnL>
                      <a:noFill/>
                    </a:lnL>
                    <a:lnR>
                      <a:noFill/>
                    </a:lnR>
                    <a:lnT>
                      <a:noFill/>
                    </a:lnT>
                    <a:lnB>
                      <a:noFill/>
                    </a:lnB>
                  </a:tcPr>
                </a:tc>
                <a:tc>
                  <a:txBody>
                    <a:bodyPr/>
                    <a:lstStyle/>
                    <a:p>
                      <a:pPr algn="l" fontAlgn="b"/>
                      <a:endParaRPr lang="es-VE" sz="900" b="0" i="0" u="none" strike="noStrike">
                        <a:solidFill>
                          <a:srgbClr val="000000"/>
                        </a:solidFill>
                        <a:latin typeface="Calibri"/>
                      </a:endParaRPr>
                    </a:p>
                  </a:txBody>
                  <a:tcPr marL="3969" marR="3969" marT="3969" marB="0" anchor="b">
                    <a:lnL>
                      <a:noFill/>
                    </a:lnL>
                    <a:lnR>
                      <a:noFill/>
                    </a:lnR>
                    <a:lnT>
                      <a:noFill/>
                    </a:lnT>
                    <a:lnB>
                      <a:noFill/>
                    </a:lnB>
                  </a:tcPr>
                </a:tc>
                <a:tc>
                  <a:txBody>
                    <a:bodyPr/>
                    <a:lstStyle/>
                    <a:p>
                      <a:pPr algn="l" fontAlgn="b"/>
                      <a:endParaRPr lang="es-VE" sz="900" b="0" i="0" u="none" strike="noStrike">
                        <a:solidFill>
                          <a:srgbClr val="000000"/>
                        </a:solidFill>
                        <a:latin typeface="Calibri"/>
                      </a:endParaRPr>
                    </a:p>
                  </a:txBody>
                  <a:tcPr marL="3969" marR="3969" marT="3969" marB="0" anchor="b">
                    <a:lnL>
                      <a:noFill/>
                    </a:lnL>
                    <a:lnR>
                      <a:noFill/>
                    </a:lnR>
                    <a:lnT>
                      <a:noFill/>
                    </a:lnT>
                    <a:lnB>
                      <a:noFill/>
                    </a:lnB>
                  </a:tcPr>
                </a:tc>
              </a:tr>
              <a:tr h="316893">
                <a:tc>
                  <a:txBody>
                    <a:bodyPr/>
                    <a:lstStyle/>
                    <a:p>
                      <a:pPr algn="ctr" fontAlgn="ctr"/>
                      <a:endParaRPr lang="es-VE" sz="500" b="0" i="0" u="none" strike="noStrike">
                        <a:solidFill>
                          <a:srgbClr val="000000"/>
                        </a:solidFill>
                        <a:latin typeface="Calibri"/>
                      </a:endParaRPr>
                    </a:p>
                  </a:txBody>
                  <a:tcPr marL="3969" marR="3969" marT="3969" marB="0" anchor="ctr">
                    <a:lnL>
                      <a:noFill/>
                    </a:lnL>
                    <a:lnR>
                      <a:noFill/>
                    </a:lnR>
                    <a:lnT>
                      <a:noFill/>
                    </a:lnT>
                    <a:lnB>
                      <a:noFill/>
                    </a:lnB>
                  </a:tcPr>
                </a:tc>
                <a:tc gridSpan="5">
                  <a:txBody>
                    <a:bodyPr/>
                    <a:lstStyle/>
                    <a:p>
                      <a:pPr algn="l" fontAlgn="b"/>
                      <a:r>
                        <a:rPr lang="es-VE" sz="900" b="1" i="0" u="none" strike="noStrike" dirty="0">
                          <a:solidFill>
                            <a:srgbClr val="000000"/>
                          </a:solidFill>
                          <a:latin typeface="Calibri"/>
                        </a:rPr>
                        <a:t>Plantel</a:t>
                      </a:r>
                      <a:r>
                        <a:rPr lang="es-VE" sz="900" b="1" i="0" u="none" strike="noStrike" dirty="0" smtClean="0">
                          <a:solidFill>
                            <a:srgbClr val="000000"/>
                          </a:solidFill>
                          <a:latin typeface="Calibri"/>
                        </a:rPr>
                        <a:t>_____________________________</a:t>
                      </a:r>
                      <a:endParaRPr lang="es-VE" sz="900" b="1" i="0" u="none" strike="noStrike" dirty="0">
                        <a:solidFill>
                          <a:srgbClr val="000000"/>
                        </a:solidFill>
                        <a:latin typeface="Calibri"/>
                      </a:endParaRPr>
                    </a:p>
                  </a:txBody>
                  <a:tcPr marL="3969" marR="3969" marT="3969" marB="0" anchor="b">
                    <a:lnL>
                      <a:noFill/>
                    </a:lnL>
                    <a:lnR>
                      <a:noFill/>
                    </a:lnR>
                    <a:lnT>
                      <a:noFill/>
                    </a:lnT>
                    <a:lnB>
                      <a:noFill/>
                    </a:lnB>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gridSpan="5">
                  <a:txBody>
                    <a:bodyPr/>
                    <a:lstStyle/>
                    <a:p>
                      <a:pPr algn="l" fontAlgn="b"/>
                      <a:r>
                        <a:rPr lang="es-VE" sz="900" b="1" i="0" u="none" strike="noStrike" dirty="0">
                          <a:solidFill>
                            <a:srgbClr val="000000"/>
                          </a:solidFill>
                          <a:latin typeface="Calibri"/>
                        </a:rPr>
                        <a:t>Director: </a:t>
                      </a:r>
                      <a:r>
                        <a:rPr lang="es-VE" sz="900" b="1" i="0" u="none" strike="noStrike" dirty="0" smtClean="0">
                          <a:solidFill>
                            <a:srgbClr val="000000"/>
                          </a:solidFill>
                          <a:latin typeface="Calibri"/>
                        </a:rPr>
                        <a:t>_______________________</a:t>
                      </a:r>
                      <a:endParaRPr lang="es-VE" sz="900" b="1" i="0" u="none" strike="noStrike" dirty="0">
                        <a:solidFill>
                          <a:srgbClr val="000000"/>
                        </a:solidFill>
                        <a:latin typeface="Calibri"/>
                      </a:endParaRPr>
                    </a:p>
                  </a:txBody>
                  <a:tcPr marL="3969" marR="3969" marT="3969" marB="0" anchor="b">
                    <a:lnL>
                      <a:noFill/>
                    </a:lnL>
                    <a:lnR>
                      <a:noFill/>
                    </a:lnR>
                    <a:lnT>
                      <a:noFill/>
                    </a:lnT>
                    <a:lnB>
                      <a:noFill/>
                    </a:lnB>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gridSpan="5">
                  <a:txBody>
                    <a:bodyPr/>
                    <a:lstStyle/>
                    <a:p>
                      <a:pPr algn="l" fontAlgn="b"/>
                      <a:r>
                        <a:rPr lang="es-VE" sz="900" b="1" i="0" u="none" strike="noStrike" dirty="0">
                          <a:solidFill>
                            <a:srgbClr val="000000"/>
                          </a:solidFill>
                          <a:latin typeface="Calibri"/>
                        </a:rPr>
                        <a:t>Teléfono: </a:t>
                      </a:r>
                      <a:r>
                        <a:rPr lang="es-VE" sz="900" b="1" i="0" u="none" strike="noStrike" dirty="0" smtClean="0">
                          <a:solidFill>
                            <a:srgbClr val="000000"/>
                          </a:solidFill>
                          <a:latin typeface="Calibri"/>
                        </a:rPr>
                        <a:t>_______________________</a:t>
                      </a:r>
                      <a:endParaRPr lang="es-VE" sz="900" b="1" i="0" u="none" strike="noStrike" dirty="0">
                        <a:solidFill>
                          <a:srgbClr val="000000"/>
                        </a:solidFill>
                        <a:latin typeface="Calibri"/>
                      </a:endParaRPr>
                    </a:p>
                  </a:txBody>
                  <a:tcPr marL="3969" marR="3969" marT="3969" marB="0" anchor="b">
                    <a:lnL>
                      <a:noFill/>
                    </a:lnL>
                    <a:lnR>
                      <a:noFill/>
                    </a:lnR>
                    <a:lnT>
                      <a:noFill/>
                    </a:lnT>
                    <a:lnB>
                      <a:noFill/>
                    </a:lnB>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a:txBody>
                    <a:bodyPr/>
                    <a:lstStyle/>
                    <a:p>
                      <a:pPr algn="l" fontAlgn="b"/>
                      <a:endParaRPr lang="es-VE" sz="900" b="1" i="0" u="none" strike="noStrike" dirty="0">
                        <a:solidFill>
                          <a:srgbClr val="000000"/>
                        </a:solidFill>
                        <a:latin typeface="Calibri"/>
                      </a:endParaRPr>
                    </a:p>
                  </a:txBody>
                  <a:tcPr marL="3969" marR="3969" marT="3969" marB="0" anchor="b">
                    <a:lnL>
                      <a:noFill/>
                    </a:lnL>
                    <a:lnR>
                      <a:noFill/>
                    </a:lnR>
                    <a:lnT>
                      <a:noFill/>
                    </a:lnT>
                    <a:lnB>
                      <a:noFill/>
                    </a:lnB>
                  </a:tcPr>
                </a:tc>
              </a:tr>
              <a:tr h="473080">
                <a:tc>
                  <a:txBody>
                    <a:bodyPr/>
                    <a:lstStyle/>
                    <a:p>
                      <a:pPr algn="ctr" fontAlgn="ctr"/>
                      <a:endParaRPr lang="es-VE" sz="500" b="0" i="0" u="none" strike="noStrike">
                        <a:solidFill>
                          <a:srgbClr val="000000"/>
                        </a:solidFill>
                        <a:latin typeface="Calibri"/>
                      </a:endParaRPr>
                    </a:p>
                  </a:txBody>
                  <a:tcPr marL="3969" marR="3969" marT="3969" marB="0" anchor="ctr">
                    <a:lnL>
                      <a:noFill/>
                    </a:lnL>
                    <a:lnR>
                      <a:noFill/>
                    </a:lnR>
                    <a:lnT>
                      <a:noFill/>
                    </a:lnT>
                    <a:lnB>
                      <a:noFill/>
                    </a:lnB>
                  </a:tcPr>
                </a:tc>
                <a:tc>
                  <a:txBody>
                    <a:bodyPr/>
                    <a:lstStyle/>
                    <a:p>
                      <a:pPr algn="l" fontAlgn="b"/>
                      <a:endParaRPr lang="es-VE" sz="900" b="1" i="0" u="none" strike="noStrike" dirty="0">
                        <a:solidFill>
                          <a:srgbClr val="000000"/>
                        </a:solidFill>
                        <a:latin typeface="Calibri"/>
                      </a:endParaRPr>
                    </a:p>
                  </a:txBody>
                  <a:tcPr marL="3969" marR="3969" marT="3969" marB="0" anchor="b">
                    <a:lnL>
                      <a:noFill/>
                    </a:lnL>
                    <a:lnR>
                      <a:noFill/>
                    </a:lnR>
                    <a:lnT>
                      <a:noFill/>
                    </a:lnT>
                    <a:lnB>
                      <a:noFill/>
                    </a:lnB>
                  </a:tcPr>
                </a:tc>
                <a:tc>
                  <a:txBody>
                    <a:bodyPr/>
                    <a:lstStyle/>
                    <a:p>
                      <a:pPr algn="l" fontAlgn="ctr"/>
                      <a:r>
                        <a:rPr lang="es-VE" sz="800" b="1" i="0" u="none" strike="noStrike" dirty="0" smtClean="0">
                          <a:solidFill>
                            <a:srgbClr val="000000"/>
                          </a:solidFill>
                          <a:latin typeface="Calibri"/>
                        </a:rPr>
                        <a:t>Grado:____</a:t>
                      </a:r>
                      <a:endParaRPr lang="es-VE" sz="800" b="1" i="0" u="none" strike="noStrike" dirty="0">
                        <a:solidFill>
                          <a:srgbClr val="000000"/>
                        </a:solidFill>
                        <a:latin typeface="Calibri"/>
                      </a:endParaRPr>
                    </a:p>
                  </a:txBody>
                  <a:tcPr marL="3969" marR="3969" marT="3969" marB="0" anchor="b">
                    <a:lnL>
                      <a:noFill/>
                    </a:lnL>
                    <a:lnR>
                      <a:noFill/>
                    </a:lnR>
                    <a:lnT>
                      <a:noFill/>
                    </a:lnT>
                    <a:lnB>
                      <a:noFill/>
                    </a:lnB>
                  </a:tcPr>
                </a:tc>
                <a:tc>
                  <a:txBody>
                    <a:bodyPr/>
                    <a:lstStyle/>
                    <a:p>
                      <a:pPr algn="l" fontAlgn="b"/>
                      <a:endParaRPr lang="es-VE" sz="800" b="1" i="0" u="none" strike="noStrike" dirty="0">
                        <a:solidFill>
                          <a:srgbClr val="000000"/>
                        </a:solidFill>
                        <a:latin typeface="Calibri"/>
                      </a:endParaRPr>
                    </a:p>
                  </a:txBody>
                  <a:tcPr marL="3969" marR="3969" marT="3969" marB="0" anchor="b">
                    <a:lnL>
                      <a:noFill/>
                    </a:lnL>
                    <a:lnR>
                      <a:noFill/>
                    </a:lnR>
                    <a:lnT>
                      <a:noFill/>
                    </a:lnT>
                    <a:lnB>
                      <a:noFill/>
                    </a:lnB>
                  </a:tcPr>
                </a:tc>
                <a:tc gridSpan="2">
                  <a:txBody>
                    <a:bodyPr/>
                    <a:lstStyle/>
                    <a:p>
                      <a:pPr algn="l" fontAlgn="b"/>
                      <a:r>
                        <a:rPr lang="es-VE" sz="800" b="1" i="0" u="none" strike="noStrike" dirty="0">
                          <a:solidFill>
                            <a:srgbClr val="000000"/>
                          </a:solidFill>
                          <a:latin typeface="Calibri"/>
                        </a:rPr>
                        <a:t>Sección: </a:t>
                      </a:r>
                      <a:r>
                        <a:rPr lang="es-VE" sz="800" b="1" i="0" u="none" strike="noStrike" dirty="0" smtClean="0">
                          <a:solidFill>
                            <a:srgbClr val="000000"/>
                          </a:solidFill>
                          <a:latin typeface="Calibri"/>
                        </a:rPr>
                        <a:t>_____</a:t>
                      </a:r>
                      <a:endParaRPr lang="es-VE" sz="800" b="1" i="0" u="none" strike="noStrike" dirty="0">
                        <a:solidFill>
                          <a:srgbClr val="000000"/>
                        </a:solidFill>
                        <a:latin typeface="Calibri"/>
                      </a:endParaRPr>
                    </a:p>
                  </a:txBody>
                  <a:tcPr marL="3969" marR="3969" marT="3969" marB="0" anchor="b">
                    <a:lnL>
                      <a:noFill/>
                    </a:lnL>
                    <a:lnR>
                      <a:noFill/>
                    </a:lnR>
                    <a:lnT>
                      <a:noFill/>
                    </a:lnT>
                    <a:lnB>
                      <a:noFill/>
                    </a:lnB>
                  </a:tcPr>
                </a:tc>
                <a:tc hMerge="1">
                  <a:txBody>
                    <a:bodyPr/>
                    <a:lstStyle/>
                    <a:p>
                      <a:endParaRPr lang="es-VE" dirty="0"/>
                    </a:p>
                  </a:txBody>
                  <a:tcPr/>
                </a:tc>
                <a:tc gridSpan="2">
                  <a:txBody>
                    <a:bodyPr/>
                    <a:lstStyle/>
                    <a:p>
                      <a:pPr algn="l" fontAlgn="b"/>
                      <a:r>
                        <a:rPr lang="es-VE" sz="800" b="1" i="0" u="none" strike="noStrike" dirty="0">
                          <a:solidFill>
                            <a:srgbClr val="000000"/>
                          </a:solidFill>
                          <a:latin typeface="Calibri"/>
                        </a:rPr>
                        <a:t>Turno: ____</a:t>
                      </a:r>
                    </a:p>
                  </a:txBody>
                  <a:tcPr marL="3969" marR="3969" marT="3969" marB="0" anchor="b">
                    <a:lnL>
                      <a:noFill/>
                    </a:lnL>
                    <a:lnR>
                      <a:noFill/>
                    </a:lnR>
                    <a:lnT>
                      <a:noFill/>
                    </a:lnT>
                    <a:lnB>
                      <a:noFill/>
                    </a:lnB>
                  </a:tcPr>
                </a:tc>
                <a:tc hMerge="1">
                  <a:txBody>
                    <a:bodyPr/>
                    <a:lstStyle/>
                    <a:p>
                      <a:endParaRPr lang="es-VE"/>
                    </a:p>
                  </a:txBody>
                  <a:tcPr/>
                </a:tc>
                <a:tc gridSpan="4">
                  <a:txBody>
                    <a:bodyPr/>
                    <a:lstStyle/>
                    <a:p>
                      <a:pPr algn="l" fontAlgn="b"/>
                      <a:r>
                        <a:rPr lang="es-VE" sz="800" b="1" i="0" u="none" strike="noStrike" dirty="0" smtClean="0">
                          <a:solidFill>
                            <a:srgbClr val="000000"/>
                          </a:solidFill>
                          <a:latin typeface="Calibri"/>
                        </a:rPr>
                        <a:t>Docente:____________________</a:t>
                      </a:r>
                      <a:endParaRPr lang="es-VE" sz="800" b="1" i="0" u="none" strike="noStrike" dirty="0">
                        <a:solidFill>
                          <a:srgbClr val="000000"/>
                        </a:solidFill>
                        <a:latin typeface="Calibri"/>
                      </a:endParaRPr>
                    </a:p>
                  </a:txBody>
                  <a:tcPr marL="3969" marR="3969" marT="3969" marB="0" anchor="b">
                    <a:lnL>
                      <a:noFill/>
                    </a:lnL>
                    <a:lnR>
                      <a:noFill/>
                    </a:lnR>
                    <a:lnT>
                      <a:noFill/>
                    </a:lnT>
                    <a:lnB>
                      <a:noFill/>
                    </a:lnB>
                  </a:tcPr>
                </a:tc>
                <a:tc hMerge="1">
                  <a:txBody>
                    <a:bodyPr/>
                    <a:lstStyle/>
                    <a:p>
                      <a:endParaRPr lang="es-VE"/>
                    </a:p>
                  </a:txBody>
                  <a:tcPr/>
                </a:tc>
                <a:tc hMerge="1">
                  <a:txBody>
                    <a:bodyPr/>
                    <a:lstStyle/>
                    <a:p>
                      <a:endParaRPr lang="es-VE"/>
                    </a:p>
                  </a:txBody>
                  <a:tcPr/>
                </a:tc>
                <a:tc hMerge="1">
                  <a:txBody>
                    <a:bodyPr/>
                    <a:lstStyle/>
                    <a:p>
                      <a:endParaRPr lang="es-VE"/>
                    </a:p>
                  </a:txBody>
                  <a:tcPr/>
                </a:tc>
                <a:tc gridSpan="2">
                  <a:txBody>
                    <a:bodyPr/>
                    <a:lstStyle/>
                    <a:p>
                      <a:pPr algn="l" fontAlgn="b"/>
                      <a:r>
                        <a:rPr lang="es-VE" sz="800" b="1" i="0" u="none" strike="noStrike" dirty="0">
                          <a:solidFill>
                            <a:srgbClr val="000000"/>
                          </a:solidFill>
                          <a:latin typeface="Calibri"/>
                        </a:rPr>
                        <a:t>C.I</a:t>
                      </a:r>
                      <a:r>
                        <a:rPr lang="es-VE" sz="800" b="1" i="0" u="none" strike="noStrike" dirty="0" smtClean="0">
                          <a:solidFill>
                            <a:srgbClr val="000000"/>
                          </a:solidFill>
                          <a:latin typeface="Calibri"/>
                        </a:rPr>
                        <a:t>:_________</a:t>
                      </a:r>
                      <a:endParaRPr lang="es-VE" sz="800" b="1" i="0" u="none" strike="noStrike" dirty="0">
                        <a:solidFill>
                          <a:srgbClr val="000000"/>
                        </a:solidFill>
                        <a:latin typeface="Calibri"/>
                      </a:endParaRPr>
                    </a:p>
                  </a:txBody>
                  <a:tcPr marL="3969" marR="3969" marT="3969" marB="0" anchor="b">
                    <a:lnL>
                      <a:noFill/>
                    </a:lnL>
                    <a:lnR>
                      <a:noFill/>
                    </a:lnR>
                    <a:lnT>
                      <a:noFill/>
                    </a:lnT>
                    <a:lnB>
                      <a:noFill/>
                    </a:lnB>
                  </a:tcPr>
                </a:tc>
                <a:tc hMerge="1">
                  <a:txBody>
                    <a:bodyPr/>
                    <a:lstStyle/>
                    <a:p>
                      <a:endParaRPr lang="es-VE"/>
                    </a:p>
                  </a:txBody>
                  <a:tcPr/>
                </a:tc>
                <a:tc gridSpan="3">
                  <a:txBody>
                    <a:bodyPr/>
                    <a:lstStyle/>
                    <a:p>
                      <a:pPr algn="l" fontAlgn="b"/>
                      <a:r>
                        <a:rPr lang="es-VE" sz="800" b="1" i="0" u="none" strike="noStrike" dirty="0">
                          <a:solidFill>
                            <a:srgbClr val="000000"/>
                          </a:solidFill>
                          <a:latin typeface="Calibri"/>
                        </a:rPr>
                        <a:t>Teléfono:_____________</a:t>
                      </a:r>
                    </a:p>
                  </a:txBody>
                  <a:tcPr marL="3969" marR="3969" marT="3969" marB="0" anchor="b">
                    <a:lnL>
                      <a:noFill/>
                    </a:lnL>
                    <a:lnR>
                      <a:noFill/>
                    </a:lnR>
                    <a:lnT>
                      <a:noFill/>
                    </a:lnT>
                    <a:lnB>
                      <a:noFill/>
                    </a:lnB>
                  </a:tcPr>
                </a:tc>
                <a:tc hMerge="1">
                  <a:txBody>
                    <a:bodyPr/>
                    <a:lstStyle/>
                    <a:p>
                      <a:endParaRPr lang="es-VE"/>
                    </a:p>
                  </a:txBody>
                  <a:tcPr/>
                </a:tc>
                <a:tc hMerge="1">
                  <a:txBody>
                    <a:bodyPr/>
                    <a:lstStyle/>
                    <a:p>
                      <a:endParaRPr lang="es-VE"/>
                    </a:p>
                  </a:txBody>
                  <a:tcPr/>
                </a:tc>
              </a:tr>
              <a:tr h="181460">
                <a:tc>
                  <a:txBody>
                    <a:bodyPr/>
                    <a:lstStyle/>
                    <a:p>
                      <a:pPr algn="ctr" fontAlgn="ctr"/>
                      <a:endParaRPr lang="es-VE" sz="500" b="0" i="0" u="none" strike="noStrike">
                        <a:solidFill>
                          <a:srgbClr val="000000"/>
                        </a:solidFill>
                        <a:latin typeface="Calibri"/>
                      </a:endParaRPr>
                    </a:p>
                  </a:txBody>
                  <a:tcPr marL="3969" marR="3969" marT="3969" marB="0" anchor="ctr">
                    <a:lnL>
                      <a:noFill/>
                    </a:lnL>
                    <a:lnR>
                      <a:noFill/>
                    </a:lnR>
                    <a:lnT>
                      <a:noFill/>
                    </a:lnT>
                    <a:lnB>
                      <a:noFill/>
                    </a:lnB>
                  </a:tcPr>
                </a:tc>
                <a:tc>
                  <a:txBody>
                    <a:bodyPr/>
                    <a:lstStyle/>
                    <a:p>
                      <a:pPr algn="l" fontAlgn="b"/>
                      <a:endParaRPr lang="es-VE" sz="900" b="1" i="0" u="none" strike="noStrike">
                        <a:solidFill>
                          <a:srgbClr val="000000"/>
                        </a:solidFill>
                        <a:latin typeface="Calibri"/>
                      </a:endParaRPr>
                    </a:p>
                  </a:txBody>
                  <a:tcPr marL="3969" marR="3969" marT="3969" marB="0" anchor="b">
                    <a:lnL>
                      <a:noFill/>
                    </a:lnL>
                    <a:lnR>
                      <a:noFill/>
                    </a:lnR>
                    <a:lnT>
                      <a:noFill/>
                    </a:lnT>
                    <a:lnB>
                      <a:noFill/>
                    </a:lnB>
                  </a:tcPr>
                </a:tc>
                <a:tc>
                  <a:txBody>
                    <a:bodyPr/>
                    <a:lstStyle/>
                    <a:p>
                      <a:pPr algn="l" fontAlgn="b"/>
                      <a:endParaRPr lang="es-VE" sz="900" b="1" i="0" u="none" strike="noStrike" dirty="0">
                        <a:solidFill>
                          <a:srgbClr val="000000"/>
                        </a:solidFill>
                        <a:latin typeface="Calibri"/>
                      </a:endParaRPr>
                    </a:p>
                  </a:txBody>
                  <a:tcPr marL="3969" marR="3969" marT="3969" marB="0" anchor="b">
                    <a:lnL>
                      <a:noFill/>
                    </a:lnL>
                    <a:lnR>
                      <a:noFill/>
                    </a:lnR>
                    <a:lnT>
                      <a:noFill/>
                    </a:lnT>
                    <a:lnB>
                      <a:noFill/>
                    </a:lnB>
                  </a:tcPr>
                </a:tc>
                <a:tc>
                  <a:txBody>
                    <a:bodyPr/>
                    <a:lstStyle/>
                    <a:p>
                      <a:pPr algn="l" fontAlgn="b"/>
                      <a:endParaRPr lang="es-VE" sz="900" b="1" i="0" u="none" strike="noStrike" dirty="0">
                        <a:solidFill>
                          <a:srgbClr val="000000"/>
                        </a:solidFill>
                        <a:latin typeface="Calibri"/>
                      </a:endParaRPr>
                    </a:p>
                  </a:txBody>
                  <a:tcPr marL="3969" marR="3969" marT="3969" marB="0" anchor="b">
                    <a:lnL>
                      <a:noFill/>
                    </a:lnL>
                    <a:lnR>
                      <a:noFill/>
                    </a:lnR>
                    <a:lnT>
                      <a:noFill/>
                    </a:lnT>
                    <a:lnB>
                      <a:noFill/>
                    </a:lnB>
                  </a:tcPr>
                </a:tc>
                <a:tc>
                  <a:txBody>
                    <a:bodyPr/>
                    <a:lstStyle/>
                    <a:p>
                      <a:pPr algn="l" fontAlgn="b"/>
                      <a:endParaRPr lang="es-VE" sz="900" b="1" i="0" u="none" strike="noStrike">
                        <a:solidFill>
                          <a:srgbClr val="000000"/>
                        </a:solidFill>
                        <a:latin typeface="Calibri"/>
                      </a:endParaRPr>
                    </a:p>
                  </a:txBody>
                  <a:tcPr marL="3969" marR="3969" marT="3969" marB="0" anchor="b">
                    <a:lnL>
                      <a:noFill/>
                    </a:lnL>
                    <a:lnR>
                      <a:noFill/>
                    </a:lnR>
                    <a:lnT>
                      <a:noFill/>
                    </a:lnT>
                    <a:lnB>
                      <a:noFill/>
                    </a:lnB>
                  </a:tcPr>
                </a:tc>
                <a:tc>
                  <a:txBody>
                    <a:bodyPr/>
                    <a:lstStyle/>
                    <a:p>
                      <a:pPr algn="l" fontAlgn="b"/>
                      <a:endParaRPr lang="es-VE" sz="900" b="1" i="0" u="none" strike="noStrike">
                        <a:solidFill>
                          <a:srgbClr val="000000"/>
                        </a:solidFill>
                        <a:latin typeface="Calibri"/>
                      </a:endParaRPr>
                    </a:p>
                  </a:txBody>
                  <a:tcPr marL="3969" marR="3969" marT="3969" marB="0" anchor="b">
                    <a:lnL>
                      <a:noFill/>
                    </a:lnL>
                    <a:lnR>
                      <a:noFill/>
                    </a:lnR>
                    <a:lnT>
                      <a:noFill/>
                    </a:lnT>
                    <a:lnB>
                      <a:noFill/>
                    </a:lnB>
                  </a:tcPr>
                </a:tc>
                <a:tc>
                  <a:txBody>
                    <a:bodyPr/>
                    <a:lstStyle/>
                    <a:p>
                      <a:pPr algn="l" fontAlgn="b"/>
                      <a:endParaRPr lang="es-VE" sz="900" b="1" i="0" u="none" strike="noStrike" dirty="0">
                        <a:solidFill>
                          <a:srgbClr val="000000"/>
                        </a:solidFill>
                        <a:latin typeface="Calibri"/>
                      </a:endParaRPr>
                    </a:p>
                  </a:txBody>
                  <a:tcPr marL="3969" marR="3969" marT="3969" marB="0" anchor="b">
                    <a:lnL>
                      <a:noFill/>
                    </a:lnL>
                    <a:lnR>
                      <a:noFill/>
                    </a:lnR>
                    <a:lnT>
                      <a:noFill/>
                    </a:lnT>
                    <a:lnB>
                      <a:noFill/>
                    </a:lnB>
                  </a:tcPr>
                </a:tc>
                <a:tc>
                  <a:txBody>
                    <a:bodyPr/>
                    <a:lstStyle/>
                    <a:p>
                      <a:pPr algn="l" fontAlgn="b"/>
                      <a:endParaRPr lang="es-VE" sz="900" b="1" i="0" u="none" strike="noStrike" dirty="0">
                        <a:solidFill>
                          <a:srgbClr val="000000"/>
                        </a:solidFill>
                        <a:latin typeface="Calibri"/>
                      </a:endParaRPr>
                    </a:p>
                  </a:txBody>
                  <a:tcPr marL="3969" marR="3969" marT="3969" marB="0" anchor="b">
                    <a:lnL>
                      <a:noFill/>
                    </a:lnL>
                    <a:lnR>
                      <a:noFill/>
                    </a:lnR>
                    <a:lnT>
                      <a:noFill/>
                    </a:lnT>
                    <a:lnB>
                      <a:noFill/>
                    </a:lnB>
                  </a:tcPr>
                </a:tc>
                <a:tc>
                  <a:txBody>
                    <a:bodyPr/>
                    <a:lstStyle/>
                    <a:p>
                      <a:pPr algn="l" fontAlgn="b"/>
                      <a:endParaRPr lang="es-VE" sz="900" b="1" i="0" u="none" strike="noStrike" dirty="0">
                        <a:solidFill>
                          <a:srgbClr val="000000"/>
                        </a:solidFill>
                        <a:latin typeface="Calibri"/>
                      </a:endParaRPr>
                    </a:p>
                  </a:txBody>
                  <a:tcPr marL="3969" marR="3969" marT="3969" marB="0" anchor="b">
                    <a:lnL>
                      <a:noFill/>
                    </a:lnL>
                    <a:lnR>
                      <a:noFill/>
                    </a:lnR>
                    <a:lnT>
                      <a:noFill/>
                    </a:lnT>
                    <a:lnB>
                      <a:noFill/>
                    </a:lnB>
                  </a:tcPr>
                </a:tc>
                <a:tc>
                  <a:txBody>
                    <a:bodyPr/>
                    <a:lstStyle/>
                    <a:p>
                      <a:pPr algn="l" fontAlgn="b"/>
                      <a:endParaRPr lang="es-VE" sz="900" b="1" i="0" u="none" strike="noStrike" dirty="0">
                        <a:solidFill>
                          <a:srgbClr val="000000"/>
                        </a:solidFill>
                        <a:latin typeface="Calibri"/>
                      </a:endParaRPr>
                    </a:p>
                  </a:txBody>
                  <a:tcPr marL="3969" marR="3969" marT="3969" marB="0" anchor="b">
                    <a:lnL>
                      <a:noFill/>
                    </a:lnL>
                    <a:lnR>
                      <a:noFill/>
                    </a:lnR>
                    <a:lnT>
                      <a:noFill/>
                    </a:lnT>
                    <a:lnB>
                      <a:noFill/>
                    </a:lnB>
                  </a:tcPr>
                </a:tc>
                <a:tc>
                  <a:txBody>
                    <a:bodyPr/>
                    <a:lstStyle/>
                    <a:p>
                      <a:pPr algn="l" fontAlgn="b"/>
                      <a:endParaRPr lang="es-VE" sz="900" b="1" i="0" u="none" strike="noStrike" dirty="0">
                        <a:solidFill>
                          <a:srgbClr val="000000"/>
                        </a:solidFill>
                        <a:latin typeface="Calibri"/>
                      </a:endParaRPr>
                    </a:p>
                  </a:txBody>
                  <a:tcPr marL="3969" marR="3969" marT="3969" marB="0" anchor="b">
                    <a:lnL>
                      <a:noFill/>
                    </a:lnL>
                    <a:lnR>
                      <a:noFill/>
                    </a:lnR>
                    <a:lnT>
                      <a:noFill/>
                    </a:lnT>
                    <a:lnB>
                      <a:noFill/>
                    </a:lnB>
                  </a:tcPr>
                </a:tc>
                <a:tc>
                  <a:txBody>
                    <a:bodyPr/>
                    <a:lstStyle/>
                    <a:p>
                      <a:pPr algn="l" fontAlgn="b"/>
                      <a:endParaRPr lang="es-VE" sz="900" b="1" i="0" u="none" strike="noStrike" dirty="0">
                        <a:solidFill>
                          <a:srgbClr val="000000"/>
                        </a:solidFill>
                        <a:latin typeface="Calibri"/>
                      </a:endParaRPr>
                    </a:p>
                  </a:txBody>
                  <a:tcPr marL="3969" marR="3969" marT="3969" marB="0" anchor="b">
                    <a:lnL>
                      <a:noFill/>
                    </a:lnL>
                    <a:lnR>
                      <a:noFill/>
                    </a:lnR>
                    <a:lnT>
                      <a:noFill/>
                    </a:lnT>
                    <a:lnB>
                      <a:noFill/>
                    </a:lnB>
                  </a:tcPr>
                </a:tc>
                <a:tc>
                  <a:txBody>
                    <a:bodyPr/>
                    <a:lstStyle/>
                    <a:p>
                      <a:pPr algn="l" fontAlgn="b"/>
                      <a:endParaRPr lang="es-VE" sz="900" b="1" i="0" u="none" strike="noStrike" dirty="0">
                        <a:solidFill>
                          <a:srgbClr val="000000"/>
                        </a:solidFill>
                        <a:latin typeface="Calibri"/>
                      </a:endParaRPr>
                    </a:p>
                  </a:txBody>
                  <a:tcPr marL="3969" marR="3969" marT="3969" marB="0" anchor="b">
                    <a:lnL>
                      <a:noFill/>
                    </a:lnL>
                    <a:lnR>
                      <a:noFill/>
                    </a:lnR>
                    <a:lnT>
                      <a:noFill/>
                    </a:lnT>
                    <a:lnB>
                      <a:noFill/>
                    </a:lnB>
                  </a:tcPr>
                </a:tc>
                <a:tc>
                  <a:txBody>
                    <a:bodyPr/>
                    <a:lstStyle/>
                    <a:p>
                      <a:pPr algn="l" fontAlgn="b"/>
                      <a:endParaRPr lang="es-VE" sz="900" b="1" i="0" u="none" strike="noStrike" dirty="0">
                        <a:solidFill>
                          <a:srgbClr val="000000"/>
                        </a:solidFill>
                        <a:latin typeface="Calibri"/>
                      </a:endParaRPr>
                    </a:p>
                  </a:txBody>
                  <a:tcPr marL="3969" marR="3969" marT="3969" marB="0" anchor="b">
                    <a:lnL>
                      <a:noFill/>
                    </a:lnL>
                    <a:lnR>
                      <a:noFill/>
                    </a:lnR>
                    <a:lnT>
                      <a:noFill/>
                    </a:lnT>
                    <a:lnB>
                      <a:noFill/>
                    </a:lnB>
                  </a:tcPr>
                </a:tc>
                <a:tc>
                  <a:txBody>
                    <a:bodyPr/>
                    <a:lstStyle/>
                    <a:p>
                      <a:pPr algn="l" fontAlgn="b"/>
                      <a:endParaRPr lang="es-VE" sz="900" b="1" i="0" u="none" strike="noStrike" dirty="0">
                        <a:solidFill>
                          <a:srgbClr val="000000"/>
                        </a:solidFill>
                        <a:latin typeface="Calibri"/>
                      </a:endParaRPr>
                    </a:p>
                  </a:txBody>
                  <a:tcPr marL="3969" marR="3969" marT="3969" marB="0" anchor="b">
                    <a:lnL>
                      <a:noFill/>
                    </a:lnL>
                    <a:lnR>
                      <a:noFill/>
                    </a:lnR>
                    <a:lnT>
                      <a:noFill/>
                    </a:lnT>
                    <a:lnB>
                      <a:noFill/>
                    </a:lnB>
                  </a:tcPr>
                </a:tc>
                <a:tc>
                  <a:txBody>
                    <a:bodyPr/>
                    <a:lstStyle/>
                    <a:p>
                      <a:pPr algn="l" fontAlgn="b"/>
                      <a:endParaRPr lang="es-VE" sz="900" b="1" i="0" u="none" strike="noStrike" dirty="0">
                        <a:solidFill>
                          <a:srgbClr val="000000"/>
                        </a:solidFill>
                        <a:latin typeface="Calibri"/>
                      </a:endParaRPr>
                    </a:p>
                  </a:txBody>
                  <a:tcPr marL="3969" marR="3969" marT="3969" marB="0" anchor="b">
                    <a:lnL>
                      <a:noFill/>
                    </a:lnL>
                    <a:lnR>
                      <a:noFill/>
                    </a:lnR>
                    <a:lnT>
                      <a:noFill/>
                    </a:lnT>
                    <a:lnB>
                      <a:noFill/>
                    </a:lnB>
                  </a:tcPr>
                </a:tc>
                <a:tc>
                  <a:txBody>
                    <a:bodyPr/>
                    <a:lstStyle/>
                    <a:p>
                      <a:pPr algn="l" fontAlgn="b"/>
                      <a:endParaRPr lang="es-VE" sz="900" b="1" i="0" u="none" strike="noStrike">
                        <a:solidFill>
                          <a:srgbClr val="000000"/>
                        </a:solidFill>
                        <a:latin typeface="Calibri"/>
                      </a:endParaRPr>
                    </a:p>
                  </a:txBody>
                  <a:tcPr marL="3969" marR="3969" marT="3969" marB="0" anchor="b">
                    <a:lnL>
                      <a:noFill/>
                    </a:lnL>
                    <a:lnR>
                      <a:noFill/>
                    </a:lnR>
                    <a:lnT>
                      <a:noFill/>
                    </a:lnT>
                    <a:lnB>
                      <a:noFill/>
                    </a:lnB>
                  </a:tcPr>
                </a:tc>
              </a:tr>
              <a:tr h="316893">
                <a:tc>
                  <a:txBody>
                    <a:bodyPr/>
                    <a:lstStyle/>
                    <a:p>
                      <a:pPr algn="ctr" fontAlgn="ctr"/>
                      <a:endParaRPr lang="es-VE" sz="500" b="0" i="0" u="none" strike="noStrike">
                        <a:solidFill>
                          <a:srgbClr val="000000"/>
                        </a:solidFill>
                        <a:latin typeface="Calibri"/>
                      </a:endParaRPr>
                    </a:p>
                  </a:txBody>
                  <a:tcPr marL="3969" marR="3969" marT="3969"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es-VE" sz="900" b="1" i="0" u="none" strike="noStrike" dirty="0">
                          <a:solidFill>
                            <a:srgbClr val="000000"/>
                          </a:solidFill>
                          <a:latin typeface="Calibri"/>
                        </a:rPr>
                        <a:t>Matrícula: V___H____T____</a:t>
                      </a:r>
                    </a:p>
                  </a:txBody>
                  <a:tcPr marL="3969" marR="3969" marT="3969"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VE"/>
                    </a:p>
                  </a:txBody>
                  <a:tcPr/>
                </a:tc>
                <a:tc gridSpan="5">
                  <a:txBody>
                    <a:bodyPr/>
                    <a:lstStyle/>
                    <a:p>
                      <a:pPr lvl="1" algn="ctr" fontAlgn="b"/>
                      <a:r>
                        <a:rPr lang="es-VE" sz="800" b="1" i="0" u="none" strike="noStrike" dirty="0">
                          <a:solidFill>
                            <a:srgbClr val="000000"/>
                          </a:solidFill>
                          <a:latin typeface="Calibri"/>
                        </a:rPr>
                        <a:t>Estudiantes que no leen en la Semana </a:t>
                      </a:r>
                      <a:r>
                        <a:rPr lang="es-VE" sz="800" b="1" i="0" u="none" strike="noStrike" dirty="0" smtClean="0">
                          <a:solidFill>
                            <a:srgbClr val="000000"/>
                          </a:solidFill>
                          <a:latin typeface="Calibri"/>
                        </a:rPr>
                        <a:t>1</a:t>
                      </a:r>
                      <a:endParaRPr lang="es-VE" sz="800" b="1" i="0" u="none" strike="noStrike" dirty="0">
                        <a:solidFill>
                          <a:srgbClr val="000000"/>
                        </a:solidFill>
                        <a:latin typeface="Calibri"/>
                      </a:endParaRPr>
                    </a:p>
                  </a:txBody>
                  <a:tcPr marL="3969" marR="3969" marT="3969"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a:txBody>
                    <a:bodyPr/>
                    <a:lstStyle/>
                    <a:p>
                      <a:pPr lvl="1" algn="ctr" fontAlgn="b"/>
                      <a:endParaRPr lang="es-VE" sz="900" b="0" i="0" u="none" strike="noStrike" dirty="0">
                        <a:solidFill>
                          <a:srgbClr val="000000"/>
                        </a:solidFill>
                        <a:latin typeface="Calibri"/>
                      </a:endParaRPr>
                    </a:p>
                  </a:txBody>
                  <a:tcPr marL="3969" marR="3969" marT="3969"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lvl="1" algn="ctr" fontAlgn="b"/>
                      <a:r>
                        <a:rPr lang="es-VE" sz="800" b="1" i="0" u="none" strike="noStrike" dirty="0" smtClean="0">
                          <a:solidFill>
                            <a:srgbClr val="000000"/>
                          </a:solidFill>
                          <a:latin typeface="Calibri"/>
                        </a:rPr>
                        <a:t> </a:t>
                      </a:r>
                      <a:r>
                        <a:rPr lang="es-VE" sz="800" b="1" i="0" u="none" strike="noStrike" dirty="0">
                          <a:solidFill>
                            <a:srgbClr val="000000"/>
                          </a:solidFill>
                          <a:latin typeface="Calibri"/>
                        </a:rPr>
                        <a:t>Semana </a:t>
                      </a:r>
                      <a:r>
                        <a:rPr lang="es-VE" sz="800" b="1" i="0" u="none" strike="noStrike" dirty="0" smtClean="0">
                          <a:solidFill>
                            <a:srgbClr val="000000"/>
                          </a:solidFill>
                          <a:latin typeface="Calibri"/>
                        </a:rPr>
                        <a:t>7</a:t>
                      </a:r>
                      <a:endParaRPr lang="es-VE" sz="800" b="1" i="0" u="none" strike="noStrike" dirty="0">
                        <a:solidFill>
                          <a:srgbClr val="000000"/>
                        </a:solidFill>
                        <a:latin typeface="Calibri"/>
                      </a:endParaRPr>
                    </a:p>
                  </a:txBody>
                  <a:tcPr marL="3969" marR="3969" marT="3969"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VE"/>
                    </a:p>
                  </a:txBody>
                  <a:tcPr/>
                </a:tc>
                <a:tc hMerge="1">
                  <a:txBody>
                    <a:bodyPr/>
                    <a:lstStyle/>
                    <a:p>
                      <a:endParaRPr lang="es-VE"/>
                    </a:p>
                  </a:txBody>
                  <a:tcPr/>
                </a:tc>
                <a:tc>
                  <a:txBody>
                    <a:bodyPr/>
                    <a:lstStyle/>
                    <a:p>
                      <a:pPr lvl="1" algn="ctr" fontAlgn="b"/>
                      <a:endParaRPr lang="es-VE" sz="900" b="1" i="0" u="none" strike="noStrike" dirty="0">
                        <a:solidFill>
                          <a:srgbClr val="000000"/>
                        </a:solidFill>
                        <a:latin typeface="Calibri"/>
                      </a:endParaRPr>
                    </a:p>
                  </a:txBody>
                  <a:tcPr marL="3969" marR="3969" marT="39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lvl="1" algn="ctr" fontAlgn="b"/>
                      <a:endParaRPr lang="es-VE" sz="900" b="1" i="0" u="none" strike="noStrike" dirty="0">
                        <a:solidFill>
                          <a:srgbClr val="000000"/>
                        </a:solidFill>
                        <a:latin typeface="Calibri"/>
                      </a:endParaRPr>
                    </a:p>
                  </a:txBody>
                  <a:tcPr marL="3969" marR="3969" marT="3969"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lvl="0" algn="ctr" fontAlgn="b"/>
                      <a:r>
                        <a:rPr lang="es-VE" sz="800" b="1" i="0" u="none" strike="noStrike" dirty="0">
                          <a:solidFill>
                            <a:srgbClr val="000000"/>
                          </a:solidFill>
                          <a:latin typeface="Calibri"/>
                        </a:rPr>
                        <a:t>Semana </a:t>
                      </a:r>
                      <a:r>
                        <a:rPr lang="es-VE" sz="800" b="1" i="0" u="none" strike="noStrike" dirty="0" smtClean="0">
                          <a:solidFill>
                            <a:srgbClr val="000000"/>
                          </a:solidFill>
                          <a:latin typeface="Calibri"/>
                        </a:rPr>
                        <a:t>14</a:t>
                      </a:r>
                      <a:endParaRPr lang="es-VE" sz="800" b="1" i="0" u="none" strike="noStrike" dirty="0">
                        <a:solidFill>
                          <a:srgbClr val="000000"/>
                        </a:solidFill>
                        <a:latin typeface="Calibri"/>
                      </a:endParaRPr>
                    </a:p>
                  </a:txBody>
                  <a:tcPr marL="3969" marR="3969" marT="3969"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VE"/>
                    </a:p>
                  </a:txBody>
                  <a:tcPr/>
                </a:tc>
                <a:tc hMerge="1">
                  <a:txBody>
                    <a:bodyPr/>
                    <a:lstStyle/>
                    <a:p>
                      <a:endParaRPr lang="es-VE"/>
                    </a:p>
                  </a:txBody>
                  <a:tcPr/>
                </a:tc>
              </a:tr>
              <a:tr h="181460">
                <a:tc>
                  <a:txBody>
                    <a:bodyPr/>
                    <a:lstStyle/>
                    <a:p>
                      <a:pPr algn="ctr" fontAlgn="ctr"/>
                      <a:r>
                        <a:rPr lang="es-VE" sz="900" b="0" i="0" u="none" strike="noStrike" dirty="0">
                          <a:solidFill>
                            <a:srgbClr val="000000"/>
                          </a:solidFill>
                          <a:latin typeface="Calibri"/>
                        </a:rPr>
                        <a:t> </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3080">
                <a:tc>
                  <a:txBody>
                    <a:bodyPr/>
                    <a:lstStyle/>
                    <a:p>
                      <a:pPr algn="ctr" fontAlgn="ctr"/>
                      <a:r>
                        <a:rPr lang="es-VE" sz="900" b="0" i="0" u="none" strike="noStrike" dirty="0">
                          <a:solidFill>
                            <a:srgbClr val="000000"/>
                          </a:solidFill>
                          <a:latin typeface="Calibri"/>
                        </a:rPr>
                        <a:t>N°</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800" b="0" i="0" u="none" strike="noStrike" dirty="0">
                          <a:solidFill>
                            <a:srgbClr val="000000"/>
                          </a:solidFill>
                          <a:latin typeface="Calibri"/>
                        </a:rPr>
                        <a:t>Nombres y Apellidos</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00" b="0" i="0" u="none" strike="noStrike" dirty="0">
                          <a:solidFill>
                            <a:srgbClr val="000000"/>
                          </a:solidFill>
                          <a:latin typeface="Calibri"/>
                        </a:rPr>
                        <a:t>PPM                Semana 1</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s-VE" sz="800" b="0" i="0" u="none" strike="noStrike" dirty="0">
                          <a:solidFill>
                            <a:srgbClr val="000000"/>
                          </a:solidFill>
                          <a:latin typeface="Calibri"/>
                        </a:rPr>
                        <a:t>PPM                Semana 2</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00" b="0" i="0" u="none" strike="noStrike" dirty="0">
                          <a:solidFill>
                            <a:srgbClr val="000000"/>
                          </a:solidFill>
                          <a:latin typeface="Calibri"/>
                        </a:rPr>
                        <a:t>PPM                Semana 3</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00" b="0" i="0" u="none" strike="noStrike" dirty="0">
                          <a:solidFill>
                            <a:srgbClr val="000000"/>
                          </a:solidFill>
                          <a:latin typeface="Calibri"/>
                        </a:rPr>
                        <a:t>PPM                Semana 4</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00" b="0" i="0" u="none" strike="noStrike" dirty="0">
                          <a:solidFill>
                            <a:srgbClr val="000000"/>
                          </a:solidFill>
                          <a:latin typeface="Calibri"/>
                        </a:rPr>
                        <a:t>PPM                Semana 5</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00" b="0" i="0" u="none" strike="noStrike" dirty="0">
                          <a:solidFill>
                            <a:srgbClr val="000000"/>
                          </a:solidFill>
                          <a:latin typeface="Calibri"/>
                        </a:rPr>
                        <a:t>PPM                Semana 6</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00" b="0" i="0" u="none" strike="noStrike" dirty="0">
                          <a:solidFill>
                            <a:srgbClr val="000000"/>
                          </a:solidFill>
                          <a:latin typeface="Calibri"/>
                        </a:rPr>
                        <a:t>PPM                Semana 7</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s-VE" sz="800" b="0" i="0" u="none" strike="noStrike" dirty="0">
                          <a:solidFill>
                            <a:srgbClr val="000000"/>
                          </a:solidFill>
                          <a:latin typeface="Calibri"/>
                        </a:rPr>
                        <a:t>PPM                Semana 8</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00" b="0" i="0" u="none" strike="noStrike">
                          <a:solidFill>
                            <a:srgbClr val="000000"/>
                          </a:solidFill>
                          <a:latin typeface="Calibri"/>
                        </a:rPr>
                        <a:t>PPM                Semana 9</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00" b="0" i="0" u="none" strike="noStrike" dirty="0">
                          <a:solidFill>
                            <a:srgbClr val="000000"/>
                          </a:solidFill>
                          <a:latin typeface="Calibri"/>
                        </a:rPr>
                        <a:t>PPM                Semana 10</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00" b="0" i="0" u="none" strike="noStrike" dirty="0">
                          <a:solidFill>
                            <a:srgbClr val="000000"/>
                          </a:solidFill>
                          <a:latin typeface="Calibri"/>
                        </a:rPr>
                        <a:t>PPM                Semana 11</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00" b="0" i="0" u="none" strike="noStrike" dirty="0">
                          <a:solidFill>
                            <a:srgbClr val="000000"/>
                          </a:solidFill>
                          <a:latin typeface="Calibri"/>
                        </a:rPr>
                        <a:t>PPM                Semana 12</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00" b="0" i="0" u="none" strike="noStrike" dirty="0">
                          <a:solidFill>
                            <a:srgbClr val="000000"/>
                          </a:solidFill>
                          <a:latin typeface="Calibri"/>
                        </a:rPr>
                        <a:t>PPM                Semana 13</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800" b="0" i="0" u="none" strike="noStrike" dirty="0">
                          <a:solidFill>
                            <a:srgbClr val="000000"/>
                          </a:solidFill>
                          <a:latin typeface="Calibri"/>
                        </a:rPr>
                        <a:t>PPM                Semana 14</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s-VE" sz="800" b="0" i="0" u="none" strike="noStrike" dirty="0">
                          <a:solidFill>
                            <a:srgbClr val="000000"/>
                          </a:solidFill>
                          <a:latin typeface="Calibri"/>
                        </a:rPr>
                        <a:t>PPM Promedio Indiv.</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81460">
                <a:tc>
                  <a:txBody>
                    <a:bodyPr/>
                    <a:lstStyle/>
                    <a:p>
                      <a:pPr algn="ctr" fontAlgn="ctr"/>
                      <a:r>
                        <a:rPr lang="es-VE" sz="900" b="0" i="0" u="none" strike="noStrike" dirty="0">
                          <a:solidFill>
                            <a:srgbClr val="000000"/>
                          </a:solidFill>
                          <a:latin typeface="Calibri"/>
                        </a:rPr>
                        <a:t>1</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81460">
                <a:tc>
                  <a:txBody>
                    <a:bodyPr/>
                    <a:lstStyle/>
                    <a:p>
                      <a:pPr algn="ctr" fontAlgn="ctr"/>
                      <a:r>
                        <a:rPr lang="es-VE" sz="900" b="0" i="0" u="none" strike="noStrike" dirty="0">
                          <a:solidFill>
                            <a:srgbClr val="000000"/>
                          </a:solidFill>
                          <a:latin typeface="Calibri"/>
                        </a:rPr>
                        <a:t>2</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81460">
                <a:tc>
                  <a:txBody>
                    <a:bodyPr/>
                    <a:lstStyle/>
                    <a:p>
                      <a:pPr algn="ctr" fontAlgn="ctr"/>
                      <a:r>
                        <a:rPr lang="es-VE" sz="900" b="0" i="0" u="none" strike="noStrike" dirty="0">
                          <a:solidFill>
                            <a:srgbClr val="000000"/>
                          </a:solidFill>
                          <a:latin typeface="Calibri"/>
                        </a:rPr>
                        <a:t>3</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81460">
                <a:tc>
                  <a:txBody>
                    <a:bodyPr/>
                    <a:lstStyle/>
                    <a:p>
                      <a:pPr algn="ctr" fontAlgn="ctr"/>
                      <a:r>
                        <a:rPr lang="es-VE" sz="900" b="0" i="0" u="none" strike="noStrike" dirty="0">
                          <a:solidFill>
                            <a:srgbClr val="000000"/>
                          </a:solidFill>
                          <a:latin typeface="Calibri"/>
                        </a:rPr>
                        <a:t>4</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81460">
                <a:tc>
                  <a:txBody>
                    <a:bodyPr/>
                    <a:lstStyle/>
                    <a:p>
                      <a:pPr algn="ctr" fontAlgn="ctr"/>
                      <a:r>
                        <a:rPr lang="es-VE" sz="900" b="0" i="0" u="none" strike="noStrike" dirty="0">
                          <a:solidFill>
                            <a:srgbClr val="000000"/>
                          </a:solidFill>
                          <a:latin typeface="Calibri"/>
                        </a:rPr>
                        <a:t>5</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81460">
                <a:tc>
                  <a:txBody>
                    <a:bodyPr/>
                    <a:lstStyle/>
                    <a:p>
                      <a:pPr algn="ctr" fontAlgn="ctr"/>
                      <a:r>
                        <a:rPr lang="es-VE" sz="900" b="0" i="0" u="none" strike="noStrike" dirty="0">
                          <a:solidFill>
                            <a:srgbClr val="000000"/>
                          </a:solidFill>
                          <a:latin typeface="Calibri"/>
                        </a:rPr>
                        <a:t>6</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81460">
                <a:tc>
                  <a:txBody>
                    <a:bodyPr/>
                    <a:lstStyle/>
                    <a:p>
                      <a:pPr algn="ctr" fontAlgn="ctr"/>
                      <a:r>
                        <a:rPr lang="es-VE" sz="900" b="0" i="0" u="none" strike="noStrike" dirty="0">
                          <a:solidFill>
                            <a:srgbClr val="000000"/>
                          </a:solidFill>
                          <a:latin typeface="Calibri"/>
                        </a:rPr>
                        <a:t>7</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81460">
                <a:tc>
                  <a:txBody>
                    <a:bodyPr/>
                    <a:lstStyle/>
                    <a:p>
                      <a:pPr algn="ctr" fontAlgn="ctr"/>
                      <a:r>
                        <a:rPr lang="es-VE" sz="900" b="0" i="0" u="none" strike="noStrike" dirty="0">
                          <a:solidFill>
                            <a:srgbClr val="000000"/>
                          </a:solidFill>
                          <a:latin typeface="Calibri"/>
                        </a:rPr>
                        <a:t>8</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81460">
                <a:tc>
                  <a:txBody>
                    <a:bodyPr/>
                    <a:lstStyle/>
                    <a:p>
                      <a:pPr algn="ctr" fontAlgn="ctr"/>
                      <a:r>
                        <a:rPr lang="es-VE" sz="900" b="0" i="0" u="none" strike="noStrike" dirty="0">
                          <a:solidFill>
                            <a:srgbClr val="000000"/>
                          </a:solidFill>
                          <a:latin typeface="Calibri"/>
                        </a:rPr>
                        <a:t>9</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81460">
                <a:tc>
                  <a:txBody>
                    <a:bodyPr/>
                    <a:lstStyle/>
                    <a:p>
                      <a:pPr algn="ctr" fontAlgn="ctr"/>
                      <a:r>
                        <a:rPr lang="es-VE" sz="900" b="0" i="0" u="none" strike="noStrike" dirty="0">
                          <a:solidFill>
                            <a:srgbClr val="000000"/>
                          </a:solidFill>
                          <a:latin typeface="Calibri"/>
                        </a:rPr>
                        <a:t>10</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81460">
                <a:tc>
                  <a:txBody>
                    <a:bodyPr/>
                    <a:lstStyle/>
                    <a:p>
                      <a:pPr algn="ctr" fontAlgn="ctr"/>
                      <a:r>
                        <a:rPr lang="es-VE" sz="900" b="0" i="0" u="none" strike="noStrike" dirty="0">
                          <a:solidFill>
                            <a:srgbClr val="000000"/>
                          </a:solidFill>
                          <a:latin typeface="Calibri"/>
                        </a:rPr>
                        <a:t>11</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629267">
                <a:tc>
                  <a:txBody>
                    <a:bodyPr/>
                    <a:lstStyle/>
                    <a:p>
                      <a:pPr algn="ctr" fontAlgn="ctr"/>
                      <a:endParaRPr lang="es-VE" sz="500" b="0" i="0" u="none" strike="noStrike" dirty="0">
                        <a:solidFill>
                          <a:srgbClr val="000000"/>
                        </a:solidFill>
                        <a:latin typeface="Calibri"/>
                      </a:endParaRPr>
                    </a:p>
                  </a:txBody>
                  <a:tcPr marL="3969" marR="3969" marT="396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VE" sz="900" b="0" i="0" u="none" strike="noStrike" dirty="0">
                          <a:solidFill>
                            <a:srgbClr val="000000"/>
                          </a:solidFill>
                          <a:latin typeface="Calibri"/>
                        </a:rPr>
                        <a:t>PROMEDIO SEMANAL DEL GRADO</a:t>
                      </a:r>
                    </a:p>
                  </a:txBody>
                  <a:tcPr marL="3969" marR="3969" marT="3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s-VE" sz="900" b="0" i="0" u="none" strike="noStrike">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s-VE" sz="900" b="0" i="0" u="none" strike="noStrike" dirty="0">
                          <a:solidFill>
                            <a:srgbClr val="000000"/>
                          </a:solidFill>
                          <a:latin typeface="Calibri"/>
                        </a:rPr>
                        <a:t> </a:t>
                      </a:r>
                    </a:p>
                  </a:txBody>
                  <a:tcPr marL="3969" marR="3969" marT="39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bl>
          </a:graphicData>
        </a:graphic>
      </p:graphicFrame>
    </p:spTree>
    <p:extLst>
      <p:ext uri="{BB962C8B-B14F-4D97-AF65-F5344CB8AC3E}">
        <p14:creationId xmlns:p14="http://schemas.microsoft.com/office/powerpoint/2010/main" xmlns="" val="3276916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30 CuadroTexto">
            <a:extLst>
              <a:ext uri="{FF2B5EF4-FFF2-40B4-BE49-F238E27FC236}">
                <a16:creationId xmlns:a16="http://schemas.microsoft.com/office/drawing/2014/main" xmlns="" id="{EFB445F3-E9CE-4788-BD0F-3CF95C4A718C}"/>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26</a:t>
            </a:r>
            <a:endParaRPr lang="en-US" sz="1200" dirty="0">
              <a:solidFill>
                <a:schemeClr val="tx1">
                  <a:lumMod val="65000"/>
                  <a:lumOff val="35000"/>
                </a:schemeClr>
              </a:solidFill>
              <a:latin typeface="Arial" pitchFamily="34" charset="0"/>
              <a:cs typeface="Arial" pitchFamily="34" charset="0"/>
            </a:endParaRPr>
          </a:p>
        </p:txBody>
      </p:sp>
      <p:pic>
        <p:nvPicPr>
          <p:cNvPr id="30"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31"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4" cstate="print"/>
          <a:stretch>
            <a:fillRect/>
          </a:stretch>
        </p:blipFill>
        <p:spPr>
          <a:xfrm>
            <a:off x="4680453" y="8551690"/>
            <a:ext cx="548747" cy="375928"/>
          </a:xfrm>
          <a:prstGeom prst="rect">
            <a:avLst/>
          </a:prstGeom>
        </p:spPr>
      </p:pic>
      <p:pic>
        <p:nvPicPr>
          <p:cNvPr id="32"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5" cstate="print"/>
          <a:srcRect/>
          <a:stretch>
            <a:fillRect/>
          </a:stretch>
        </p:blipFill>
        <p:spPr bwMode="auto">
          <a:xfrm>
            <a:off x="5303624" y="8574565"/>
            <a:ext cx="429632" cy="389923"/>
          </a:xfrm>
          <a:prstGeom prst="rect">
            <a:avLst/>
          </a:prstGeom>
          <a:noFill/>
        </p:spPr>
      </p:pic>
      <p:sp>
        <p:nvSpPr>
          <p:cNvPr id="13" name="Rectángulo redondeado 12"/>
          <p:cNvSpPr/>
          <p:nvPr/>
        </p:nvSpPr>
        <p:spPr>
          <a:xfrm flipH="1">
            <a:off x="-27384" y="422496"/>
            <a:ext cx="5157192" cy="871946"/>
          </a:xfrm>
          <a:prstGeom prst="roundRect">
            <a:avLst/>
          </a:prstGeom>
          <a:gradFill>
            <a:gsLst>
              <a:gs pos="0">
                <a:schemeClr val="accent1">
                  <a:lumMod val="5000"/>
                  <a:lumOff val="95000"/>
                </a:schemeClr>
              </a:gs>
              <a:gs pos="13000">
                <a:schemeClr val="accent5">
                  <a:lumMod val="60000"/>
                  <a:lumOff val="40000"/>
                </a:schemeClr>
              </a:gs>
              <a:gs pos="26000">
                <a:srgbClr val="A38FB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927475" y="104538"/>
            <a:ext cx="1834486" cy="1438237"/>
          </a:xfrm>
          <a:prstGeom prst="rect">
            <a:avLst/>
          </a:prstGeom>
        </p:spPr>
      </p:pic>
      <p:sp>
        <p:nvSpPr>
          <p:cNvPr id="15" name="Rectangle 6">
            <a:extLst>
              <a:ext uri="{FF2B5EF4-FFF2-40B4-BE49-F238E27FC236}">
                <a16:creationId xmlns:a16="http://schemas.microsoft.com/office/drawing/2014/main" xmlns="" id="{28FAAAAF-B78A-41E6-B9A1-00CEEA6DCB7F}"/>
              </a:ext>
            </a:extLst>
          </p:cNvPr>
          <p:cNvSpPr>
            <a:spLocks noChangeArrowheads="1"/>
          </p:cNvSpPr>
          <p:nvPr/>
        </p:nvSpPr>
        <p:spPr bwMode="auto">
          <a:xfrm>
            <a:off x="44624" y="402437"/>
            <a:ext cx="437511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spcBef>
                <a:spcPct val="0"/>
              </a:spcBef>
              <a:defRPr/>
            </a:pPr>
            <a:r>
              <a:rPr lang="es-VE" sz="2400" b="1" dirty="0">
                <a:solidFill>
                  <a:schemeClr val="bg1"/>
                </a:solidFill>
              </a:rPr>
              <a:t>EJEMPLO DE REGISTRO SEMANAL  DE  FLUIDEZ  LECTORA </a:t>
            </a:r>
            <a:endParaRPr lang="en-US" sz="2400" dirty="0">
              <a:solidFill>
                <a:schemeClr val="bg1"/>
              </a:solidFill>
            </a:endParaRPr>
          </a:p>
        </p:txBody>
      </p:sp>
      <p:sp>
        <p:nvSpPr>
          <p:cNvPr id="16" name="5 CuadroTexto"/>
          <p:cNvSpPr txBox="1"/>
          <p:nvPr/>
        </p:nvSpPr>
        <p:spPr>
          <a:xfrm>
            <a:off x="332656" y="1835259"/>
            <a:ext cx="6336704" cy="3983078"/>
          </a:xfrm>
          <a:prstGeom prst="rect">
            <a:avLst/>
          </a:prstGeom>
          <a:noFill/>
        </p:spPr>
        <p:txBody>
          <a:bodyPr wrap="square" rtlCol="0">
            <a:spAutoFit/>
          </a:bodyPr>
          <a:lstStyle/>
          <a:p>
            <a:pPr algn="just">
              <a:lnSpc>
                <a:spcPct val="150000"/>
              </a:lnSpc>
            </a:pPr>
            <a:r>
              <a:rPr lang="es-VE" sz="1200" dirty="0" smtClean="0">
                <a:solidFill>
                  <a:schemeClr val="tx1">
                    <a:lumMod val="65000"/>
                    <a:lumOff val="35000"/>
                  </a:schemeClr>
                </a:solidFill>
              </a:rPr>
              <a:t>1.- El instrumento de registro permite monitorear la fluidez de la lectura mediante los resultados semanales, tanto en forma grupal, como individual.</a:t>
            </a:r>
          </a:p>
          <a:p>
            <a:pPr algn="just">
              <a:lnSpc>
                <a:spcPct val="150000"/>
              </a:lnSpc>
            </a:pPr>
            <a:r>
              <a:rPr lang="es-VE" sz="1200" dirty="0" smtClean="0">
                <a:solidFill>
                  <a:schemeClr val="tx1">
                    <a:lumMod val="65000"/>
                    <a:lumOff val="35000"/>
                  </a:schemeClr>
                </a:solidFill>
              </a:rPr>
              <a:t>2.- Se realizan tres reportes del promedio grupal: al inicio o semana 1, a la mitad del período o semana 7, y al finalizar en la semana 14. </a:t>
            </a:r>
          </a:p>
          <a:p>
            <a:pPr algn="just">
              <a:lnSpc>
                <a:spcPct val="150000"/>
              </a:lnSpc>
            </a:pPr>
            <a:r>
              <a:rPr lang="es-VE" sz="1200" dirty="0" smtClean="0">
                <a:solidFill>
                  <a:schemeClr val="tx1">
                    <a:lumMod val="65000"/>
                    <a:lumOff val="35000"/>
                  </a:schemeClr>
                </a:solidFill>
              </a:rPr>
              <a:t>3.- Los niños estarán siempre informados sobre sus logros semanales en fluidez. </a:t>
            </a:r>
          </a:p>
          <a:p>
            <a:pPr marL="285750" indent="-285750" algn="just">
              <a:lnSpc>
                <a:spcPct val="150000"/>
              </a:lnSpc>
              <a:buFontTx/>
              <a:buChar char="-"/>
            </a:pPr>
            <a:endParaRPr lang="es-VE" sz="1400" dirty="0">
              <a:solidFill>
                <a:schemeClr val="tx1">
                  <a:lumMod val="65000"/>
                  <a:lumOff val="35000"/>
                </a:schemeClr>
              </a:solidFill>
            </a:endParaRPr>
          </a:p>
          <a:p>
            <a:pPr algn="just">
              <a:lnSpc>
                <a:spcPct val="150000"/>
              </a:lnSpc>
            </a:pPr>
            <a:r>
              <a:rPr lang="es-VE" sz="1400" b="1" dirty="0" smtClean="0">
                <a:solidFill>
                  <a:schemeClr val="tx1">
                    <a:lumMod val="65000"/>
                    <a:lumOff val="35000"/>
                  </a:schemeClr>
                </a:solidFill>
              </a:rPr>
              <a:t>CÁLCULO DEL PROMEDIO INDIVIDUAL  </a:t>
            </a:r>
            <a:r>
              <a:rPr lang="es-VE" sz="1400" b="1" dirty="0">
                <a:solidFill>
                  <a:schemeClr val="tx1">
                    <a:lumMod val="65000"/>
                    <a:lumOff val="35000"/>
                  </a:schemeClr>
                </a:solidFill>
              </a:rPr>
              <a:t>Y</a:t>
            </a:r>
            <a:r>
              <a:rPr lang="es-VE" sz="1400" b="1" dirty="0" smtClean="0">
                <a:solidFill>
                  <a:schemeClr val="tx1">
                    <a:lumMod val="65000"/>
                    <a:lumOff val="35000"/>
                  </a:schemeClr>
                </a:solidFill>
              </a:rPr>
              <a:t> GRUPAL DE FLUIDEZ DE LA LECTURA</a:t>
            </a:r>
          </a:p>
          <a:p>
            <a:pPr algn="just">
              <a:lnSpc>
                <a:spcPct val="150000"/>
              </a:lnSpc>
            </a:pPr>
            <a:endParaRPr lang="es-VE" sz="1400" dirty="0" smtClean="0">
              <a:solidFill>
                <a:schemeClr val="tx1">
                  <a:lumMod val="65000"/>
                  <a:lumOff val="35000"/>
                </a:schemeClr>
              </a:solidFill>
            </a:endParaRPr>
          </a:p>
          <a:p>
            <a:pPr algn="just">
              <a:lnSpc>
                <a:spcPct val="150000"/>
              </a:lnSpc>
            </a:pPr>
            <a:r>
              <a:rPr lang="es-VE" sz="1200" dirty="0" smtClean="0">
                <a:solidFill>
                  <a:schemeClr val="tx1">
                    <a:lumMod val="65000"/>
                    <a:lumOff val="35000"/>
                  </a:schemeClr>
                </a:solidFill>
              </a:rPr>
              <a:t>Observemos la tabla:</a:t>
            </a:r>
          </a:p>
          <a:p>
            <a:pPr marL="285750" indent="-285750" algn="just">
              <a:lnSpc>
                <a:spcPct val="150000"/>
              </a:lnSpc>
              <a:buFontTx/>
              <a:buChar char="-"/>
            </a:pPr>
            <a:endParaRPr lang="es-VE" sz="1400" dirty="0" smtClean="0">
              <a:solidFill>
                <a:schemeClr val="tx1">
                  <a:lumMod val="65000"/>
                  <a:lumOff val="35000"/>
                </a:schemeClr>
              </a:solidFill>
            </a:endParaRPr>
          </a:p>
          <a:p>
            <a:pPr algn="just">
              <a:lnSpc>
                <a:spcPct val="150000"/>
              </a:lnSpc>
            </a:pPr>
            <a:endParaRPr lang="es-VE" sz="1400" dirty="0" smtClean="0">
              <a:solidFill>
                <a:schemeClr val="tx1">
                  <a:lumMod val="65000"/>
                  <a:lumOff val="35000"/>
                </a:schemeClr>
              </a:solidFill>
            </a:endParaRPr>
          </a:p>
          <a:p>
            <a:pPr marL="285750" indent="-285750" algn="just">
              <a:lnSpc>
                <a:spcPct val="150000"/>
              </a:lnSpc>
              <a:buFontTx/>
              <a:buChar char="-"/>
            </a:pPr>
            <a:endParaRPr lang="es-VE" sz="1400" dirty="0" smtClean="0">
              <a:solidFill>
                <a:schemeClr val="tx1">
                  <a:lumMod val="65000"/>
                  <a:lumOff val="35000"/>
                </a:schemeClr>
              </a:solidFill>
            </a:endParaRPr>
          </a:p>
          <a:p>
            <a:pPr algn="just">
              <a:lnSpc>
                <a:spcPct val="150000"/>
              </a:lnSpc>
            </a:pPr>
            <a:endParaRPr lang="es-VE" sz="1400" dirty="0">
              <a:solidFill>
                <a:schemeClr val="tx1">
                  <a:lumMod val="65000"/>
                  <a:lumOff val="35000"/>
                </a:schemeClr>
              </a:solidFill>
            </a:endParaRPr>
          </a:p>
        </p:txBody>
      </p:sp>
      <p:graphicFrame>
        <p:nvGraphicFramePr>
          <p:cNvPr id="17" name="6 Tabla"/>
          <p:cNvGraphicFramePr>
            <a:graphicFrameLocks noGrp="1"/>
          </p:cNvGraphicFramePr>
          <p:nvPr>
            <p:extLst>
              <p:ext uri="{D42A27DB-BD31-4B8C-83A1-F6EECF244321}">
                <p14:modId xmlns:p14="http://schemas.microsoft.com/office/powerpoint/2010/main" xmlns="" val="3584744850"/>
              </p:ext>
            </p:extLst>
          </p:nvPr>
        </p:nvGraphicFramePr>
        <p:xfrm>
          <a:off x="236657" y="4202287"/>
          <a:ext cx="6336703" cy="2736742"/>
        </p:xfrm>
        <a:graphic>
          <a:graphicData uri="http://schemas.openxmlformats.org/drawingml/2006/table">
            <a:tbl>
              <a:tblPr firstRow="1" bandRow="1">
                <a:tableStyleId>{5C22544A-7EE6-4342-B048-85BDC9FD1C3A}</a:tableStyleId>
              </a:tblPr>
              <a:tblGrid>
                <a:gridCol w="1536159">
                  <a:extLst>
                    <a:ext uri="{9D8B030D-6E8A-4147-A177-3AD203B41FA5}">
                      <a16:colId xmlns:a16="http://schemas.microsoft.com/office/drawing/2014/main" xmlns="" val="20000"/>
                    </a:ext>
                  </a:extLst>
                </a:gridCol>
                <a:gridCol w="504056">
                  <a:extLst>
                    <a:ext uri="{9D8B030D-6E8A-4147-A177-3AD203B41FA5}">
                      <a16:colId xmlns:a16="http://schemas.microsoft.com/office/drawing/2014/main" xmlns="" val="20001"/>
                    </a:ext>
                  </a:extLst>
                </a:gridCol>
                <a:gridCol w="576064">
                  <a:extLst>
                    <a:ext uri="{9D8B030D-6E8A-4147-A177-3AD203B41FA5}">
                      <a16:colId xmlns:a16="http://schemas.microsoft.com/office/drawing/2014/main" xmlns="" val="20002"/>
                    </a:ext>
                  </a:extLst>
                </a:gridCol>
                <a:gridCol w="576064">
                  <a:extLst>
                    <a:ext uri="{9D8B030D-6E8A-4147-A177-3AD203B41FA5}">
                      <a16:colId xmlns:a16="http://schemas.microsoft.com/office/drawing/2014/main" xmlns="" val="20003"/>
                    </a:ext>
                  </a:extLst>
                </a:gridCol>
                <a:gridCol w="576064">
                  <a:extLst>
                    <a:ext uri="{9D8B030D-6E8A-4147-A177-3AD203B41FA5}">
                      <a16:colId xmlns:a16="http://schemas.microsoft.com/office/drawing/2014/main" xmlns="" val="20004"/>
                    </a:ext>
                  </a:extLst>
                </a:gridCol>
                <a:gridCol w="576064">
                  <a:extLst>
                    <a:ext uri="{9D8B030D-6E8A-4147-A177-3AD203B41FA5}">
                      <a16:colId xmlns:a16="http://schemas.microsoft.com/office/drawing/2014/main" xmlns="" val="20005"/>
                    </a:ext>
                  </a:extLst>
                </a:gridCol>
                <a:gridCol w="576064">
                  <a:extLst>
                    <a:ext uri="{9D8B030D-6E8A-4147-A177-3AD203B41FA5}">
                      <a16:colId xmlns:a16="http://schemas.microsoft.com/office/drawing/2014/main" xmlns="" val="20006"/>
                    </a:ext>
                  </a:extLst>
                </a:gridCol>
                <a:gridCol w="620861">
                  <a:extLst>
                    <a:ext uri="{9D8B030D-6E8A-4147-A177-3AD203B41FA5}">
                      <a16:colId xmlns:a16="http://schemas.microsoft.com/office/drawing/2014/main" xmlns="" val="20007"/>
                    </a:ext>
                  </a:extLst>
                </a:gridCol>
                <a:gridCol w="795307">
                  <a:extLst>
                    <a:ext uri="{9D8B030D-6E8A-4147-A177-3AD203B41FA5}">
                      <a16:colId xmlns:a16="http://schemas.microsoft.com/office/drawing/2014/main" xmlns="" val="20008"/>
                    </a:ext>
                  </a:extLst>
                </a:gridCol>
              </a:tblGrid>
              <a:tr h="665694">
                <a:tc>
                  <a:txBody>
                    <a:bodyPr/>
                    <a:lstStyle/>
                    <a:p>
                      <a:endParaRPr lang="es-VE" sz="1400" dirty="0" smtClean="0"/>
                    </a:p>
                    <a:p>
                      <a:r>
                        <a:rPr lang="es-VE" sz="1400" dirty="0" smtClean="0"/>
                        <a:t>Estudiantes </a:t>
                      </a:r>
                      <a:endParaRPr lang="es-VE" sz="1400" dirty="0"/>
                    </a:p>
                  </a:txBody>
                  <a:tcPr/>
                </a:tc>
                <a:tc>
                  <a:txBody>
                    <a:bodyPr/>
                    <a:lstStyle/>
                    <a:p>
                      <a:pPr algn="ctr"/>
                      <a:endParaRPr lang="es-VE" sz="800" dirty="0" smtClean="0"/>
                    </a:p>
                    <a:p>
                      <a:pPr algn="ctr"/>
                      <a:r>
                        <a:rPr lang="es-VE" sz="800" dirty="0" smtClean="0"/>
                        <a:t>ppm</a:t>
                      </a:r>
                    </a:p>
                    <a:p>
                      <a:pPr algn="ctr"/>
                      <a:r>
                        <a:rPr lang="es-VE" sz="900" dirty="0" smtClean="0"/>
                        <a:t>Sem 8</a:t>
                      </a:r>
                      <a:endParaRPr lang="es-VE" sz="900" dirty="0"/>
                    </a:p>
                  </a:txBody>
                  <a:tcPr/>
                </a:tc>
                <a:tc>
                  <a:txBody>
                    <a:bodyPr/>
                    <a:lstStyle/>
                    <a:p>
                      <a:pPr algn="ctr"/>
                      <a:endParaRPr lang="es-VE" sz="900" dirty="0" smtClean="0"/>
                    </a:p>
                    <a:p>
                      <a:pPr algn="ctr"/>
                      <a:r>
                        <a:rPr lang="es-VE" sz="900" dirty="0" smtClean="0"/>
                        <a:t>ppm</a:t>
                      </a:r>
                    </a:p>
                    <a:p>
                      <a:pPr algn="ctr"/>
                      <a:r>
                        <a:rPr lang="es-VE" sz="900" dirty="0" smtClean="0"/>
                        <a:t>Sem 9</a:t>
                      </a:r>
                      <a:endParaRPr lang="es-VE" sz="900" dirty="0"/>
                    </a:p>
                  </a:txBody>
                  <a:tcPr/>
                </a:tc>
                <a:tc>
                  <a:txBody>
                    <a:bodyPr/>
                    <a:lstStyle/>
                    <a:p>
                      <a:pPr algn="ctr"/>
                      <a:endParaRPr lang="es-VE" sz="900" dirty="0" smtClean="0"/>
                    </a:p>
                    <a:p>
                      <a:pPr algn="ctr"/>
                      <a:r>
                        <a:rPr lang="es-VE" sz="900" dirty="0" smtClean="0"/>
                        <a:t>ppm</a:t>
                      </a:r>
                    </a:p>
                    <a:p>
                      <a:pPr algn="ctr"/>
                      <a:r>
                        <a:rPr lang="es-VE" sz="900" dirty="0" smtClean="0"/>
                        <a:t>Sem 10</a:t>
                      </a:r>
                      <a:endParaRPr lang="es-VE" sz="900" dirty="0"/>
                    </a:p>
                  </a:txBody>
                  <a:tcPr/>
                </a:tc>
                <a:tc>
                  <a:txBody>
                    <a:bodyPr/>
                    <a:lstStyle/>
                    <a:p>
                      <a:pPr algn="ctr"/>
                      <a:endParaRPr lang="es-VE" sz="900" dirty="0" smtClean="0"/>
                    </a:p>
                    <a:p>
                      <a:pPr algn="ctr"/>
                      <a:r>
                        <a:rPr lang="es-VE" sz="900" dirty="0" smtClean="0"/>
                        <a:t>ppm</a:t>
                      </a:r>
                    </a:p>
                    <a:p>
                      <a:pPr algn="ctr"/>
                      <a:r>
                        <a:rPr lang="es-VE" sz="900" dirty="0" smtClean="0"/>
                        <a:t>Sem 11</a:t>
                      </a:r>
                      <a:endParaRPr lang="es-VE" sz="9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900" b="1"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VE" sz="900" b="1" i="0" u="none" strike="noStrike" kern="1200" cap="none" spc="0" normalizeH="0" baseline="0" noProof="0" dirty="0" smtClean="0">
                          <a:ln>
                            <a:noFill/>
                          </a:ln>
                          <a:solidFill>
                            <a:prstClr val="white"/>
                          </a:solidFill>
                          <a:effectLst/>
                          <a:uLnTx/>
                          <a:uFillTx/>
                          <a:latin typeface="+mn-lt"/>
                          <a:ea typeface="+mn-ea"/>
                          <a:cs typeface="+mn-cs"/>
                        </a:rPr>
                        <a:t>ppm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VE" sz="900" b="1" i="0" u="none" strike="noStrike" kern="1200" cap="none" spc="0" normalizeH="0" baseline="0" noProof="0" dirty="0" smtClean="0">
                          <a:ln>
                            <a:noFill/>
                          </a:ln>
                          <a:solidFill>
                            <a:prstClr val="white"/>
                          </a:solidFill>
                          <a:effectLst/>
                          <a:uLnTx/>
                          <a:uFillTx/>
                          <a:latin typeface="+mn-lt"/>
                          <a:ea typeface="+mn-ea"/>
                          <a:cs typeface="+mn-cs"/>
                        </a:rPr>
                        <a:t>Sem 12</a:t>
                      </a:r>
                      <a:endParaRPr kumimoji="0" lang="es-VE" sz="900" b="1" i="0" u="none" strike="noStrike" kern="1200" cap="none" spc="0" normalizeH="0" baseline="0" noProof="0" dirty="0">
                        <a:ln>
                          <a:noFill/>
                        </a:ln>
                        <a:solidFill>
                          <a:prstClr val="white"/>
                        </a:solidFill>
                        <a:effectLst/>
                        <a:uLnTx/>
                        <a:uFillTx/>
                        <a:latin typeface="+mn-lt"/>
                        <a:ea typeface="+mn-ea"/>
                        <a:cs typeface="+mn-cs"/>
                      </a:endParaRPr>
                    </a:p>
                  </a:txBody>
                  <a:tcPr/>
                </a:tc>
                <a:tc>
                  <a:txBody>
                    <a:bodyPr/>
                    <a:lstStyle/>
                    <a:p>
                      <a:pPr algn="ctr"/>
                      <a:endParaRPr lang="es-VE" sz="900" dirty="0" smtClean="0"/>
                    </a:p>
                    <a:p>
                      <a:pPr algn="ctr"/>
                      <a:r>
                        <a:rPr lang="es-VE" sz="900" dirty="0" smtClean="0"/>
                        <a:t>ppm</a:t>
                      </a:r>
                    </a:p>
                    <a:p>
                      <a:pPr algn="ctr"/>
                      <a:r>
                        <a:rPr lang="es-VE" sz="900" dirty="0" smtClean="0"/>
                        <a:t>Sem 13</a:t>
                      </a:r>
                      <a:endParaRPr lang="es-VE" sz="900" dirty="0"/>
                    </a:p>
                  </a:txBody>
                  <a:tcPr/>
                </a:tc>
                <a:tc>
                  <a:txBody>
                    <a:bodyPr/>
                    <a:lstStyle/>
                    <a:p>
                      <a:pPr algn="ctr"/>
                      <a:endParaRPr lang="es-VE" sz="900" dirty="0" smtClean="0"/>
                    </a:p>
                    <a:p>
                      <a:pPr algn="ctr"/>
                      <a:r>
                        <a:rPr lang="es-VE" sz="900" dirty="0" smtClean="0"/>
                        <a:t>ppm</a:t>
                      </a:r>
                    </a:p>
                    <a:p>
                      <a:pPr algn="ctr"/>
                      <a:r>
                        <a:rPr lang="es-VE" sz="900" dirty="0" smtClean="0"/>
                        <a:t>Sem 14</a:t>
                      </a:r>
                      <a:endParaRPr lang="es-VE" sz="900" dirty="0"/>
                    </a:p>
                  </a:txBody>
                  <a:tcPr/>
                </a:tc>
                <a:tc>
                  <a:txBody>
                    <a:bodyPr/>
                    <a:lstStyle/>
                    <a:p>
                      <a:pPr algn="ctr"/>
                      <a:r>
                        <a:rPr lang="es-VE" sz="1050" dirty="0" smtClean="0"/>
                        <a:t>ppm</a:t>
                      </a:r>
                    </a:p>
                    <a:p>
                      <a:pPr algn="ctr"/>
                      <a:r>
                        <a:rPr lang="es-VE" sz="1050" dirty="0" smtClean="0"/>
                        <a:t>Prom. </a:t>
                      </a:r>
                    </a:p>
                    <a:p>
                      <a:pPr algn="ctr"/>
                      <a:r>
                        <a:rPr lang="es-VE" sz="1050" dirty="0" smtClean="0"/>
                        <a:t>Individual </a:t>
                      </a:r>
                      <a:endParaRPr lang="es-VE" sz="1050" dirty="0"/>
                    </a:p>
                  </a:txBody>
                  <a:tcPr/>
                </a:tc>
                <a:extLst>
                  <a:ext uri="{0D108BD9-81ED-4DB2-BD59-A6C34878D82A}">
                    <a16:rowId xmlns:a16="http://schemas.microsoft.com/office/drawing/2014/main" xmlns="" val="10000"/>
                  </a:ext>
                </a:extLst>
              </a:tr>
              <a:tr h="517762">
                <a:tc>
                  <a:txBody>
                    <a:bodyPr/>
                    <a:lstStyle/>
                    <a:p>
                      <a:pPr algn="ctr"/>
                      <a:r>
                        <a:rPr lang="es-VE" sz="1400" dirty="0" smtClean="0"/>
                        <a:t>Aníbal</a:t>
                      </a:r>
                      <a:endParaRPr lang="es-VE" sz="1400" dirty="0"/>
                    </a:p>
                  </a:txBody>
                  <a:tcPr/>
                </a:tc>
                <a:tc>
                  <a:txBody>
                    <a:bodyPr/>
                    <a:lstStyle/>
                    <a:p>
                      <a:pPr algn="ctr"/>
                      <a:r>
                        <a:rPr lang="es-VE" sz="1400" dirty="0" smtClean="0"/>
                        <a:t>110</a:t>
                      </a:r>
                      <a:endParaRPr lang="es-VE" sz="1400" dirty="0"/>
                    </a:p>
                  </a:txBody>
                  <a:tcPr marL="68580" marR="68580" marT="0" marB="0" anchor="ctr"/>
                </a:tc>
                <a:tc>
                  <a:txBody>
                    <a:bodyPr/>
                    <a:lstStyle/>
                    <a:p>
                      <a:r>
                        <a:rPr lang="es-VE" sz="1400" dirty="0" smtClean="0"/>
                        <a:t>112</a:t>
                      </a:r>
                      <a:endParaRPr lang="es-VE" sz="1400" dirty="0"/>
                    </a:p>
                  </a:txBody>
                  <a:tcPr marL="68580" marR="68580" marT="0" marB="0" anchor="ctr"/>
                </a:tc>
                <a:tc>
                  <a:txBody>
                    <a:bodyPr/>
                    <a:lstStyle/>
                    <a:p>
                      <a:r>
                        <a:rPr lang="es-VE" sz="1400" dirty="0" smtClean="0"/>
                        <a:t>113</a:t>
                      </a:r>
                      <a:endParaRPr lang="es-VE" sz="1400" dirty="0"/>
                    </a:p>
                  </a:txBody>
                  <a:tcPr anchor="ctr"/>
                </a:tc>
                <a:tc>
                  <a:txBody>
                    <a:bodyPr/>
                    <a:lstStyle/>
                    <a:p>
                      <a:r>
                        <a:rPr lang="es-VE" sz="1400" dirty="0" smtClean="0"/>
                        <a:t>115</a:t>
                      </a:r>
                      <a:endParaRPr lang="es-VE" sz="1400" dirty="0"/>
                    </a:p>
                  </a:txBody>
                  <a:tcPr anchor="ctr"/>
                </a:tc>
                <a:tc>
                  <a:txBody>
                    <a:bodyPr/>
                    <a:lstStyle/>
                    <a:p>
                      <a:r>
                        <a:rPr lang="es-VE" sz="1400" dirty="0" smtClean="0"/>
                        <a:t>116</a:t>
                      </a:r>
                      <a:endParaRPr lang="es-VE" sz="1400" dirty="0"/>
                    </a:p>
                  </a:txBody>
                  <a:tcPr anchor="ctr"/>
                </a:tc>
                <a:tc>
                  <a:txBody>
                    <a:bodyPr/>
                    <a:lstStyle/>
                    <a:p>
                      <a:r>
                        <a:rPr lang="es-VE" sz="1400" dirty="0" smtClean="0"/>
                        <a:t>116</a:t>
                      </a:r>
                      <a:endParaRPr lang="es-VE" sz="1400" dirty="0"/>
                    </a:p>
                  </a:txBody>
                  <a:tcPr anchor="ctr"/>
                </a:tc>
                <a:tc>
                  <a:txBody>
                    <a:bodyPr/>
                    <a:lstStyle/>
                    <a:p>
                      <a:r>
                        <a:rPr lang="es-VE" sz="1400" dirty="0" smtClean="0"/>
                        <a:t>117</a:t>
                      </a:r>
                      <a:endParaRPr lang="es-VE" sz="1400" dirty="0"/>
                    </a:p>
                  </a:txBody>
                  <a:tcPr marL="68580" marR="68580" marT="0" marB="0" anchor="ctr"/>
                </a:tc>
                <a:tc>
                  <a:txBody>
                    <a:bodyPr/>
                    <a:lstStyle/>
                    <a:p>
                      <a:pPr algn="ctr"/>
                      <a:r>
                        <a:rPr lang="es-VE" sz="1400" b="1" dirty="0" smtClean="0"/>
                        <a:t>114</a:t>
                      </a:r>
                      <a:endParaRPr lang="es-VE" sz="1400" b="1" dirty="0"/>
                    </a:p>
                  </a:txBody>
                  <a:tcPr anchor="ctr">
                    <a:solidFill>
                      <a:schemeClr val="accent6">
                        <a:lumMod val="40000"/>
                        <a:lumOff val="60000"/>
                      </a:schemeClr>
                    </a:solidFill>
                  </a:tcPr>
                </a:tc>
                <a:extLst>
                  <a:ext uri="{0D108BD9-81ED-4DB2-BD59-A6C34878D82A}">
                    <a16:rowId xmlns:a16="http://schemas.microsoft.com/office/drawing/2014/main" xmlns="" val="10001"/>
                  </a:ext>
                </a:extLst>
              </a:tr>
              <a:tr h="517762">
                <a:tc>
                  <a:txBody>
                    <a:bodyPr/>
                    <a:lstStyle/>
                    <a:p>
                      <a:pPr algn="ctr"/>
                      <a:r>
                        <a:rPr lang="es-VE" sz="1400" dirty="0" smtClean="0"/>
                        <a:t>Yohelys </a:t>
                      </a:r>
                      <a:endParaRPr lang="es-VE" sz="1400" dirty="0"/>
                    </a:p>
                  </a:txBody>
                  <a:tcPr/>
                </a:tc>
                <a:tc>
                  <a:txBody>
                    <a:bodyPr/>
                    <a:lstStyle/>
                    <a:p>
                      <a:pPr algn="ctr"/>
                      <a:r>
                        <a:rPr lang="es-VE" sz="1400" dirty="0" smtClean="0"/>
                        <a:t>111</a:t>
                      </a:r>
                      <a:endParaRPr lang="es-VE" sz="1400" dirty="0"/>
                    </a:p>
                  </a:txBody>
                  <a:tcPr marL="68580" marR="68580" marT="0" marB="0" anchor="ctr"/>
                </a:tc>
                <a:tc>
                  <a:txBody>
                    <a:bodyPr/>
                    <a:lstStyle/>
                    <a:p>
                      <a:r>
                        <a:rPr lang="es-VE" sz="1400" dirty="0" smtClean="0"/>
                        <a:t>110</a:t>
                      </a:r>
                      <a:endParaRPr lang="es-VE" sz="1400" dirty="0"/>
                    </a:p>
                  </a:txBody>
                  <a:tcPr marL="68580" marR="68580" marT="0" marB="0" anchor="ctr"/>
                </a:tc>
                <a:tc>
                  <a:txBody>
                    <a:bodyPr/>
                    <a:lstStyle/>
                    <a:p>
                      <a:r>
                        <a:rPr lang="es-VE" sz="1400" dirty="0" smtClean="0"/>
                        <a:t>112</a:t>
                      </a:r>
                      <a:endParaRPr lang="es-VE" sz="1400" dirty="0"/>
                    </a:p>
                  </a:txBody>
                  <a:tcPr anchor="ctr"/>
                </a:tc>
                <a:tc>
                  <a:txBody>
                    <a:bodyPr/>
                    <a:lstStyle/>
                    <a:p>
                      <a:r>
                        <a:rPr lang="es-VE" sz="1400" dirty="0" smtClean="0"/>
                        <a:t>113</a:t>
                      </a:r>
                      <a:endParaRPr lang="es-VE" sz="1400" dirty="0"/>
                    </a:p>
                  </a:txBody>
                  <a:tcPr anchor="ctr"/>
                </a:tc>
                <a:tc>
                  <a:txBody>
                    <a:bodyPr/>
                    <a:lstStyle/>
                    <a:p>
                      <a:r>
                        <a:rPr lang="es-VE" sz="1400" dirty="0" smtClean="0"/>
                        <a:t>115</a:t>
                      </a:r>
                      <a:endParaRPr lang="es-VE" sz="1400" dirty="0"/>
                    </a:p>
                  </a:txBody>
                  <a:tcPr anchor="ctr"/>
                </a:tc>
                <a:tc>
                  <a:txBody>
                    <a:bodyPr/>
                    <a:lstStyle/>
                    <a:p>
                      <a:r>
                        <a:rPr lang="es-VE" sz="1400" dirty="0" smtClean="0"/>
                        <a:t>117</a:t>
                      </a:r>
                      <a:endParaRPr lang="es-VE" sz="1400" dirty="0"/>
                    </a:p>
                  </a:txBody>
                  <a:tcPr anchor="ctr"/>
                </a:tc>
                <a:tc>
                  <a:txBody>
                    <a:bodyPr/>
                    <a:lstStyle/>
                    <a:p>
                      <a:r>
                        <a:rPr lang="es-VE" sz="1400" dirty="0" smtClean="0"/>
                        <a:t>117</a:t>
                      </a:r>
                      <a:endParaRPr lang="es-VE" sz="1400" dirty="0"/>
                    </a:p>
                  </a:txBody>
                  <a:tcPr marL="68580" marR="68580" marT="0" marB="0" anchor="ctr"/>
                </a:tc>
                <a:tc>
                  <a:txBody>
                    <a:bodyPr/>
                    <a:lstStyle/>
                    <a:p>
                      <a:pPr algn="ctr"/>
                      <a:r>
                        <a:rPr lang="es-VE" sz="1400" b="1" dirty="0" smtClean="0"/>
                        <a:t>114</a:t>
                      </a:r>
                      <a:endParaRPr lang="es-VE" sz="1400" b="1" dirty="0"/>
                    </a:p>
                  </a:txBody>
                  <a:tcPr anchor="ctr">
                    <a:solidFill>
                      <a:schemeClr val="accent6">
                        <a:lumMod val="40000"/>
                        <a:lumOff val="60000"/>
                      </a:schemeClr>
                    </a:solidFill>
                  </a:tcPr>
                </a:tc>
                <a:extLst>
                  <a:ext uri="{0D108BD9-81ED-4DB2-BD59-A6C34878D82A}">
                    <a16:rowId xmlns:a16="http://schemas.microsoft.com/office/drawing/2014/main" xmlns="" val="10002"/>
                  </a:ext>
                </a:extLst>
              </a:tr>
              <a:tr h="517762">
                <a:tc>
                  <a:txBody>
                    <a:bodyPr/>
                    <a:lstStyle/>
                    <a:p>
                      <a:pPr algn="ctr"/>
                      <a:r>
                        <a:rPr lang="es-VE" sz="1400" dirty="0" smtClean="0"/>
                        <a:t>Edgar </a:t>
                      </a:r>
                      <a:endParaRPr lang="es-VE" sz="1400" dirty="0"/>
                    </a:p>
                  </a:txBody>
                  <a:tcPr/>
                </a:tc>
                <a:tc>
                  <a:txBody>
                    <a:bodyPr/>
                    <a:lstStyle/>
                    <a:p>
                      <a:pPr algn="ctr"/>
                      <a:r>
                        <a:rPr lang="es-VE" sz="1400" dirty="0" smtClean="0"/>
                        <a:t>107</a:t>
                      </a:r>
                      <a:endParaRPr lang="es-VE" sz="1400" dirty="0"/>
                    </a:p>
                  </a:txBody>
                  <a:tcPr marL="68580" marR="68580" marT="0" marB="0" anchor="ctr"/>
                </a:tc>
                <a:tc>
                  <a:txBody>
                    <a:bodyPr/>
                    <a:lstStyle/>
                    <a:p>
                      <a:r>
                        <a:rPr lang="es-VE" sz="1400" dirty="0" smtClean="0"/>
                        <a:t>107</a:t>
                      </a:r>
                      <a:endParaRPr lang="es-VE" sz="1400" dirty="0"/>
                    </a:p>
                  </a:txBody>
                  <a:tcPr marL="68580" marR="68580" marT="0" marB="0" anchor="ctr"/>
                </a:tc>
                <a:tc>
                  <a:txBody>
                    <a:bodyPr/>
                    <a:lstStyle/>
                    <a:p>
                      <a:r>
                        <a:rPr lang="es-VE" sz="1400" dirty="0" smtClean="0"/>
                        <a:t>108</a:t>
                      </a:r>
                      <a:endParaRPr lang="es-VE" sz="1400" dirty="0"/>
                    </a:p>
                  </a:txBody>
                  <a:tcPr anchor="ctr"/>
                </a:tc>
                <a:tc>
                  <a:txBody>
                    <a:bodyPr/>
                    <a:lstStyle/>
                    <a:p>
                      <a:r>
                        <a:rPr lang="es-VE" sz="1400" dirty="0" smtClean="0"/>
                        <a:t>110</a:t>
                      </a:r>
                      <a:endParaRPr lang="es-VE" sz="1400" dirty="0"/>
                    </a:p>
                  </a:txBody>
                  <a:tcPr anchor="ctr"/>
                </a:tc>
                <a:tc>
                  <a:txBody>
                    <a:bodyPr/>
                    <a:lstStyle/>
                    <a:p>
                      <a:r>
                        <a:rPr lang="es-VE" sz="1400" dirty="0" smtClean="0"/>
                        <a:t>111</a:t>
                      </a:r>
                      <a:endParaRPr lang="es-VE" sz="1400" dirty="0"/>
                    </a:p>
                  </a:txBody>
                  <a:tcPr anchor="ctr"/>
                </a:tc>
                <a:tc>
                  <a:txBody>
                    <a:bodyPr/>
                    <a:lstStyle/>
                    <a:p>
                      <a:r>
                        <a:rPr lang="es-VE" sz="1400" dirty="0" smtClean="0"/>
                        <a:t>113</a:t>
                      </a:r>
                      <a:endParaRPr lang="es-VE" sz="1400" dirty="0"/>
                    </a:p>
                  </a:txBody>
                  <a:tcPr anchor="ctr"/>
                </a:tc>
                <a:tc>
                  <a:txBody>
                    <a:bodyPr/>
                    <a:lstStyle/>
                    <a:p>
                      <a:r>
                        <a:rPr lang="es-VE" sz="1400" dirty="0" smtClean="0"/>
                        <a:t>114</a:t>
                      </a:r>
                      <a:endParaRPr lang="es-VE" sz="1400" dirty="0"/>
                    </a:p>
                  </a:txBody>
                  <a:tcPr marL="68580" marR="68580" marT="0" marB="0" anchor="ctr"/>
                </a:tc>
                <a:tc>
                  <a:txBody>
                    <a:bodyPr/>
                    <a:lstStyle/>
                    <a:p>
                      <a:pPr algn="ctr"/>
                      <a:r>
                        <a:rPr lang="es-VE" sz="1400" b="1" dirty="0" smtClean="0"/>
                        <a:t>110</a:t>
                      </a:r>
                      <a:endParaRPr lang="es-VE" sz="1400" b="1" dirty="0"/>
                    </a:p>
                  </a:txBody>
                  <a:tcPr anchor="ctr">
                    <a:solidFill>
                      <a:schemeClr val="accent6">
                        <a:lumMod val="40000"/>
                        <a:lumOff val="60000"/>
                      </a:schemeClr>
                    </a:solidFill>
                  </a:tcPr>
                </a:tc>
                <a:extLst>
                  <a:ext uri="{0D108BD9-81ED-4DB2-BD59-A6C34878D82A}">
                    <a16:rowId xmlns:a16="http://schemas.microsoft.com/office/drawing/2014/main" xmlns="" val="10003"/>
                  </a:ext>
                </a:extLst>
              </a:tr>
              <a:tr h="517762">
                <a:tc>
                  <a:txBody>
                    <a:bodyPr/>
                    <a:lstStyle/>
                    <a:p>
                      <a:pPr algn="r"/>
                      <a:r>
                        <a:rPr lang="es-VE" sz="1400" dirty="0" smtClean="0"/>
                        <a:t>Promedio grupal</a:t>
                      </a:r>
                      <a:endParaRPr lang="es-VE" sz="1400" dirty="0"/>
                    </a:p>
                  </a:txBody>
                  <a:tcPr>
                    <a:solidFill>
                      <a:schemeClr val="accent6">
                        <a:lumMod val="20000"/>
                        <a:lumOff val="80000"/>
                      </a:schemeClr>
                    </a:solidFill>
                  </a:tcPr>
                </a:tc>
                <a:tc>
                  <a:txBody>
                    <a:bodyPr/>
                    <a:lstStyle/>
                    <a:p>
                      <a:pPr algn="ctr"/>
                      <a:r>
                        <a:rPr lang="es-VE" sz="1400" b="1" dirty="0" smtClean="0"/>
                        <a:t>109</a:t>
                      </a:r>
                      <a:endParaRPr lang="es-VE" sz="1400" b="1" dirty="0"/>
                    </a:p>
                  </a:txBody>
                  <a:tcPr anchor="ctr">
                    <a:solidFill>
                      <a:schemeClr val="accent6">
                        <a:lumMod val="20000"/>
                        <a:lumOff val="80000"/>
                      </a:schemeClr>
                    </a:solidFill>
                  </a:tcPr>
                </a:tc>
                <a:tc>
                  <a:txBody>
                    <a:bodyPr/>
                    <a:lstStyle/>
                    <a:p>
                      <a:r>
                        <a:rPr lang="es-VE" sz="1400" b="1" dirty="0" smtClean="0"/>
                        <a:t>110</a:t>
                      </a:r>
                      <a:endParaRPr lang="es-VE" sz="1400" b="1" dirty="0"/>
                    </a:p>
                  </a:txBody>
                  <a:tcPr anchor="ctr">
                    <a:solidFill>
                      <a:schemeClr val="accent6">
                        <a:lumMod val="20000"/>
                        <a:lumOff val="80000"/>
                      </a:schemeClr>
                    </a:solidFill>
                  </a:tcPr>
                </a:tc>
                <a:tc>
                  <a:txBody>
                    <a:bodyPr/>
                    <a:lstStyle/>
                    <a:p>
                      <a:r>
                        <a:rPr lang="es-VE" sz="1400" b="1" dirty="0" smtClean="0"/>
                        <a:t>111</a:t>
                      </a:r>
                      <a:endParaRPr lang="es-VE" sz="1400" b="1" dirty="0"/>
                    </a:p>
                  </a:txBody>
                  <a:tcPr anchor="ctr">
                    <a:solidFill>
                      <a:schemeClr val="accent6">
                        <a:lumMod val="20000"/>
                        <a:lumOff val="80000"/>
                      </a:schemeClr>
                    </a:solidFill>
                  </a:tcPr>
                </a:tc>
                <a:tc>
                  <a:txBody>
                    <a:bodyPr/>
                    <a:lstStyle/>
                    <a:p>
                      <a:r>
                        <a:rPr lang="es-VE" sz="1400" b="1" dirty="0" smtClean="0"/>
                        <a:t>113</a:t>
                      </a:r>
                      <a:endParaRPr lang="es-VE" sz="1400" b="1" dirty="0"/>
                    </a:p>
                  </a:txBody>
                  <a:tcPr anchor="ctr">
                    <a:solidFill>
                      <a:schemeClr val="accent6">
                        <a:lumMod val="20000"/>
                        <a:lumOff val="80000"/>
                      </a:schemeClr>
                    </a:solidFill>
                  </a:tcPr>
                </a:tc>
                <a:tc>
                  <a:txBody>
                    <a:bodyPr/>
                    <a:lstStyle/>
                    <a:p>
                      <a:r>
                        <a:rPr lang="es-VE" sz="1400" b="1" dirty="0" smtClean="0"/>
                        <a:t>114</a:t>
                      </a:r>
                      <a:endParaRPr lang="es-VE" sz="1400" b="1" dirty="0"/>
                    </a:p>
                  </a:txBody>
                  <a:tcPr anchor="ctr">
                    <a:solidFill>
                      <a:schemeClr val="accent6">
                        <a:lumMod val="20000"/>
                        <a:lumOff val="80000"/>
                      </a:schemeClr>
                    </a:solidFill>
                  </a:tcPr>
                </a:tc>
                <a:tc>
                  <a:txBody>
                    <a:bodyPr/>
                    <a:lstStyle/>
                    <a:p>
                      <a:r>
                        <a:rPr lang="es-VE" sz="1400" b="1" dirty="0" smtClean="0"/>
                        <a:t>115</a:t>
                      </a:r>
                      <a:endParaRPr lang="es-VE" sz="1400" b="1" dirty="0"/>
                    </a:p>
                  </a:txBody>
                  <a:tcPr anchor="ctr">
                    <a:solidFill>
                      <a:schemeClr val="accent6">
                        <a:lumMod val="20000"/>
                        <a:lumOff val="80000"/>
                      </a:schemeClr>
                    </a:solidFill>
                  </a:tcPr>
                </a:tc>
                <a:tc>
                  <a:txBody>
                    <a:bodyPr/>
                    <a:lstStyle/>
                    <a:p>
                      <a:r>
                        <a:rPr lang="es-VE" sz="1400" b="1" dirty="0" smtClean="0"/>
                        <a:t>116</a:t>
                      </a:r>
                      <a:endParaRPr lang="es-VE" sz="1400" b="1" dirty="0"/>
                    </a:p>
                  </a:txBody>
                  <a:tcPr anchor="ctr">
                    <a:solidFill>
                      <a:schemeClr val="accent6">
                        <a:lumMod val="20000"/>
                        <a:lumOff val="80000"/>
                      </a:schemeClr>
                    </a:solidFill>
                  </a:tcPr>
                </a:tc>
                <a:tc>
                  <a:txBody>
                    <a:bodyPr/>
                    <a:lstStyle/>
                    <a:p>
                      <a:pPr algn="ctr"/>
                      <a:r>
                        <a:rPr lang="es-VE" sz="1400" b="1" dirty="0" smtClean="0"/>
                        <a:t>113</a:t>
                      </a:r>
                      <a:endParaRPr lang="es-VE" sz="1400" b="1" dirty="0"/>
                    </a:p>
                  </a:txBody>
                  <a:tcPr anchor="ctr">
                    <a:solidFill>
                      <a:schemeClr val="accent6">
                        <a:lumMod val="40000"/>
                        <a:lumOff val="60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3149515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30 CuadroTexto">
            <a:extLst>
              <a:ext uri="{FF2B5EF4-FFF2-40B4-BE49-F238E27FC236}">
                <a16:creationId xmlns:a16="http://schemas.microsoft.com/office/drawing/2014/main" xmlns="" id="{EFB445F3-E9CE-4788-BD0F-3CF95C4A718C}"/>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27</a:t>
            </a:r>
            <a:endParaRPr lang="en-US" sz="1200" dirty="0">
              <a:solidFill>
                <a:schemeClr val="tx1">
                  <a:lumMod val="65000"/>
                  <a:lumOff val="35000"/>
                </a:schemeClr>
              </a:solidFill>
              <a:latin typeface="Arial" pitchFamily="34" charset="0"/>
              <a:cs typeface="Arial" pitchFamily="34" charset="0"/>
            </a:endParaRPr>
          </a:p>
        </p:txBody>
      </p:sp>
      <p:pic>
        <p:nvPicPr>
          <p:cNvPr id="20"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21"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4" cstate="print"/>
          <a:stretch>
            <a:fillRect/>
          </a:stretch>
        </p:blipFill>
        <p:spPr>
          <a:xfrm>
            <a:off x="4680453" y="8551690"/>
            <a:ext cx="548747" cy="375928"/>
          </a:xfrm>
          <a:prstGeom prst="rect">
            <a:avLst/>
          </a:prstGeom>
        </p:spPr>
      </p:pic>
      <p:pic>
        <p:nvPicPr>
          <p:cNvPr id="23"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5" cstate="print"/>
          <a:srcRect/>
          <a:stretch>
            <a:fillRect/>
          </a:stretch>
        </p:blipFill>
        <p:spPr bwMode="auto">
          <a:xfrm>
            <a:off x="5303624" y="8574565"/>
            <a:ext cx="429632" cy="389923"/>
          </a:xfrm>
          <a:prstGeom prst="rect">
            <a:avLst/>
          </a:prstGeom>
          <a:noFill/>
        </p:spPr>
      </p:pic>
      <p:sp>
        <p:nvSpPr>
          <p:cNvPr id="25" name="Rectángulo redondeado 24"/>
          <p:cNvSpPr/>
          <p:nvPr/>
        </p:nvSpPr>
        <p:spPr>
          <a:xfrm flipH="1">
            <a:off x="-27384" y="422496"/>
            <a:ext cx="5157192" cy="871946"/>
          </a:xfrm>
          <a:prstGeom prst="roundRect">
            <a:avLst/>
          </a:prstGeom>
          <a:gradFill>
            <a:gsLst>
              <a:gs pos="0">
                <a:schemeClr val="accent1">
                  <a:lumMod val="5000"/>
                  <a:lumOff val="95000"/>
                </a:schemeClr>
              </a:gs>
              <a:gs pos="13000">
                <a:schemeClr val="accent5">
                  <a:lumMod val="60000"/>
                  <a:lumOff val="40000"/>
                </a:schemeClr>
              </a:gs>
              <a:gs pos="26000">
                <a:srgbClr val="A38FB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7" name="Imagen 2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927475" y="104538"/>
            <a:ext cx="1834486" cy="1438237"/>
          </a:xfrm>
          <a:prstGeom prst="rect">
            <a:avLst/>
          </a:prstGeom>
        </p:spPr>
      </p:pic>
      <p:sp>
        <p:nvSpPr>
          <p:cNvPr id="28" name="Rectangle 6">
            <a:extLst>
              <a:ext uri="{FF2B5EF4-FFF2-40B4-BE49-F238E27FC236}">
                <a16:creationId xmlns:a16="http://schemas.microsoft.com/office/drawing/2014/main" xmlns="" id="{28FAAAAF-B78A-41E6-B9A1-00CEEA6DCB7F}"/>
              </a:ext>
            </a:extLst>
          </p:cNvPr>
          <p:cNvSpPr>
            <a:spLocks noChangeArrowheads="1"/>
          </p:cNvSpPr>
          <p:nvPr/>
        </p:nvSpPr>
        <p:spPr bwMode="auto">
          <a:xfrm>
            <a:off x="44624" y="402437"/>
            <a:ext cx="437511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spcBef>
                <a:spcPct val="0"/>
              </a:spcBef>
              <a:defRPr/>
            </a:pPr>
            <a:r>
              <a:rPr lang="es-VE" sz="2400" b="1" dirty="0">
                <a:solidFill>
                  <a:schemeClr val="bg1"/>
                </a:solidFill>
              </a:rPr>
              <a:t>EJEMPLO DE REGISTRO SEMANAL  DE  FLUIDEZ  LECTORA </a:t>
            </a:r>
            <a:endParaRPr lang="en-US" sz="2400" dirty="0">
              <a:solidFill>
                <a:schemeClr val="bg1"/>
              </a:solidFill>
            </a:endParaRPr>
          </a:p>
        </p:txBody>
      </p:sp>
      <p:sp>
        <p:nvSpPr>
          <p:cNvPr id="29" name="2 CuadroTexto"/>
          <p:cNvSpPr txBox="1"/>
          <p:nvPr/>
        </p:nvSpPr>
        <p:spPr>
          <a:xfrm>
            <a:off x="188640" y="1695479"/>
            <a:ext cx="6480720" cy="646331"/>
          </a:xfrm>
          <a:prstGeom prst="rect">
            <a:avLst/>
          </a:prstGeom>
          <a:noFill/>
        </p:spPr>
        <p:txBody>
          <a:bodyPr wrap="square" rtlCol="0">
            <a:spAutoFit/>
          </a:bodyPr>
          <a:lstStyle/>
          <a:p>
            <a:pPr lvl="0" algn="just">
              <a:lnSpc>
                <a:spcPct val="150000"/>
              </a:lnSpc>
            </a:pPr>
            <a:r>
              <a:rPr lang="es-VE" sz="1200" dirty="0" smtClean="0">
                <a:solidFill>
                  <a:schemeClr val="tx1">
                    <a:lumMod val="65000"/>
                    <a:lumOff val="35000"/>
                  </a:schemeClr>
                </a:solidFill>
              </a:rPr>
              <a:t>Para </a:t>
            </a:r>
            <a:r>
              <a:rPr lang="es-VE" sz="1200" dirty="0">
                <a:solidFill>
                  <a:schemeClr val="tx1">
                    <a:lumMod val="65000"/>
                    <a:lumOff val="35000"/>
                  </a:schemeClr>
                </a:solidFill>
              </a:rPr>
              <a:t>obtener el </a:t>
            </a:r>
            <a:r>
              <a:rPr lang="es-VE" sz="1200" b="1" dirty="0">
                <a:solidFill>
                  <a:schemeClr val="tx1">
                    <a:lumMod val="65000"/>
                    <a:lumOff val="35000"/>
                  </a:schemeClr>
                </a:solidFill>
              </a:rPr>
              <a:t>promedio individual</a:t>
            </a:r>
            <a:r>
              <a:rPr lang="es-VE" sz="1200" dirty="0">
                <a:solidFill>
                  <a:schemeClr val="tx1">
                    <a:lumMod val="65000"/>
                    <a:lumOff val="35000"/>
                  </a:schemeClr>
                </a:solidFill>
              </a:rPr>
              <a:t>: se </a:t>
            </a:r>
            <a:r>
              <a:rPr lang="es-VE" sz="1200" dirty="0" smtClean="0">
                <a:solidFill>
                  <a:schemeClr val="tx1">
                    <a:lumMod val="65000"/>
                    <a:lumOff val="35000"/>
                  </a:schemeClr>
                </a:solidFill>
              </a:rPr>
              <a:t>suma el resultado  del estudiante correspondiente a </a:t>
            </a:r>
            <a:r>
              <a:rPr lang="es-VE" sz="1200" dirty="0">
                <a:solidFill>
                  <a:schemeClr val="tx1">
                    <a:lumMod val="65000"/>
                    <a:lumOff val="35000"/>
                  </a:schemeClr>
                </a:solidFill>
              </a:rPr>
              <a:t>cada semana y se divide entre el número de semanas. Ejemplo: </a:t>
            </a:r>
          </a:p>
        </p:txBody>
      </p:sp>
      <p:sp>
        <p:nvSpPr>
          <p:cNvPr id="30" name="3 CuadroTexto"/>
          <p:cNvSpPr txBox="1"/>
          <p:nvPr/>
        </p:nvSpPr>
        <p:spPr>
          <a:xfrm>
            <a:off x="188640" y="3927727"/>
            <a:ext cx="6573321" cy="1477328"/>
          </a:xfrm>
          <a:prstGeom prst="rect">
            <a:avLst/>
          </a:prstGeom>
          <a:noFill/>
        </p:spPr>
        <p:txBody>
          <a:bodyPr wrap="square" rtlCol="0">
            <a:spAutoFit/>
          </a:bodyPr>
          <a:lstStyle/>
          <a:p>
            <a:pPr algn="ctr">
              <a:lnSpc>
                <a:spcPct val="150000"/>
              </a:lnSpc>
            </a:pPr>
            <a:r>
              <a:rPr lang="es-VE" sz="1200" dirty="0" smtClean="0">
                <a:solidFill>
                  <a:schemeClr val="tx1">
                    <a:lumMod val="65000"/>
                    <a:lumOff val="35000"/>
                  </a:schemeClr>
                </a:solidFill>
              </a:rPr>
              <a:t>Datos</a:t>
            </a:r>
            <a:r>
              <a:rPr lang="es-VE" sz="1200" dirty="0">
                <a:solidFill>
                  <a:schemeClr val="tx1">
                    <a:lumMod val="65000"/>
                    <a:lumOff val="35000"/>
                  </a:schemeClr>
                </a:solidFill>
              </a:rPr>
              <a:t>: (</a:t>
            </a:r>
            <a:r>
              <a:rPr lang="es-VE" sz="1200" dirty="0" smtClean="0">
                <a:solidFill>
                  <a:schemeClr val="tx1">
                    <a:lumMod val="65000"/>
                    <a:lumOff val="35000"/>
                  </a:schemeClr>
                </a:solidFill>
              </a:rPr>
              <a:t>Sem 8) 110+ (Sem 9) 112+ </a:t>
            </a:r>
            <a:r>
              <a:rPr lang="es-VE" sz="1200" dirty="0">
                <a:solidFill>
                  <a:schemeClr val="tx1">
                    <a:lumMod val="65000"/>
                    <a:lumOff val="35000"/>
                  </a:schemeClr>
                </a:solidFill>
              </a:rPr>
              <a:t>(Sem </a:t>
            </a:r>
            <a:r>
              <a:rPr lang="es-VE" sz="1200" dirty="0" smtClean="0">
                <a:solidFill>
                  <a:schemeClr val="tx1">
                    <a:lumMod val="65000"/>
                    <a:lumOff val="35000"/>
                  </a:schemeClr>
                </a:solidFill>
              </a:rPr>
              <a:t>10) 113+ </a:t>
            </a:r>
            <a:r>
              <a:rPr lang="es-VE" sz="1200" dirty="0">
                <a:solidFill>
                  <a:schemeClr val="tx1">
                    <a:lumMod val="65000"/>
                    <a:lumOff val="35000"/>
                  </a:schemeClr>
                </a:solidFill>
              </a:rPr>
              <a:t>(Sem </a:t>
            </a:r>
            <a:r>
              <a:rPr lang="es-VE" sz="1200" dirty="0" smtClean="0">
                <a:solidFill>
                  <a:schemeClr val="tx1">
                    <a:lumMod val="65000"/>
                    <a:lumOff val="35000"/>
                  </a:schemeClr>
                </a:solidFill>
              </a:rPr>
              <a:t>11)115+ </a:t>
            </a:r>
            <a:r>
              <a:rPr lang="es-VE" sz="1200" dirty="0">
                <a:solidFill>
                  <a:schemeClr val="tx1">
                    <a:lumMod val="65000"/>
                    <a:lumOff val="35000"/>
                  </a:schemeClr>
                </a:solidFill>
              </a:rPr>
              <a:t>(Sem </a:t>
            </a:r>
            <a:r>
              <a:rPr lang="es-VE" sz="1200" dirty="0" smtClean="0">
                <a:solidFill>
                  <a:schemeClr val="tx1">
                    <a:lumMod val="65000"/>
                    <a:lumOff val="35000"/>
                  </a:schemeClr>
                </a:solidFill>
              </a:rPr>
              <a:t>12)116+ </a:t>
            </a:r>
            <a:r>
              <a:rPr lang="es-VE" sz="1200" dirty="0">
                <a:solidFill>
                  <a:schemeClr val="tx1">
                    <a:lumMod val="65000"/>
                    <a:lumOff val="35000"/>
                  </a:schemeClr>
                </a:solidFill>
              </a:rPr>
              <a:t>(Sem </a:t>
            </a:r>
            <a:r>
              <a:rPr lang="es-VE" sz="1200" dirty="0" smtClean="0">
                <a:solidFill>
                  <a:schemeClr val="tx1">
                    <a:lumMod val="65000"/>
                    <a:lumOff val="35000"/>
                  </a:schemeClr>
                </a:solidFill>
              </a:rPr>
              <a:t>13) 116+ </a:t>
            </a:r>
            <a:r>
              <a:rPr lang="es-VE" sz="1200" dirty="0">
                <a:solidFill>
                  <a:schemeClr val="tx1">
                    <a:lumMod val="65000"/>
                    <a:lumOff val="35000"/>
                  </a:schemeClr>
                </a:solidFill>
              </a:rPr>
              <a:t>(Sem </a:t>
            </a:r>
            <a:r>
              <a:rPr lang="es-VE" sz="1200" dirty="0" smtClean="0">
                <a:solidFill>
                  <a:schemeClr val="tx1">
                    <a:lumMod val="65000"/>
                    <a:lumOff val="35000"/>
                  </a:schemeClr>
                </a:solidFill>
              </a:rPr>
              <a:t>14) 117= </a:t>
            </a:r>
            <a:r>
              <a:rPr lang="es-VE" sz="1200" b="1" dirty="0" smtClean="0">
                <a:solidFill>
                  <a:schemeClr val="tx1">
                    <a:lumMod val="65000"/>
                    <a:lumOff val="35000"/>
                  </a:schemeClr>
                </a:solidFill>
              </a:rPr>
              <a:t>799 ppm</a:t>
            </a:r>
          </a:p>
          <a:p>
            <a:pPr algn="just">
              <a:lnSpc>
                <a:spcPct val="150000"/>
              </a:lnSpc>
            </a:pPr>
            <a:endParaRPr lang="es-VE" sz="1200" b="1" dirty="0" smtClean="0">
              <a:solidFill>
                <a:schemeClr val="tx1">
                  <a:lumMod val="65000"/>
                  <a:lumOff val="35000"/>
                </a:schemeClr>
              </a:solidFill>
            </a:endParaRPr>
          </a:p>
          <a:p>
            <a:pPr algn="ctr">
              <a:lnSpc>
                <a:spcPct val="150000"/>
              </a:lnSpc>
            </a:pPr>
            <a:r>
              <a:rPr lang="es-VE" sz="1200" b="1" dirty="0" smtClean="0">
                <a:solidFill>
                  <a:schemeClr val="tx1">
                    <a:lumMod val="65000"/>
                    <a:lumOff val="35000"/>
                  </a:schemeClr>
                </a:solidFill>
              </a:rPr>
              <a:t>Promedio =</a:t>
            </a:r>
            <a:r>
              <a:rPr lang="es-VE" sz="1200" b="1" dirty="0">
                <a:solidFill>
                  <a:schemeClr val="tx1">
                    <a:lumMod val="65000"/>
                    <a:lumOff val="35000"/>
                  </a:schemeClr>
                </a:solidFill>
              </a:rPr>
              <a:t> </a:t>
            </a:r>
            <a:r>
              <a:rPr lang="es-VE" sz="1200" b="1" dirty="0" smtClean="0">
                <a:solidFill>
                  <a:schemeClr val="tx1">
                    <a:lumMod val="65000"/>
                    <a:lumOff val="35000"/>
                  </a:schemeClr>
                </a:solidFill>
              </a:rPr>
              <a:t>799(ppm)                      7 (</a:t>
            </a:r>
            <a:r>
              <a:rPr lang="es-VE" sz="1200" b="1" dirty="0">
                <a:solidFill>
                  <a:schemeClr val="tx1">
                    <a:lumMod val="65000"/>
                    <a:lumOff val="35000"/>
                  </a:schemeClr>
                </a:solidFill>
              </a:rPr>
              <a:t>semanas) </a:t>
            </a:r>
            <a:r>
              <a:rPr lang="es-VE" sz="1200" b="1" dirty="0" smtClean="0">
                <a:solidFill>
                  <a:schemeClr val="tx1">
                    <a:lumMod val="65000"/>
                    <a:lumOff val="35000"/>
                  </a:schemeClr>
                </a:solidFill>
              </a:rPr>
              <a:t>= 114 ppm </a:t>
            </a:r>
            <a:endParaRPr lang="es-VE" sz="1200" b="1" dirty="0">
              <a:solidFill>
                <a:schemeClr val="tx1">
                  <a:lumMod val="65000"/>
                  <a:lumOff val="35000"/>
                </a:schemeClr>
              </a:solidFill>
            </a:endParaRPr>
          </a:p>
          <a:p>
            <a:pPr algn="just">
              <a:lnSpc>
                <a:spcPct val="150000"/>
              </a:lnSpc>
            </a:pPr>
            <a:endParaRPr lang="es-VE" sz="1200" b="1" dirty="0">
              <a:solidFill>
                <a:schemeClr val="tx1">
                  <a:lumMod val="65000"/>
                  <a:lumOff val="35000"/>
                </a:schemeClr>
              </a:solidFill>
            </a:endParaRPr>
          </a:p>
        </p:txBody>
      </p:sp>
      <p:sp>
        <p:nvSpPr>
          <p:cNvPr id="31" name="4 CuadroTexto"/>
          <p:cNvSpPr txBox="1"/>
          <p:nvPr/>
        </p:nvSpPr>
        <p:spPr>
          <a:xfrm>
            <a:off x="433867" y="5592886"/>
            <a:ext cx="6235493" cy="923330"/>
          </a:xfrm>
          <a:prstGeom prst="rect">
            <a:avLst/>
          </a:prstGeom>
          <a:solidFill>
            <a:srgbClr val="A38FBB"/>
          </a:solidFill>
        </p:spPr>
        <p:txBody>
          <a:bodyPr wrap="square" rtlCol="0">
            <a:spAutoFit/>
          </a:bodyPr>
          <a:lstStyle/>
          <a:p>
            <a:pPr algn="ctr"/>
            <a:r>
              <a:rPr lang="es-VE" b="1" dirty="0" smtClean="0">
                <a:solidFill>
                  <a:schemeClr val="bg1"/>
                </a:solidFill>
              </a:rPr>
              <a:t>El  promedio de fluidez de la lectura de Aníbal</a:t>
            </a:r>
          </a:p>
          <a:p>
            <a:pPr algn="ctr"/>
            <a:r>
              <a:rPr lang="es-VE" b="1" dirty="0" smtClean="0">
                <a:solidFill>
                  <a:schemeClr val="bg1"/>
                </a:solidFill>
              </a:rPr>
              <a:t> desde la semana 8 hasta la semana 14  fue de: </a:t>
            </a:r>
            <a:endParaRPr lang="es-VE" b="1" dirty="0">
              <a:solidFill>
                <a:schemeClr val="bg1"/>
              </a:solidFill>
            </a:endParaRPr>
          </a:p>
          <a:p>
            <a:pPr algn="ctr"/>
            <a:r>
              <a:rPr lang="es-VE" b="1" dirty="0" smtClean="0">
                <a:solidFill>
                  <a:schemeClr val="bg1"/>
                </a:solidFill>
              </a:rPr>
              <a:t>114 PALABRAS POR MINUTO</a:t>
            </a:r>
            <a:endParaRPr lang="es-VE" b="1" dirty="0">
              <a:solidFill>
                <a:schemeClr val="bg1"/>
              </a:solidFill>
            </a:endParaRPr>
          </a:p>
        </p:txBody>
      </p:sp>
      <p:sp>
        <p:nvSpPr>
          <p:cNvPr id="32" name="6 CuadroTexto"/>
          <p:cNvSpPr txBox="1"/>
          <p:nvPr/>
        </p:nvSpPr>
        <p:spPr>
          <a:xfrm>
            <a:off x="116632" y="6828055"/>
            <a:ext cx="6480720" cy="923330"/>
          </a:xfrm>
          <a:prstGeom prst="rect">
            <a:avLst/>
          </a:prstGeom>
          <a:noFill/>
        </p:spPr>
        <p:txBody>
          <a:bodyPr wrap="square" rtlCol="0">
            <a:spAutoFit/>
          </a:bodyPr>
          <a:lstStyle/>
          <a:p>
            <a:pPr marL="285750" indent="-285750" algn="just">
              <a:lnSpc>
                <a:spcPct val="150000"/>
              </a:lnSpc>
              <a:buFontTx/>
              <a:buChar char="-"/>
            </a:pPr>
            <a:r>
              <a:rPr lang="es-VE" sz="1200" dirty="0" smtClean="0">
                <a:solidFill>
                  <a:schemeClr val="tx1">
                    <a:lumMod val="65000"/>
                    <a:lumOff val="35000"/>
                  </a:schemeClr>
                </a:solidFill>
              </a:rPr>
              <a:t>En la semana 1, la 7 y la 14 es importante reportar los casos de los niños que no leen a fin de brindarles la atención necesaria. </a:t>
            </a:r>
          </a:p>
          <a:p>
            <a:pPr marL="285750" indent="-285750" algn="just">
              <a:lnSpc>
                <a:spcPct val="150000"/>
              </a:lnSpc>
              <a:buFontTx/>
              <a:buChar char="-"/>
            </a:pPr>
            <a:r>
              <a:rPr lang="es-VE" sz="1200" dirty="0" smtClean="0">
                <a:solidFill>
                  <a:schemeClr val="tx1">
                    <a:lumMod val="65000"/>
                    <a:lumOff val="35000"/>
                  </a:schemeClr>
                </a:solidFill>
              </a:rPr>
              <a:t>El promedio </a:t>
            </a:r>
            <a:r>
              <a:rPr lang="es-VE" sz="1200" smtClean="0">
                <a:solidFill>
                  <a:schemeClr val="tx1">
                    <a:lumMod val="65000"/>
                    <a:lumOff val="35000"/>
                  </a:schemeClr>
                </a:solidFill>
              </a:rPr>
              <a:t>de </a:t>
            </a:r>
            <a:r>
              <a:rPr lang="es-VE" sz="1200">
                <a:solidFill>
                  <a:schemeClr val="tx1">
                    <a:lumMod val="65000"/>
                    <a:lumOff val="35000"/>
                  </a:schemeClr>
                </a:solidFill>
              </a:rPr>
              <a:t>j</a:t>
            </a:r>
            <a:r>
              <a:rPr lang="es-VE" sz="1200" smtClean="0">
                <a:solidFill>
                  <a:schemeClr val="tx1">
                    <a:lumMod val="65000"/>
                    <a:lumOff val="35000"/>
                  </a:schemeClr>
                </a:solidFill>
              </a:rPr>
              <a:t>unio </a:t>
            </a:r>
            <a:r>
              <a:rPr lang="es-VE" sz="1200" dirty="0" smtClean="0">
                <a:solidFill>
                  <a:schemeClr val="tx1">
                    <a:lumMod val="65000"/>
                    <a:lumOff val="35000"/>
                  </a:schemeClr>
                </a:solidFill>
              </a:rPr>
              <a:t>de las 14 semanas se comparará con el resultado del evento del 23 de abril.  </a:t>
            </a:r>
            <a:endParaRPr lang="es-VE" sz="1200" dirty="0">
              <a:solidFill>
                <a:schemeClr val="tx1">
                  <a:lumMod val="65000"/>
                  <a:lumOff val="35000"/>
                </a:schemeClr>
              </a:solidFill>
            </a:endParaRPr>
          </a:p>
        </p:txBody>
      </p:sp>
      <p:sp>
        <p:nvSpPr>
          <p:cNvPr id="33" name="7 División"/>
          <p:cNvSpPr/>
          <p:nvPr/>
        </p:nvSpPr>
        <p:spPr>
          <a:xfrm>
            <a:off x="3126112" y="4570249"/>
            <a:ext cx="698376" cy="770384"/>
          </a:xfrm>
          <a:prstGeom prst="mathDivid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s-VE" sz="1200">
              <a:solidFill>
                <a:schemeClr val="tx1">
                  <a:lumMod val="65000"/>
                  <a:lumOff val="35000"/>
                </a:schemeClr>
              </a:solidFill>
            </a:endParaRPr>
          </a:p>
        </p:txBody>
      </p:sp>
      <p:pic>
        <p:nvPicPr>
          <p:cNvPr id="40" name="Picture 2"/>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b="54806"/>
          <a:stretch/>
        </p:blipFill>
        <p:spPr bwMode="auto">
          <a:xfrm>
            <a:off x="260648" y="2655372"/>
            <a:ext cx="6408712" cy="895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650534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30 CuadroTexto">
            <a:extLst>
              <a:ext uri="{FF2B5EF4-FFF2-40B4-BE49-F238E27FC236}">
                <a16:creationId xmlns:a16="http://schemas.microsoft.com/office/drawing/2014/main" xmlns="" id="{EFB445F3-E9CE-4788-BD0F-3CF95C4A718C}"/>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28</a:t>
            </a:r>
            <a:endParaRPr lang="en-US" sz="1200" dirty="0">
              <a:solidFill>
                <a:schemeClr val="tx1">
                  <a:lumMod val="65000"/>
                  <a:lumOff val="35000"/>
                </a:schemeClr>
              </a:solidFill>
              <a:latin typeface="Arial" pitchFamily="34" charset="0"/>
              <a:cs typeface="Arial" pitchFamily="34" charset="0"/>
            </a:endParaRPr>
          </a:p>
        </p:txBody>
      </p:sp>
      <p:pic>
        <p:nvPicPr>
          <p:cNvPr id="13"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15"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4" cstate="print"/>
          <a:stretch>
            <a:fillRect/>
          </a:stretch>
        </p:blipFill>
        <p:spPr>
          <a:xfrm>
            <a:off x="4680453" y="8551690"/>
            <a:ext cx="548747" cy="375928"/>
          </a:xfrm>
          <a:prstGeom prst="rect">
            <a:avLst/>
          </a:prstGeom>
        </p:spPr>
      </p:pic>
      <p:pic>
        <p:nvPicPr>
          <p:cNvPr id="16"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5" cstate="print"/>
          <a:srcRect/>
          <a:stretch>
            <a:fillRect/>
          </a:stretch>
        </p:blipFill>
        <p:spPr bwMode="auto">
          <a:xfrm>
            <a:off x="5303624" y="8574565"/>
            <a:ext cx="429632" cy="389923"/>
          </a:xfrm>
          <a:prstGeom prst="rect">
            <a:avLst/>
          </a:prstGeom>
          <a:noFill/>
        </p:spPr>
      </p:pic>
      <p:sp>
        <p:nvSpPr>
          <p:cNvPr id="17" name="Rectángulo redondeado 16"/>
          <p:cNvSpPr/>
          <p:nvPr/>
        </p:nvSpPr>
        <p:spPr>
          <a:xfrm flipH="1">
            <a:off x="-27384" y="422496"/>
            <a:ext cx="5157192" cy="871946"/>
          </a:xfrm>
          <a:prstGeom prst="roundRect">
            <a:avLst/>
          </a:prstGeom>
          <a:gradFill>
            <a:gsLst>
              <a:gs pos="0">
                <a:schemeClr val="accent1">
                  <a:lumMod val="5000"/>
                  <a:lumOff val="95000"/>
                </a:schemeClr>
              </a:gs>
              <a:gs pos="13000">
                <a:schemeClr val="accent5">
                  <a:lumMod val="60000"/>
                  <a:lumOff val="40000"/>
                </a:schemeClr>
              </a:gs>
              <a:gs pos="26000">
                <a:srgbClr val="A38FB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8" name="Imagen 1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927475" y="104538"/>
            <a:ext cx="1834486" cy="1438237"/>
          </a:xfrm>
          <a:prstGeom prst="rect">
            <a:avLst/>
          </a:prstGeom>
        </p:spPr>
      </p:pic>
      <p:sp>
        <p:nvSpPr>
          <p:cNvPr id="28" name="Rectangle 6">
            <a:extLst>
              <a:ext uri="{FF2B5EF4-FFF2-40B4-BE49-F238E27FC236}">
                <a16:creationId xmlns:a16="http://schemas.microsoft.com/office/drawing/2014/main" xmlns="" id="{28FAAAAF-B78A-41E6-B9A1-00CEEA6DCB7F}"/>
              </a:ext>
            </a:extLst>
          </p:cNvPr>
          <p:cNvSpPr>
            <a:spLocks noChangeArrowheads="1"/>
          </p:cNvSpPr>
          <p:nvPr/>
        </p:nvSpPr>
        <p:spPr bwMode="auto">
          <a:xfrm>
            <a:off x="44624" y="402437"/>
            <a:ext cx="437511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spcBef>
                <a:spcPct val="0"/>
              </a:spcBef>
              <a:defRPr/>
            </a:pPr>
            <a:r>
              <a:rPr lang="es-VE" sz="2400" b="1" dirty="0">
                <a:solidFill>
                  <a:schemeClr val="bg1"/>
                </a:solidFill>
              </a:rPr>
              <a:t>EJEMPLO DE REGISTRO SEMANAL  DE  FLUIDEZ  LECTORA </a:t>
            </a:r>
            <a:endParaRPr lang="en-US" sz="2400" dirty="0">
              <a:solidFill>
                <a:schemeClr val="bg1"/>
              </a:solidFill>
            </a:endParaRPr>
          </a:p>
        </p:txBody>
      </p:sp>
      <p:sp>
        <p:nvSpPr>
          <p:cNvPr id="29" name="3 CuadroTexto"/>
          <p:cNvSpPr txBox="1"/>
          <p:nvPr/>
        </p:nvSpPr>
        <p:spPr>
          <a:xfrm>
            <a:off x="431981" y="1806979"/>
            <a:ext cx="6237379" cy="5424562"/>
          </a:xfrm>
          <a:prstGeom prst="rect">
            <a:avLst/>
          </a:prstGeom>
          <a:noFill/>
        </p:spPr>
        <p:txBody>
          <a:bodyPr wrap="square" rtlCol="0">
            <a:spAutoFit/>
          </a:bodyPr>
          <a:lstStyle/>
          <a:p>
            <a:pPr marL="285750" indent="-285750" algn="just"/>
            <a:r>
              <a:rPr lang="es-VE" sz="1400" dirty="0" smtClean="0">
                <a:solidFill>
                  <a:schemeClr val="tx1">
                    <a:lumMod val="65000"/>
                    <a:lumOff val="35000"/>
                  </a:schemeClr>
                </a:solidFill>
              </a:rPr>
              <a:t>Para </a:t>
            </a:r>
            <a:r>
              <a:rPr lang="es-VE" sz="1400" dirty="0">
                <a:solidFill>
                  <a:schemeClr val="tx1">
                    <a:lumMod val="65000"/>
                    <a:lumOff val="35000"/>
                  </a:schemeClr>
                </a:solidFill>
              </a:rPr>
              <a:t>obtener el </a:t>
            </a:r>
            <a:r>
              <a:rPr lang="es-VE" sz="1400" b="1" dirty="0">
                <a:solidFill>
                  <a:schemeClr val="tx1">
                    <a:lumMod val="65000"/>
                    <a:lumOff val="35000"/>
                  </a:schemeClr>
                </a:solidFill>
              </a:rPr>
              <a:t>promedio grupal</a:t>
            </a:r>
            <a:r>
              <a:rPr lang="es-VE" sz="1400" dirty="0">
                <a:solidFill>
                  <a:schemeClr val="tx1">
                    <a:lumMod val="65000"/>
                    <a:lumOff val="35000"/>
                  </a:schemeClr>
                </a:solidFill>
              </a:rPr>
              <a:t>: sumar el resultado de cada estudiante y </a:t>
            </a:r>
            <a:r>
              <a:rPr lang="es-VE" sz="1400" dirty="0" smtClean="0">
                <a:solidFill>
                  <a:schemeClr val="tx1">
                    <a:lumMod val="65000"/>
                    <a:lumOff val="35000"/>
                  </a:schemeClr>
                </a:solidFill>
              </a:rPr>
              <a:t>dividirlo</a:t>
            </a:r>
          </a:p>
          <a:p>
            <a:pPr marL="285750" indent="-285750" algn="just"/>
            <a:r>
              <a:rPr lang="es-VE" sz="1400" dirty="0" smtClean="0">
                <a:solidFill>
                  <a:schemeClr val="tx1">
                    <a:lumMod val="65000"/>
                    <a:lumOff val="35000"/>
                  </a:schemeClr>
                </a:solidFill>
              </a:rPr>
              <a:t>entre </a:t>
            </a:r>
            <a:r>
              <a:rPr lang="es-VE" sz="1400" dirty="0">
                <a:solidFill>
                  <a:schemeClr val="tx1">
                    <a:lumMod val="65000"/>
                    <a:lumOff val="35000"/>
                  </a:schemeClr>
                </a:solidFill>
              </a:rPr>
              <a:t>el número de </a:t>
            </a:r>
            <a:r>
              <a:rPr lang="es-VE" sz="1400" dirty="0" smtClean="0">
                <a:solidFill>
                  <a:schemeClr val="tx1">
                    <a:lumMod val="65000"/>
                    <a:lumOff val="35000"/>
                  </a:schemeClr>
                </a:solidFill>
              </a:rPr>
              <a:t>estudiantes participantes</a:t>
            </a:r>
            <a:r>
              <a:rPr lang="es-VE" sz="1400" dirty="0">
                <a:solidFill>
                  <a:schemeClr val="tx1">
                    <a:lumMod val="65000"/>
                    <a:lumOff val="35000"/>
                  </a:schemeClr>
                </a:solidFill>
              </a:rPr>
              <a:t>. Ejemplo</a:t>
            </a:r>
            <a:r>
              <a:rPr lang="es-VE" sz="1400" dirty="0" smtClean="0">
                <a:solidFill>
                  <a:schemeClr val="tx1">
                    <a:lumMod val="65000"/>
                    <a:lumOff val="35000"/>
                  </a:schemeClr>
                </a:solidFill>
              </a:rPr>
              <a:t>:</a:t>
            </a:r>
          </a:p>
          <a:p>
            <a:pPr marL="285750" indent="-285750">
              <a:buFontTx/>
              <a:buChar char="-"/>
            </a:pPr>
            <a:endParaRPr lang="es-VE" sz="1050" dirty="0">
              <a:solidFill>
                <a:schemeClr val="tx1">
                  <a:lumMod val="65000"/>
                  <a:lumOff val="35000"/>
                </a:schemeClr>
              </a:solidFill>
            </a:endParaRPr>
          </a:p>
          <a:p>
            <a:pPr lvl="0"/>
            <a:r>
              <a:rPr lang="es-VE" sz="1400" b="1" i="1" dirty="0" smtClean="0">
                <a:solidFill>
                  <a:schemeClr val="tx1">
                    <a:lumMod val="65000"/>
                    <a:lumOff val="35000"/>
                  </a:schemeClr>
                </a:solidFill>
              </a:rPr>
              <a:t>Datos semana 14</a:t>
            </a:r>
            <a:r>
              <a:rPr lang="es-VE" sz="1400" i="1" dirty="0" smtClean="0">
                <a:solidFill>
                  <a:schemeClr val="tx1">
                    <a:lumMod val="65000"/>
                    <a:lumOff val="35000"/>
                  </a:schemeClr>
                </a:solidFill>
              </a:rPr>
              <a:t>: </a:t>
            </a:r>
          </a:p>
          <a:p>
            <a:pPr lvl="0"/>
            <a:endParaRPr lang="es-VE" sz="1400" i="1" dirty="0" smtClean="0">
              <a:solidFill>
                <a:schemeClr val="tx1">
                  <a:lumMod val="65000"/>
                  <a:lumOff val="35000"/>
                </a:schemeClr>
              </a:solidFill>
            </a:endParaRPr>
          </a:p>
          <a:p>
            <a:pPr lvl="0"/>
            <a:endParaRPr lang="es-VE" sz="1400" i="1" dirty="0">
              <a:solidFill>
                <a:schemeClr val="tx1">
                  <a:lumMod val="65000"/>
                  <a:lumOff val="35000"/>
                </a:schemeClr>
              </a:solidFill>
            </a:endParaRPr>
          </a:p>
          <a:p>
            <a:pPr lvl="0"/>
            <a:endParaRPr lang="es-VE" sz="1400" i="1" dirty="0" smtClean="0">
              <a:solidFill>
                <a:schemeClr val="tx1">
                  <a:lumMod val="65000"/>
                  <a:lumOff val="35000"/>
                </a:schemeClr>
              </a:solidFill>
            </a:endParaRPr>
          </a:p>
          <a:p>
            <a:pPr lvl="0"/>
            <a:endParaRPr lang="es-VE" sz="1400" i="1" dirty="0">
              <a:solidFill>
                <a:schemeClr val="tx1">
                  <a:lumMod val="65000"/>
                  <a:lumOff val="35000"/>
                </a:schemeClr>
              </a:solidFill>
            </a:endParaRPr>
          </a:p>
          <a:p>
            <a:pPr lvl="0"/>
            <a:endParaRPr lang="es-VE" sz="1400" i="1" dirty="0" smtClean="0">
              <a:solidFill>
                <a:schemeClr val="tx1">
                  <a:lumMod val="65000"/>
                  <a:lumOff val="35000"/>
                </a:schemeClr>
              </a:solidFill>
            </a:endParaRPr>
          </a:p>
          <a:p>
            <a:pPr lvl="0"/>
            <a:endParaRPr lang="es-VE" sz="1400" i="1" dirty="0" smtClean="0">
              <a:solidFill>
                <a:schemeClr val="tx1">
                  <a:lumMod val="65000"/>
                  <a:lumOff val="35000"/>
                </a:schemeClr>
              </a:solidFill>
            </a:endParaRPr>
          </a:p>
          <a:p>
            <a:pPr lvl="0"/>
            <a:endParaRPr lang="es-VE" sz="1400" i="1" dirty="0" smtClean="0">
              <a:solidFill>
                <a:schemeClr val="tx1">
                  <a:lumMod val="65000"/>
                  <a:lumOff val="35000"/>
                </a:schemeClr>
              </a:solidFill>
            </a:endParaRPr>
          </a:p>
          <a:p>
            <a:pPr lvl="0"/>
            <a:endParaRPr lang="es-VE" sz="1400" i="1" dirty="0" smtClean="0">
              <a:solidFill>
                <a:schemeClr val="tx1">
                  <a:lumMod val="65000"/>
                  <a:lumOff val="35000"/>
                </a:schemeClr>
              </a:solidFill>
            </a:endParaRPr>
          </a:p>
          <a:p>
            <a:pPr lvl="0"/>
            <a:endParaRPr lang="es-VE" sz="1400" dirty="0" smtClean="0">
              <a:solidFill>
                <a:schemeClr val="tx1">
                  <a:lumMod val="65000"/>
                  <a:lumOff val="35000"/>
                </a:schemeClr>
              </a:solidFill>
            </a:endParaRPr>
          </a:p>
          <a:p>
            <a:pPr lvl="0"/>
            <a:endParaRPr lang="es-VE" sz="1400" dirty="0" smtClean="0">
              <a:solidFill>
                <a:schemeClr val="tx1">
                  <a:lumMod val="65000"/>
                  <a:lumOff val="35000"/>
                </a:schemeClr>
              </a:solidFill>
            </a:endParaRPr>
          </a:p>
          <a:p>
            <a:pPr lvl="0"/>
            <a:endParaRPr lang="es-VE" sz="1400" dirty="0" smtClean="0">
              <a:solidFill>
                <a:schemeClr val="tx1">
                  <a:lumMod val="65000"/>
                  <a:lumOff val="35000"/>
                </a:schemeClr>
              </a:solidFill>
            </a:endParaRPr>
          </a:p>
          <a:p>
            <a:pPr lvl="0"/>
            <a:r>
              <a:rPr lang="es-VE" sz="1400" dirty="0" smtClean="0">
                <a:solidFill>
                  <a:schemeClr val="tx1">
                    <a:lumMod val="65000"/>
                    <a:lumOff val="35000"/>
                  </a:schemeClr>
                </a:solidFill>
              </a:rPr>
              <a:t>            </a:t>
            </a:r>
          </a:p>
          <a:p>
            <a:pPr lvl="0"/>
            <a:endParaRPr lang="es-VE" sz="1400" dirty="0" smtClean="0">
              <a:solidFill>
                <a:schemeClr val="tx1">
                  <a:lumMod val="65000"/>
                  <a:lumOff val="35000"/>
                </a:schemeClr>
              </a:solidFill>
            </a:endParaRPr>
          </a:p>
          <a:p>
            <a:pPr lvl="0"/>
            <a:r>
              <a:rPr lang="es-VE" sz="1400" dirty="0">
                <a:solidFill>
                  <a:schemeClr val="tx1">
                    <a:lumMod val="65000"/>
                    <a:lumOff val="35000"/>
                  </a:schemeClr>
                </a:solidFill>
              </a:rPr>
              <a:t> </a:t>
            </a:r>
            <a:r>
              <a:rPr lang="es-VE" sz="1400" dirty="0" smtClean="0">
                <a:solidFill>
                  <a:schemeClr val="tx1">
                    <a:lumMod val="65000"/>
                    <a:lumOff val="35000"/>
                  </a:schemeClr>
                </a:solidFill>
              </a:rPr>
              <a:t>            (Aníbal) 114ppm +( Yohelyz) 114ppm + (Edgar) 110ppm + = </a:t>
            </a:r>
            <a:r>
              <a:rPr lang="es-VE" sz="1400" b="1" dirty="0" smtClean="0">
                <a:solidFill>
                  <a:schemeClr val="tx1">
                    <a:lumMod val="65000"/>
                    <a:lumOff val="35000"/>
                  </a:schemeClr>
                </a:solidFill>
              </a:rPr>
              <a:t>338 ppm</a:t>
            </a:r>
          </a:p>
          <a:p>
            <a:pPr lvl="0"/>
            <a:endParaRPr lang="es-VE" sz="1400" dirty="0">
              <a:solidFill>
                <a:schemeClr val="tx1">
                  <a:lumMod val="65000"/>
                  <a:lumOff val="35000"/>
                </a:schemeClr>
              </a:solidFill>
            </a:endParaRPr>
          </a:p>
          <a:p>
            <a:pPr lvl="0"/>
            <a:r>
              <a:rPr lang="es-VE" sz="1400" dirty="0" smtClean="0">
                <a:solidFill>
                  <a:schemeClr val="tx1">
                    <a:lumMod val="65000"/>
                    <a:lumOff val="35000"/>
                  </a:schemeClr>
                </a:solidFill>
              </a:rPr>
              <a:t>                     Promedio = 338(ppm)                   3   (participantes) =  </a:t>
            </a:r>
            <a:r>
              <a:rPr lang="es-VE" sz="1400" b="1" dirty="0" smtClean="0">
                <a:solidFill>
                  <a:schemeClr val="tx1">
                    <a:lumMod val="65000"/>
                    <a:lumOff val="35000"/>
                  </a:schemeClr>
                </a:solidFill>
              </a:rPr>
              <a:t>113 ppm </a:t>
            </a:r>
          </a:p>
          <a:p>
            <a:pPr lvl="0"/>
            <a:endParaRPr lang="es-VE" sz="1400" dirty="0" smtClean="0">
              <a:solidFill>
                <a:schemeClr val="tx1">
                  <a:lumMod val="65000"/>
                  <a:lumOff val="35000"/>
                </a:schemeClr>
              </a:solidFill>
            </a:endParaRPr>
          </a:p>
          <a:p>
            <a:endParaRPr lang="es-VE" sz="1400" dirty="0" smtClean="0">
              <a:solidFill>
                <a:schemeClr val="tx1">
                  <a:lumMod val="65000"/>
                  <a:lumOff val="35000"/>
                </a:schemeClr>
              </a:solidFill>
            </a:endParaRPr>
          </a:p>
          <a:p>
            <a:endParaRPr lang="es-VE" sz="1400" dirty="0">
              <a:solidFill>
                <a:schemeClr val="tx1">
                  <a:lumMod val="65000"/>
                  <a:lumOff val="35000"/>
                </a:schemeClr>
              </a:solidFill>
            </a:endParaRPr>
          </a:p>
          <a:p>
            <a:endParaRPr lang="es-VE" sz="1400" dirty="0">
              <a:solidFill>
                <a:schemeClr val="tx1">
                  <a:lumMod val="65000"/>
                  <a:lumOff val="35000"/>
                </a:schemeClr>
              </a:solidFill>
            </a:endParaRPr>
          </a:p>
          <a:p>
            <a:r>
              <a:rPr lang="es-VE" sz="1400" dirty="0" smtClean="0">
                <a:solidFill>
                  <a:schemeClr val="tx1">
                    <a:lumMod val="65000"/>
                    <a:lumOff val="35000"/>
                  </a:schemeClr>
                </a:solidFill>
              </a:rPr>
              <a:t> </a:t>
            </a:r>
          </a:p>
        </p:txBody>
      </p:sp>
      <p:sp>
        <p:nvSpPr>
          <p:cNvPr id="30" name="6 CuadroTexto"/>
          <p:cNvSpPr txBox="1"/>
          <p:nvPr/>
        </p:nvSpPr>
        <p:spPr>
          <a:xfrm>
            <a:off x="476672" y="6631776"/>
            <a:ext cx="6021355" cy="892552"/>
          </a:xfrm>
          <a:prstGeom prst="rect">
            <a:avLst/>
          </a:prstGeom>
          <a:solidFill>
            <a:srgbClr val="A38FBB"/>
          </a:solidFill>
        </p:spPr>
        <p:txBody>
          <a:bodyPr wrap="square" rtlCol="0">
            <a:spAutoFit/>
          </a:bodyPr>
          <a:lstStyle/>
          <a:p>
            <a:pPr lvl="0" algn="ctr"/>
            <a:r>
              <a:rPr lang="es-VE" sz="1600" b="1" dirty="0">
                <a:solidFill>
                  <a:schemeClr val="bg1"/>
                </a:solidFill>
              </a:rPr>
              <a:t>El promedio grupal de fluidez de lectura </a:t>
            </a:r>
            <a:endParaRPr lang="es-VE" sz="1600" b="1" dirty="0" smtClean="0">
              <a:solidFill>
                <a:schemeClr val="bg1"/>
              </a:solidFill>
            </a:endParaRPr>
          </a:p>
          <a:p>
            <a:pPr lvl="0" algn="ctr"/>
            <a:r>
              <a:rPr lang="es-VE" sz="1600" b="1" dirty="0" smtClean="0">
                <a:solidFill>
                  <a:schemeClr val="bg1"/>
                </a:solidFill>
              </a:rPr>
              <a:t>correspondiente </a:t>
            </a:r>
            <a:r>
              <a:rPr lang="es-VE" sz="1600" b="1" dirty="0">
                <a:solidFill>
                  <a:schemeClr val="bg1"/>
                </a:solidFill>
              </a:rPr>
              <a:t>a la semana </a:t>
            </a:r>
            <a:r>
              <a:rPr lang="es-VE" sz="1600" b="1" dirty="0" smtClean="0">
                <a:solidFill>
                  <a:schemeClr val="bg1"/>
                </a:solidFill>
              </a:rPr>
              <a:t>14 fue de:</a:t>
            </a:r>
          </a:p>
          <a:p>
            <a:pPr lvl="0" algn="ctr"/>
            <a:r>
              <a:rPr lang="es-VE" sz="2000" b="1" dirty="0" smtClean="0">
                <a:solidFill>
                  <a:schemeClr val="bg1"/>
                </a:solidFill>
              </a:rPr>
              <a:t>113 PALABRAS POR MINUTO</a:t>
            </a:r>
            <a:endParaRPr lang="es-VE" sz="2000" dirty="0">
              <a:solidFill>
                <a:schemeClr val="bg1"/>
              </a:solidFill>
            </a:endParaRPr>
          </a:p>
        </p:txBody>
      </p:sp>
      <p:sp>
        <p:nvSpPr>
          <p:cNvPr id="31" name="9 División"/>
          <p:cNvSpPr/>
          <p:nvPr/>
        </p:nvSpPr>
        <p:spPr>
          <a:xfrm>
            <a:off x="3046614" y="5652120"/>
            <a:ext cx="504056" cy="648072"/>
          </a:xfrm>
          <a:prstGeom prst="mathDivid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32"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208395" y="4664057"/>
            <a:ext cx="798513" cy="865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844824" y="2813868"/>
            <a:ext cx="3219450" cy="2262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87241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8640" y="2123728"/>
            <a:ext cx="6480720" cy="3578639"/>
          </a:xfrm>
          <a:prstGeom prst="rect">
            <a:avLst/>
          </a:prstGeom>
          <a:noFill/>
          <a:ln>
            <a:noFill/>
          </a:ln>
          <a:effectLst>
            <a:outerShdw dist="35921" dir="2700000" algn="ctr" rotWithShape="0">
              <a:schemeClr val="bg2"/>
            </a:outerShdw>
            <a:reflection blurRad="6350" stA="19000" endPos="92000" dist="1016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29</a:t>
            </a:r>
            <a:endParaRPr lang="en-US" sz="1200" dirty="0">
              <a:solidFill>
                <a:schemeClr val="tx1">
                  <a:lumMod val="65000"/>
                  <a:lumOff val="35000"/>
                </a:schemeClr>
              </a:solidFill>
              <a:latin typeface="Arial" pitchFamily="34" charset="0"/>
              <a:cs typeface="Arial" pitchFamily="34" charset="0"/>
            </a:endParaRPr>
          </a:p>
        </p:txBody>
      </p:sp>
      <p:pic>
        <p:nvPicPr>
          <p:cNvPr id="12"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13"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5" cstate="print"/>
          <a:stretch>
            <a:fillRect/>
          </a:stretch>
        </p:blipFill>
        <p:spPr>
          <a:xfrm>
            <a:off x="4680453" y="8551690"/>
            <a:ext cx="548747" cy="375928"/>
          </a:xfrm>
          <a:prstGeom prst="rect">
            <a:avLst/>
          </a:prstGeom>
        </p:spPr>
      </p:pic>
      <p:pic>
        <p:nvPicPr>
          <p:cNvPr id="14"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6" cstate="print"/>
          <a:srcRect/>
          <a:stretch>
            <a:fillRect/>
          </a:stretch>
        </p:blipFill>
        <p:spPr bwMode="auto">
          <a:xfrm>
            <a:off x="5303624" y="8574565"/>
            <a:ext cx="429632" cy="389923"/>
          </a:xfrm>
          <a:prstGeom prst="rect">
            <a:avLst/>
          </a:prstGeom>
          <a:noFill/>
        </p:spPr>
      </p:pic>
      <p:sp>
        <p:nvSpPr>
          <p:cNvPr id="15" name="Rectángulo redondeado 14"/>
          <p:cNvSpPr/>
          <p:nvPr/>
        </p:nvSpPr>
        <p:spPr>
          <a:xfrm flipH="1">
            <a:off x="-27384" y="422496"/>
            <a:ext cx="5157192" cy="834804"/>
          </a:xfrm>
          <a:prstGeom prst="roundRect">
            <a:avLst/>
          </a:prstGeom>
          <a:gradFill>
            <a:gsLst>
              <a:gs pos="0">
                <a:schemeClr val="accent1">
                  <a:lumMod val="5000"/>
                  <a:lumOff val="95000"/>
                </a:schemeClr>
              </a:gs>
              <a:gs pos="13000">
                <a:schemeClr val="accent5">
                  <a:lumMod val="60000"/>
                  <a:lumOff val="40000"/>
                </a:schemeClr>
              </a:gs>
              <a:gs pos="26000">
                <a:srgbClr val="A38FB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9" name="Imagen 1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927475" y="104538"/>
            <a:ext cx="1834486" cy="1438237"/>
          </a:xfrm>
          <a:prstGeom prst="rect">
            <a:avLst/>
          </a:prstGeom>
        </p:spPr>
      </p:pic>
      <p:sp>
        <p:nvSpPr>
          <p:cNvPr id="20" name="Rectangle 6">
            <a:extLst>
              <a:ext uri="{FF2B5EF4-FFF2-40B4-BE49-F238E27FC236}">
                <a16:creationId xmlns:a16="http://schemas.microsoft.com/office/drawing/2014/main" xmlns="" id="{28FAAAAF-B78A-41E6-B9A1-00CEEA6DCB7F}"/>
              </a:ext>
            </a:extLst>
          </p:cNvPr>
          <p:cNvSpPr>
            <a:spLocks noChangeArrowheads="1"/>
          </p:cNvSpPr>
          <p:nvPr/>
        </p:nvSpPr>
        <p:spPr bwMode="auto">
          <a:xfrm>
            <a:off x="188640" y="347335"/>
            <a:ext cx="374441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b="1" dirty="0">
                <a:solidFill>
                  <a:schemeClr val="bg1"/>
                </a:solidFill>
              </a:rPr>
              <a:t>INSTRUMENTO DE REGISTRO FINAL DE FLUIDEZ DE LA </a:t>
            </a:r>
            <a:r>
              <a:rPr lang="es-VE" b="1" dirty="0" smtClean="0">
                <a:solidFill>
                  <a:schemeClr val="bg1"/>
                </a:solidFill>
              </a:rPr>
              <a:t>LECTURA. </a:t>
            </a:r>
            <a:r>
              <a:rPr lang="es-VE" b="1" dirty="0">
                <a:solidFill>
                  <a:schemeClr val="bg1"/>
                </a:solidFill>
              </a:rPr>
              <a:t>EVENTO YO SÍ SÉ LEER</a:t>
            </a:r>
            <a:r>
              <a:rPr lang="en-US" dirty="0">
                <a:solidFill>
                  <a:schemeClr val="bg1"/>
                </a:solidFill>
              </a:rPr>
              <a:t/>
            </a:r>
            <a:br>
              <a:rPr lang="en-US" dirty="0">
                <a:solidFill>
                  <a:schemeClr val="bg1"/>
                </a:solidFill>
              </a:rPr>
            </a:br>
            <a:endParaRPr lang="es-VE" b="1" dirty="0">
              <a:solidFill>
                <a:schemeClr val="bg1"/>
              </a:solidFill>
            </a:endParaRPr>
          </a:p>
        </p:txBody>
      </p:sp>
    </p:spTree>
    <p:extLst>
      <p:ext uri="{BB962C8B-B14F-4D97-AF65-F5344CB8AC3E}">
        <p14:creationId xmlns:p14="http://schemas.microsoft.com/office/powerpoint/2010/main" xmlns="" val="3450591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Users\Luis Moya\Desktop\Logo guao.png">
            <a:extLst>
              <a:ext uri="{FF2B5EF4-FFF2-40B4-BE49-F238E27FC236}">
                <a16:creationId xmlns:a16="http://schemas.microsoft.com/office/drawing/2014/main" xmlns="" id="{0AB5AB4F-3A4C-48A5-94A1-17F143F9AF44}"/>
              </a:ext>
            </a:extLst>
          </p:cNvPr>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ackgroundRemoval t="3279" b="100000" l="0" r="28000"/>
                    </a14:imgEffect>
                  </a14:imgLayer>
                </a14:imgProps>
              </a:ext>
            </a:extLst>
          </a:blip>
          <a:srcRect r="71814"/>
          <a:stretch/>
        </p:blipFill>
        <p:spPr bwMode="auto">
          <a:xfrm>
            <a:off x="3907422" y="7472206"/>
            <a:ext cx="385674" cy="392912"/>
          </a:xfrm>
          <a:prstGeom prst="rect">
            <a:avLst/>
          </a:prstGeom>
          <a:noFill/>
        </p:spPr>
      </p:pic>
      <p:pic>
        <p:nvPicPr>
          <p:cNvPr id="20" name="25 Imagen" descr="pilas.png">
            <a:extLst>
              <a:ext uri="{FF2B5EF4-FFF2-40B4-BE49-F238E27FC236}">
                <a16:creationId xmlns:a16="http://schemas.microsoft.com/office/drawing/2014/main" xmlns="" id="{4A7E49B3-91D5-4D13-90AB-ECDC4BD7C429}"/>
              </a:ext>
            </a:extLst>
          </p:cNvPr>
          <p:cNvPicPr>
            <a:picLocks noChangeAspect="1"/>
          </p:cNvPicPr>
          <p:nvPr/>
        </p:nvPicPr>
        <p:blipFill>
          <a:blip r:embed="rId5" cstate="print"/>
          <a:stretch>
            <a:fillRect/>
          </a:stretch>
        </p:blipFill>
        <p:spPr>
          <a:xfrm>
            <a:off x="2736237" y="7452320"/>
            <a:ext cx="548747" cy="375928"/>
          </a:xfrm>
          <a:prstGeom prst="rect">
            <a:avLst/>
          </a:prstGeom>
        </p:spPr>
      </p:pic>
      <p:pic>
        <p:nvPicPr>
          <p:cNvPr id="21" name="Picture 1" descr="C:\Users\Luis Moya\Desktop\logo-original.png">
            <a:extLst>
              <a:ext uri="{FF2B5EF4-FFF2-40B4-BE49-F238E27FC236}">
                <a16:creationId xmlns:a16="http://schemas.microsoft.com/office/drawing/2014/main" xmlns="" id="{F82CC67A-1581-41D2-BEA6-D2E5F20C7C79}"/>
              </a:ext>
            </a:extLst>
          </p:cNvPr>
          <p:cNvPicPr>
            <a:picLocks noChangeAspect="1" noChangeArrowheads="1"/>
          </p:cNvPicPr>
          <p:nvPr/>
        </p:nvPicPr>
        <p:blipFill>
          <a:blip r:embed="rId6" cstate="print"/>
          <a:srcRect/>
          <a:stretch>
            <a:fillRect/>
          </a:stretch>
        </p:blipFill>
        <p:spPr bwMode="auto">
          <a:xfrm>
            <a:off x="3359408" y="7475195"/>
            <a:ext cx="429632" cy="389923"/>
          </a:xfrm>
          <a:prstGeom prst="rect">
            <a:avLst/>
          </a:prstGeom>
          <a:noFill/>
        </p:spPr>
      </p:pic>
      <p:sp>
        <p:nvSpPr>
          <p:cNvPr id="16" name="18 CuadroTexto">
            <a:extLst>
              <a:ext uri="{FF2B5EF4-FFF2-40B4-BE49-F238E27FC236}">
                <a16:creationId xmlns:a16="http://schemas.microsoft.com/office/drawing/2014/main" xmlns="" id="{49082906-2EB9-42AB-A64A-0AD0CBF973BA}"/>
              </a:ext>
            </a:extLst>
          </p:cNvPr>
          <p:cNvSpPr txBox="1"/>
          <p:nvPr/>
        </p:nvSpPr>
        <p:spPr>
          <a:xfrm>
            <a:off x="3567332" y="2964643"/>
            <a:ext cx="2886004" cy="3416320"/>
          </a:xfrm>
          <a:prstGeom prst="rect">
            <a:avLst/>
          </a:prstGeom>
          <a:noFill/>
        </p:spPr>
        <p:txBody>
          <a:bodyPr wrap="square" rtlCol="0">
            <a:spAutoFit/>
          </a:bodyPr>
          <a:lstStyle/>
          <a:p>
            <a:pPr marL="60325">
              <a:lnSpc>
                <a:spcPct val="150000"/>
              </a:lnSpc>
            </a:pPr>
            <a:r>
              <a:rPr lang="es-VE" sz="1200" dirty="0">
                <a:solidFill>
                  <a:schemeClr val="tx1">
                    <a:lumMod val="65000"/>
                    <a:lumOff val="35000"/>
                  </a:schemeClr>
                </a:solidFill>
                <a:latin typeface="Arial" pitchFamily="34" charset="0"/>
                <a:cs typeface="Arial" pitchFamily="34" charset="0"/>
              </a:rPr>
              <a:t>……………………………….Pág. </a:t>
            </a:r>
            <a:r>
              <a:rPr lang="es-VE" sz="1200" dirty="0" smtClean="0">
                <a:solidFill>
                  <a:schemeClr val="tx1">
                    <a:lumMod val="65000"/>
                    <a:lumOff val="35000"/>
                  </a:schemeClr>
                </a:solidFill>
                <a:latin typeface="Arial" pitchFamily="34" charset="0"/>
                <a:cs typeface="Arial" pitchFamily="34" charset="0"/>
              </a:rPr>
              <a:t>4</a:t>
            </a:r>
          </a:p>
          <a:p>
            <a:pPr marL="60325">
              <a:lnSpc>
                <a:spcPct val="150000"/>
              </a:lnSpc>
            </a:pPr>
            <a:r>
              <a:rPr lang="es-VE" sz="1200" dirty="0" smtClean="0">
                <a:solidFill>
                  <a:schemeClr val="tx1">
                    <a:lumMod val="65000"/>
                    <a:lumOff val="35000"/>
                  </a:schemeClr>
                </a:solidFill>
                <a:latin typeface="Arial" pitchFamily="34" charset="0"/>
                <a:cs typeface="Arial" pitchFamily="34" charset="0"/>
              </a:rPr>
              <a:t>……………………………….Pág. </a:t>
            </a:r>
            <a:r>
              <a:rPr lang="es-ES" sz="1200" dirty="0" smtClean="0">
                <a:solidFill>
                  <a:schemeClr val="tx1">
                    <a:lumMod val="65000"/>
                    <a:lumOff val="35000"/>
                  </a:schemeClr>
                </a:solidFill>
                <a:latin typeface="Arial" pitchFamily="34" charset="0"/>
                <a:cs typeface="Arial" pitchFamily="34" charset="0"/>
              </a:rPr>
              <a:t>5</a:t>
            </a:r>
            <a:endParaRPr lang="en-US" sz="1200" dirty="0">
              <a:solidFill>
                <a:schemeClr val="tx1">
                  <a:lumMod val="65000"/>
                  <a:lumOff val="35000"/>
                </a:schemeClr>
              </a:solidFill>
              <a:latin typeface="Arial" pitchFamily="34" charset="0"/>
              <a:cs typeface="Arial" pitchFamily="34" charset="0"/>
            </a:endParaRPr>
          </a:p>
          <a:p>
            <a:pPr marL="60325">
              <a:lnSpc>
                <a:spcPct val="150000"/>
              </a:lnSpc>
            </a:pPr>
            <a:r>
              <a:rPr lang="es-VE" sz="1200" dirty="0">
                <a:solidFill>
                  <a:schemeClr val="tx1">
                    <a:lumMod val="65000"/>
                    <a:lumOff val="35000"/>
                  </a:schemeClr>
                </a:solidFill>
                <a:latin typeface="Arial" pitchFamily="34" charset="0"/>
                <a:cs typeface="Arial" pitchFamily="34" charset="0"/>
              </a:rPr>
              <a:t>……………………………….Pág</a:t>
            </a:r>
            <a:r>
              <a:rPr lang="es-VE" sz="1200" dirty="0" smtClean="0">
                <a:solidFill>
                  <a:schemeClr val="tx1">
                    <a:lumMod val="65000"/>
                    <a:lumOff val="35000"/>
                  </a:schemeClr>
                </a:solidFill>
                <a:latin typeface="Arial" pitchFamily="34" charset="0"/>
                <a:cs typeface="Arial" pitchFamily="34" charset="0"/>
              </a:rPr>
              <a:t>. 8</a:t>
            </a:r>
            <a:endParaRPr lang="en-US" sz="1200" dirty="0">
              <a:solidFill>
                <a:schemeClr val="tx1">
                  <a:lumMod val="65000"/>
                  <a:lumOff val="35000"/>
                </a:schemeClr>
              </a:solidFill>
              <a:latin typeface="Arial" pitchFamily="34" charset="0"/>
              <a:cs typeface="Arial" pitchFamily="34" charset="0"/>
            </a:endParaRPr>
          </a:p>
          <a:p>
            <a:pPr marL="60325">
              <a:lnSpc>
                <a:spcPct val="150000"/>
              </a:lnSpc>
            </a:pPr>
            <a:r>
              <a:rPr lang="es-VE" sz="1200" dirty="0">
                <a:solidFill>
                  <a:schemeClr val="tx1">
                    <a:lumMod val="65000"/>
                    <a:lumOff val="35000"/>
                  </a:schemeClr>
                </a:solidFill>
                <a:latin typeface="Arial" pitchFamily="34" charset="0"/>
                <a:cs typeface="Arial" pitchFamily="34" charset="0"/>
              </a:rPr>
              <a:t>……………………………….Pág. </a:t>
            </a:r>
            <a:r>
              <a:rPr lang="es-ES" sz="1200" dirty="0" smtClean="0">
                <a:solidFill>
                  <a:schemeClr val="tx1">
                    <a:lumMod val="65000"/>
                    <a:lumOff val="35000"/>
                  </a:schemeClr>
                </a:solidFill>
                <a:latin typeface="Arial" pitchFamily="34" charset="0"/>
                <a:cs typeface="Arial" pitchFamily="34" charset="0"/>
              </a:rPr>
              <a:t>10</a:t>
            </a:r>
            <a:endParaRPr lang="en-US" sz="1200" dirty="0">
              <a:solidFill>
                <a:schemeClr val="tx1">
                  <a:lumMod val="65000"/>
                  <a:lumOff val="35000"/>
                </a:schemeClr>
              </a:solidFill>
              <a:latin typeface="Arial" pitchFamily="34" charset="0"/>
              <a:cs typeface="Arial" pitchFamily="34" charset="0"/>
            </a:endParaRPr>
          </a:p>
          <a:p>
            <a:pPr marL="60325">
              <a:lnSpc>
                <a:spcPct val="150000"/>
              </a:lnSpc>
            </a:pPr>
            <a:r>
              <a:rPr lang="es-VE" sz="1200" dirty="0">
                <a:solidFill>
                  <a:schemeClr val="tx1">
                    <a:lumMod val="65000"/>
                    <a:lumOff val="35000"/>
                  </a:schemeClr>
                </a:solidFill>
                <a:latin typeface="Arial" pitchFamily="34" charset="0"/>
                <a:cs typeface="Arial" pitchFamily="34" charset="0"/>
              </a:rPr>
              <a:t>……………………………….Pág. </a:t>
            </a:r>
            <a:r>
              <a:rPr lang="es-ES" sz="1200" dirty="0" smtClean="0">
                <a:solidFill>
                  <a:schemeClr val="tx1">
                    <a:lumMod val="65000"/>
                    <a:lumOff val="35000"/>
                  </a:schemeClr>
                </a:solidFill>
                <a:latin typeface="Arial" pitchFamily="34" charset="0"/>
                <a:cs typeface="Arial" pitchFamily="34" charset="0"/>
              </a:rPr>
              <a:t>20</a:t>
            </a:r>
            <a:endParaRPr lang="en-US" sz="1200" dirty="0">
              <a:solidFill>
                <a:schemeClr val="tx1">
                  <a:lumMod val="65000"/>
                  <a:lumOff val="35000"/>
                </a:schemeClr>
              </a:solidFill>
              <a:latin typeface="Arial" pitchFamily="34" charset="0"/>
              <a:cs typeface="Arial" pitchFamily="34" charset="0"/>
            </a:endParaRPr>
          </a:p>
          <a:p>
            <a:pPr marL="60325">
              <a:lnSpc>
                <a:spcPct val="150000"/>
              </a:lnSpc>
            </a:pPr>
            <a:r>
              <a:rPr lang="es-VE" sz="1200" dirty="0">
                <a:solidFill>
                  <a:schemeClr val="tx1">
                    <a:lumMod val="65000"/>
                    <a:lumOff val="35000"/>
                  </a:schemeClr>
                </a:solidFill>
                <a:latin typeface="Arial" pitchFamily="34" charset="0"/>
                <a:cs typeface="Arial" pitchFamily="34" charset="0"/>
              </a:rPr>
              <a:t>……………………………….Pág. </a:t>
            </a:r>
            <a:r>
              <a:rPr lang="es-VE" sz="1200" dirty="0" smtClean="0">
                <a:solidFill>
                  <a:schemeClr val="tx1">
                    <a:lumMod val="65000"/>
                    <a:lumOff val="35000"/>
                  </a:schemeClr>
                </a:solidFill>
                <a:latin typeface="Arial" pitchFamily="34" charset="0"/>
                <a:cs typeface="Arial" pitchFamily="34" charset="0"/>
              </a:rPr>
              <a:t>21</a:t>
            </a:r>
            <a:endParaRPr lang="en-US" sz="1200" dirty="0">
              <a:solidFill>
                <a:schemeClr val="tx1">
                  <a:lumMod val="65000"/>
                  <a:lumOff val="35000"/>
                </a:schemeClr>
              </a:solidFill>
              <a:latin typeface="Arial" pitchFamily="34" charset="0"/>
              <a:cs typeface="Arial" pitchFamily="34" charset="0"/>
            </a:endParaRPr>
          </a:p>
          <a:p>
            <a:pPr marL="60325">
              <a:lnSpc>
                <a:spcPct val="150000"/>
              </a:lnSpc>
            </a:pPr>
            <a:r>
              <a:rPr lang="es-VE" sz="1200" dirty="0">
                <a:solidFill>
                  <a:schemeClr val="tx1">
                    <a:lumMod val="65000"/>
                    <a:lumOff val="35000"/>
                  </a:schemeClr>
                </a:solidFill>
                <a:latin typeface="Arial" pitchFamily="34" charset="0"/>
                <a:cs typeface="Arial" pitchFamily="34" charset="0"/>
              </a:rPr>
              <a:t>……………………………….Pág. </a:t>
            </a:r>
            <a:r>
              <a:rPr lang="es-VE" sz="1200" dirty="0" smtClean="0">
                <a:solidFill>
                  <a:schemeClr val="tx1">
                    <a:lumMod val="65000"/>
                    <a:lumOff val="35000"/>
                  </a:schemeClr>
                </a:solidFill>
                <a:latin typeface="Arial" pitchFamily="34" charset="0"/>
                <a:cs typeface="Arial" pitchFamily="34" charset="0"/>
              </a:rPr>
              <a:t>32</a:t>
            </a:r>
            <a:endParaRPr lang="en-US" sz="1200" dirty="0">
              <a:solidFill>
                <a:schemeClr val="tx1">
                  <a:lumMod val="65000"/>
                  <a:lumOff val="35000"/>
                </a:schemeClr>
              </a:solidFill>
              <a:latin typeface="Arial" pitchFamily="34" charset="0"/>
              <a:cs typeface="Arial" pitchFamily="34" charset="0"/>
            </a:endParaRPr>
          </a:p>
          <a:p>
            <a:pPr marL="60325">
              <a:lnSpc>
                <a:spcPct val="150000"/>
              </a:lnSpc>
            </a:pPr>
            <a:r>
              <a:rPr lang="es-VE" sz="1200" dirty="0">
                <a:solidFill>
                  <a:schemeClr val="tx1">
                    <a:lumMod val="65000"/>
                    <a:lumOff val="35000"/>
                  </a:schemeClr>
                </a:solidFill>
                <a:latin typeface="Arial" pitchFamily="34" charset="0"/>
                <a:cs typeface="Arial" pitchFamily="34" charset="0"/>
              </a:rPr>
              <a:t>……………………………….Pág. </a:t>
            </a:r>
            <a:r>
              <a:rPr lang="es-VE" sz="1200" dirty="0" smtClean="0">
                <a:solidFill>
                  <a:schemeClr val="tx1">
                    <a:lumMod val="65000"/>
                    <a:lumOff val="35000"/>
                  </a:schemeClr>
                </a:solidFill>
                <a:latin typeface="Arial" pitchFamily="34" charset="0"/>
                <a:cs typeface="Arial" pitchFamily="34" charset="0"/>
              </a:rPr>
              <a:t>43</a:t>
            </a:r>
            <a:endParaRPr lang="es-VE" sz="1200" dirty="0">
              <a:solidFill>
                <a:schemeClr val="tx1">
                  <a:lumMod val="65000"/>
                  <a:lumOff val="35000"/>
                </a:schemeClr>
              </a:solidFill>
              <a:latin typeface="Arial" pitchFamily="34" charset="0"/>
              <a:cs typeface="Arial" pitchFamily="34" charset="0"/>
            </a:endParaRPr>
          </a:p>
          <a:p>
            <a:pPr marL="60325">
              <a:lnSpc>
                <a:spcPct val="150000"/>
              </a:lnSpc>
            </a:pPr>
            <a:r>
              <a:rPr lang="es-VE" sz="1200" dirty="0">
                <a:solidFill>
                  <a:schemeClr val="tx1">
                    <a:lumMod val="65000"/>
                    <a:lumOff val="35000"/>
                  </a:schemeClr>
                </a:solidFill>
                <a:latin typeface="Arial" pitchFamily="34" charset="0"/>
                <a:cs typeface="Arial" pitchFamily="34" charset="0"/>
              </a:rPr>
              <a:t>……………………………….Pág. </a:t>
            </a:r>
            <a:r>
              <a:rPr lang="es-ES" sz="1200" dirty="0" smtClean="0">
                <a:solidFill>
                  <a:schemeClr val="tx1">
                    <a:lumMod val="65000"/>
                    <a:lumOff val="35000"/>
                  </a:schemeClr>
                </a:solidFill>
                <a:latin typeface="Arial" pitchFamily="34" charset="0"/>
                <a:cs typeface="Arial" pitchFamily="34" charset="0"/>
              </a:rPr>
              <a:t>54</a:t>
            </a:r>
            <a:endParaRPr lang="en-US" sz="1200" dirty="0">
              <a:solidFill>
                <a:schemeClr val="tx1">
                  <a:lumMod val="65000"/>
                  <a:lumOff val="35000"/>
                </a:schemeClr>
              </a:solidFill>
              <a:latin typeface="Arial" pitchFamily="34" charset="0"/>
              <a:cs typeface="Arial" pitchFamily="34" charset="0"/>
            </a:endParaRPr>
          </a:p>
          <a:p>
            <a:pPr marL="60325">
              <a:lnSpc>
                <a:spcPct val="150000"/>
              </a:lnSpc>
            </a:pPr>
            <a:r>
              <a:rPr lang="es-VE" sz="1200" dirty="0">
                <a:solidFill>
                  <a:schemeClr val="tx1">
                    <a:lumMod val="65000"/>
                    <a:lumOff val="35000"/>
                  </a:schemeClr>
                </a:solidFill>
                <a:latin typeface="Arial" pitchFamily="34" charset="0"/>
                <a:cs typeface="Arial" pitchFamily="34" charset="0"/>
              </a:rPr>
              <a:t>……………………………….Pág. </a:t>
            </a:r>
            <a:r>
              <a:rPr lang="es-ES" sz="1200" dirty="0" smtClean="0">
                <a:solidFill>
                  <a:schemeClr val="tx1">
                    <a:lumMod val="65000"/>
                    <a:lumOff val="35000"/>
                  </a:schemeClr>
                </a:solidFill>
                <a:latin typeface="Arial" pitchFamily="34" charset="0"/>
                <a:cs typeface="Arial" pitchFamily="34" charset="0"/>
              </a:rPr>
              <a:t>65</a:t>
            </a:r>
          </a:p>
          <a:p>
            <a:pPr marL="60325">
              <a:lnSpc>
                <a:spcPct val="150000"/>
              </a:lnSpc>
            </a:pPr>
            <a:r>
              <a:rPr lang="es-ES" sz="1200" dirty="0" smtClean="0">
                <a:solidFill>
                  <a:schemeClr val="tx1">
                    <a:lumMod val="65000"/>
                    <a:lumOff val="35000"/>
                  </a:schemeClr>
                </a:solidFill>
                <a:latin typeface="Arial" pitchFamily="34" charset="0"/>
                <a:cs typeface="Arial" pitchFamily="34" charset="0"/>
              </a:rPr>
              <a:t>……………………………….Pág. 72</a:t>
            </a:r>
          </a:p>
          <a:p>
            <a:pPr marL="60325">
              <a:lnSpc>
                <a:spcPct val="150000"/>
              </a:lnSpc>
            </a:pPr>
            <a:r>
              <a:rPr lang="es-ES" sz="1200" dirty="0" smtClean="0">
                <a:solidFill>
                  <a:schemeClr val="tx1">
                    <a:lumMod val="65000"/>
                    <a:lumOff val="35000"/>
                  </a:schemeClr>
                </a:solidFill>
                <a:latin typeface="Arial" pitchFamily="34" charset="0"/>
                <a:cs typeface="Arial" pitchFamily="34" charset="0"/>
              </a:rPr>
              <a:t>……………………………….Pág. 78</a:t>
            </a:r>
            <a:endParaRPr lang="en-US" sz="1200" dirty="0">
              <a:solidFill>
                <a:schemeClr val="tx1">
                  <a:lumMod val="65000"/>
                  <a:lumOff val="35000"/>
                </a:schemeClr>
              </a:solidFill>
              <a:latin typeface="Arial" pitchFamily="34" charset="0"/>
              <a:cs typeface="Arial" pitchFamily="34" charset="0"/>
            </a:endParaRPr>
          </a:p>
        </p:txBody>
      </p:sp>
      <p:sp>
        <p:nvSpPr>
          <p:cNvPr id="17" name="18 CuadroTexto">
            <a:extLst>
              <a:ext uri="{FF2B5EF4-FFF2-40B4-BE49-F238E27FC236}">
                <a16:creationId xmlns:a16="http://schemas.microsoft.com/office/drawing/2014/main" xmlns="" id="{813803AC-A735-4394-9A11-E6C3CAA1458E}"/>
              </a:ext>
            </a:extLst>
          </p:cNvPr>
          <p:cNvSpPr txBox="1"/>
          <p:nvPr/>
        </p:nvSpPr>
        <p:spPr>
          <a:xfrm>
            <a:off x="2998168" y="1691680"/>
            <a:ext cx="4391998" cy="769441"/>
          </a:xfrm>
          <a:prstGeom prst="rect">
            <a:avLst/>
          </a:prstGeom>
          <a:noFill/>
          <a:effectLst>
            <a:reflection blurRad="6350" stA="50000" endA="300" endPos="90000" dir="5400000" sy="-100000" algn="bl" rotWithShape="0"/>
          </a:effectLst>
        </p:spPr>
        <p:txBody>
          <a:bodyPr wrap="square" rtlCol="0">
            <a:spAutoFit/>
          </a:bodyPr>
          <a:lstStyle/>
          <a:p>
            <a:r>
              <a:rPr lang="en-US" sz="4400" b="1" dirty="0">
                <a:solidFill>
                  <a:schemeClr val="tx1">
                    <a:lumMod val="65000"/>
                    <a:lumOff val="35000"/>
                  </a:schemeClr>
                </a:solidFill>
                <a:latin typeface="Arial" panose="020B0604020202020204" pitchFamily="34" charset="0"/>
                <a:cs typeface="Arial" panose="020B0604020202020204" pitchFamily="34" charset="0"/>
              </a:rPr>
              <a:t>CONTENIDO</a:t>
            </a:r>
          </a:p>
        </p:txBody>
      </p:sp>
      <p:sp>
        <p:nvSpPr>
          <p:cNvPr id="12" name="9 CuadroTexto"/>
          <p:cNvSpPr txBox="1"/>
          <p:nvPr/>
        </p:nvSpPr>
        <p:spPr>
          <a:xfrm>
            <a:off x="-3843808" y="2915816"/>
            <a:ext cx="7632848" cy="3970318"/>
          </a:xfrm>
          <a:prstGeom prst="rect">
            <a:avLst/>
          </a:prstGeom>
          <a:noFill/>
        </p:spPr>
        <p:txBody>
          <a:bodyPr wrap="square" rtlCol="0">
            <a:spAutoFit/>
          </a:bodyPr>
          <a:lstStyle/>
          <a:p>
            <a:pPr marL="60325" algn="r">
              <a:lnSpc>
                <a:spcPct val="150000"/>
              </a:lnSpc>
            </a:pPr>
            <a:r>
              <a:rPr lang="es-VE" sz="1200" b="1" dirty="0" smtClean="0">
                <a:hlinkClick r:id="rId7" action="ppaction://hlinksldjump"/>
              </a:rPr>
              <a:t>Presentación</a:t>
            </a:r>
            <a:endParaRPr lang="es-VE" sz="1200" b="1" dirty="0" smtClean="0"/>
          </a:p>
          <a:p>
            <a:pPr marL="60325" algn="r">
              <a:lnSpc>
                <a:spcPct val="150000"/>
              </a:lnSpc>
            </a:pPr>
            <a:r>
              <a:rPr lang="es-VE" sz="1200" b="1" dirty="0" smtClean="0">
                <a:hlinkClick r:id="rId8" action="ppaction://hlinksldjump"/>
              </a:rPr>
              <a:t>Herramientas Pilas</a:t>
            </a:r>
            <a:endParaRPr lang="es-VE" sz="1200" b="1" dirty="0" smtClean="0"/>
          </a:p>
          <a:p>
            <a:pPr marL="60325" algn="r">
              <a:lnSpc>
                <a:spcPct val="150000"/>
              </a:lnSpc>
            </a:pPr>
            <a:r>
              <a:rPr lang="es-VE" sz="1200" b="1" dirty="0" smtClean="0">
                <a:hlinkClick r:id="rId9" action="ppaction://hlinksldjump"/>
              </a:rPr>
              <a:t>I. Secuencia Herramientas Pilas  </a:t>
            </a:r>
            <a:endParaRPr lang="es-VE" sz="1200" b="1" dirty="0" smtClean="0"/>
          </a:p>
          <a:p>
            <a:pPr algn="r">
              <a:lnSpc>
                <a:spcPct val="150000"/>
              </a:lnSpc>
            </a:pPr>
            <a:r>
              <a:rPr lang="es-VE" sz="1200" b="1" dirty="0" smtClean="0">
                <a:hlinkClick r:id="rId10" action="ppaction://hlinksldjump"/>
              </a:rPr>
              <a:t>II. Mapa de logros</a:t>
            </a:r>
            <a:endParaRPr lang="en-US" sz="1200" b="1" dirty="0" smtClean="0"/>
          </a:p>
          <a:p>
            <a:pPr algn="r">
              <a:lnSpc>
                <a:spcPct val="150000"/>
              </a:lnSpc>
            </a:pPr>
            <a:r>
              <a:rPr lang="es-VE" sz="1200" b="1" dirty="0" smtClean="0"/>
              <a:t>III. </a:t>
            </a:r>
            <a:r>
              <a:rPr lang="es-VE" sz="1200" b="1" dirty="0" smtClean="0">
                <a:hlinkClick r:id="rId11" action="ppaction://hlinksldjump"/>
              </a:rPr>
              <a:t>Diagnóstico </a:t>
            </a:r>
            <a:r>
              <a:rPr lang="es-VE" sz="1200" b="1" dirty="0" smtClean="0"/>
              <a:t> </a:t>
            </a:r>
          </a:p>
          <a:p>
            <a:pPr algn="r">
              <a:lnSpc>
                <a:spcPct val="150000"/>
              </a:lnSpc>
            </a:pPr>
            <a:r>
              <a:rPr lang="es-VE" sz="1200" b="1" dirty="0" smtClean="0"/>
              <a:t>    III.1.</a:t>
            </a:r>
            <a:r>
              <a:rPr lang="es-VE" sz="1200" dirty="0" smtClean="0"/>
              <a:t> </a:t>
            </a:r>
            <a:r>
              <a:rPr lang="es-VE" sz="1200" b="1" dirty="0" smtClean="0">
                <a:hlinkClick r:id="rId12" action="ppaction://hlinksldjump"/>
              </a:rPr>
              <a:t>Yo sí sé leer</a:t>
            </a:r>
            <a:endParaRPr lang="en-US" sz="1200" b="1" dirty="0" smtClean="0"/>
          </a:p>
          <a:p>
            <a:pPr marL="225425" algn="r">
              <a:lnSpc>
                <a:spcPct val="150000"/>
              </a:lnSpc>
            </a:pPr>
            <a:r>
              <a:rPr lang="es-VE" sz="1200" b="1" dirty="0" smtClean="0"/>
              <a:t>III.2.</a:t>
            </a:r>
            <a:r>
              <a:rPr lang="es-VE" sz="1200" dirty="0" smtClean="0"/>
              <a:t> </a:t>
            </a:r>
            <a:r>
              <a:rPr lang="es-VE" sz="1200" b="1" dirty="0" smtClean="0">
                <a:hlinkClick r:id="rId13" action="ppaction://hlinksldjump"/>
              </a:rPr>
              <a:t>Ficha de comprensión lectora </a:t>
            </a:r>
            <a:endParaRPr lang="es-VE" sz="1200" b="1" dirty="0" smtClean="0"/>
          </a:p>
          <a:p>
            <a:pPr marL="225425" algn="r">
              <a:lnSpc>
                <a:spcPct val="150000"/>
              </a:lnSpc>
            </a:pPr>
            <a:r>
              <a:rPr lang="es-VE" sz="1200" b="1" dirty="0" smtClean="0"/>
              <a:t>III.3.</a:t>
            </a:r>
            <a:r>
              <a:rPr lang="es-VE" sz="1200" dirty="0" smtClean="0"/>
              <a:t> </a:t>
            </a:r>
            <a:r>
              <a:rPr lang="es-VE" sz="1200" b="1" dirty="0" smtClean="0">
                <a:hlinkClick r:id="rId14" action="ppaction://hlinksldjump"/>
              </a:rPr>
              <a:t>Ficha de escritura</a:t>
            </a:r>
            <a:endParaRPr lang="en-US" sz="1200" b="1" dirty="0" smtClean="0"/>
          </a:p>
          <a:p>
            <a:pPr algn="r">
              <a:lnSpc>
                <a:spcPct val="150000"/>
              </a:lnSpc>
            </a:pPr>
            <a:r>
              <a:rPr lang="es-VE" sz="1200" b="1" dirty="0" smtClean="0"/>
              <a:t>IV. </a:t>
            </a:r>
            <a:r>
              <a:rPr lang="es-VE" sz="1200" b="1" dirty="0" smtClean="0">
                <a:hlinkClick r:id="rId15" action="ppaction://hlinksldjump"/>
              </a:rPr>
              <a:t>Agenda Pilas</a:t>
            </a:r>
            <a:endParaRPr lang="en-US" sz="1200" b="1" dirty="0" smtClean="0"/>
          </a:p>
          <a:p>
            <a:pPr algn="r">
              <a:lnSpc>
                <a:spcPct val="150000"/>
              </a:lnSpc>
            </a:pPr>
            <a:r>
              <a:rPr lang="es-VE" sz="1200" b="1" dirty="0" smtClean="0"/>
              <a:t>V. </a:t>
            </a:r>
            <a:r>
              <a:rPr lang="es-VE" sz="1200" b="1" dirty="0" smtClean="0">
                <a:hlinkClick r:id="rId16" action="ppaction://hlinksldjump"/>
              </a:rPr>
              <a:t>Gráfico de Progreso</a:t>
            </a:r>
            <a:endParaRPr lang="es-VE" sz="1200" b="1" dirty="0" smtClean="0"/>
          </a:p>
          <a:p>
            <a:pPr algn="r">
              <a:lnSpc>
                <a:spcPct val="150000"/>
              </a:lnSpc>
            </a:pPr>
            <a:r>
              <a:rPr lang="es-VE" sz="1200" b="1" dirty="0" smtClean="0"/>
              <a:t>VI. </a:t>
            </a:r>
            <a:r>
              <a:rPr lang="es-VE" sz="1200" b="1" dirty="0" smtClean="0">
                <a:hlinkClick r:id="rId17" action="ppaction://hlinksldjump"/>
              </a:rPr>
              <a:t>Cuéntame y encántame  </a:t>
            </a:r>
            <a:endParaRPr lang="es-VE" sz="1200" b="1" dirty="0" smtClean="0"/>
          </a:p>
          <a:p>
            <a:pPr algn="r">
              <a:lnSpc>
                <a:spcPct val="150000"/>
              </a:lnSpc>
            </a:pPr>
            <a:r>
              <a:rPr lang="es-VE" sz="1200" b="1" dirty="0" smtClean="0">
                <a:hlinkClick r:id="rId18" action="ppaction://hlinksldjump"/>
              </a:rPr>
              <a:t>VII. </a:t>
            </a:r>
            <a:r>
              <a:rPr lang="es-VE" sz="1200" b="1" dirty="0" smtClean="0">
                <a:hlinkClick r:id="rId19" action="ppaction://hlinksldjump"/>
              </a:rPr>
              <a:t>Recursos Guao</a:t>
            </a:r>
            <a:endParaRPr lang="en-US" sz="1200" b="1" dirty="0" smtClean="0"/>
          </a:p>
          <a:p>
            <a:pPr algn="r">
              <a:lnSpc>
                <a:spcPct val="150000"/>
              </a:lnSpc>
            </a:pPr>
            <a:endParaRPr lang="es-VE" sz="1200" dirty="0" smtClean="0"/>
          </a:p>
          <a:p>
            <a:pPr algn="r">
              <a:lnSpc>
                <a:spcPct val="150000"/>
              </a:lnSpc>
            </a:pPr>
            <a:endParaRPr lang="en-US" sz="1200" dirty="0"/>
          </a:p>
        </p:txBody>
      </p:sp>
      <p:pic>
        <p:nvPicPr>
          <p:cNvPr id="15" name="Imagen 14"/>
          <p:cNvPicPr>
            <a:picLocks noChangeAspect="1"/>
          </p:cNvPicPr>
          <p:nvPr/>
        </p:nvPicPr>
        <p:blipFill rotWithShape="1">
          <a:blip r:embed="rId20" cstate="print">
            <a:extLst>
              <a:ext uri="{BEBA8EAE-BF5A-486C-A8C5-ECC9F3942E4B}">
                <a14:imgProps xmlns:a14="http://schemas.microsoft.com/office/drawing/2010/main" xmlns="">
                  <a14:imgLayer r:embed="rId21">
                    <a14:imgEffect>
                      <a14:backgroundRemoval t="0" b="100000" l="0" r="100000"/>
                    </a14:imgEffect>
                  </a14:imgLayer>
                </a14:imgProps>
              </a:ext>
              <a:ext uri="{28A0092B-C50C-407E-A947-70E740481C1C}">
                <a14:useLocalDpi xmlns:a14="http://schemas.microsoft.com/office/drawing/2010/main" xmlns="" val="0"/>
              </a:ext>
            </a:extLst>
          </a:blip>
          <a:srcRect l="45973"/>
          <a:stretch/>
        </p:blipFill>
        <p:spPr>
          <a:xfrm>
            <a:off x="-27385" y="3656806"/>
            <a:ext cx="2080263" cy="5904657"/>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2 CuadroTexto">
            <a:extLst>
              <a:ext uri="{FF2B5EF4-FFF2-40B4-BE49-F238E27FC236}">
                <a16:creationId xmlns:a16="http://schemas.microsoft.com/office/drawing/2014/main" xmlns="" id="{7C1BF0B7-EF93-4E19-81E2-84365166115B}"/>
              </a:ext>
            </a:extLst>
          </p:cNvPr>
          <p:cNvSpPr txBox="1"/>
          <p:nvPr/>
        </p:nvSpPr>
        <p:spPr>
          <a:xfrm>
            <a:off x="188640" y="1907704"/>
            <a:ext cx="2952328" cy="4218719"/>
          </a:xfrm>
          <a:prstGeom prst="rect">
            <a:avLst/>
          </a:prstGeom>
          <a:noFill/>
        </p:spPr>
        <p:txBody>
          <a:bodyPr wrap="square" rtlCol="0">
            <a:spAutoFit/>
          </a:bodyPr>
          <a:lstStyle/>
          <a:p>
            <a:pPr algn="just">
              <a:lnSpc>
                <a:spcPct val="150000"/>
              </a:lnSpc>
            </a:pPr>
            <a:r>
              <a:rPr lang="es-VE" sz="1200" dirty="0" smtClean="0">
                <a:solidFill>
                  <a:schemeClr val="tx1">
                    <a:lumMod val="65000"/>
                    <a:lumOff val="35000"/>
                  </a:schemeClr>
                </a:solidFill>
              </a:rPr>
              <a:t>     Si </a:t>
            </a:r>
            <a:r>
              <a:rPr lang="es-VE" sz="1200" dirty="0">
                <a:solidFill>
                  <a:schemeClr val="tx1">
                    <a:lumMod val="65000"/>
                    <a:lumOff val="35000"/>
                  </a:schemeClr>
                </a:solidFill>
              </a:rPr>
              <a:t>bien el ejercicio </a:t>
            </a:r>
            <a:r>
              <a:rPr lang="es-VE" sz="1200" b="1" dirty="0">
                <a:solidFill>
                  <a:schemeClr val="tx1">
                    <a:lumMod val="65000"/>
                    <a:lumOff val="35000"/>
                  </a:schemeClr>
                </a:solidFill>
              </a:rPr>
              <a:t>Yo </a:t>
            </a:r>
            <a:r>
              <a:rPr lang="es-VE" sz="1200" b="1" dirty="0" smtClean="0">
                <a:solidFill>
                  <a:schemeClr val="tx1">
                    <a:lumMod val="65000"/>
                    <a:lumOff val="35000"/>
                  </a:schemeClr>
                </a:solidFill>
              </a:rPr>
              <a:t>sí sé </a:t>
            </a:r>
            <a:r>
              <a:rPr lang="es-VE" sz="1200" b="1" dirty="0">
                <a:solidFill>
                  <a:schemeClr val="tx1">
                    <a:lumMod val="65000"/>
                    <a:lumOff val="35000"/>
                  </a:schemeClr>
                </a:solidFill>
              </a:rPr>
              <a:t>leer </a:t>
            </a:r>
            <a:r>
              <a:rPr lang="es-VE" sz="1200" dirty="0">
                <a:solidFill>
                  <a:schemeClr val="tx1">
                    <a:lumMod val="65000"/>
                    <a:lumOff val="35000"/>
                  </a:schemeClr>
                </a:solidFill>
              </a:rPr>
              <a:t>se puede realizar en cualquier período del año escolar de 14 semanas, si el mismo se desarrolla a partir del mes de octubre, se recomienda, que los ejercicios de lectura en voz alta, se realicen </a:t>
            </a:r>
            <a:r>
              <a:rPr lang="es-VE" sz="1200" dirty="0" smtClean="0">
                <a:solidFill>
                  <a:schemeClr val="tx1">
                    <a:lumMod val="65000"/>
                    <a:lumOff val="35000"/>
                  </a:schemeClr>
                </a:solidFill>
              </a:rPr>
              <a:t>como actividad </a:t>
            </a:r>
            <a:r>
              <a:rPr lang="es-VE" sz="1200" dirty="0">
                <a:solidFill>
                  <a:schemeClr val="tx1">
                    <a:lumMod val="65000"/>
                    <a:lumOff val="35000"/>
                  </a:schemeClr>
                </a:solidFill>
              </a:rPr>
              <a:t>preparatoria a un evento de cierre .</a:t>
            </a:r>
            <a:r>
              <a:rPr lang="es-VE" sz="1200" b="1" dirty="0">
                <a:solidFill>
                  <a:schemeClr val="tx1">
                    <a:lumMod val="65000"/>
                    <a:lumOff val="35000"/>
                  </a:schemeClr>
                </a:solidFill>
              </a:rPr>
              <a:t> </a:t>
            </a:r>
          </a:p>
          <a:p>
            <a:pPr algn="just">
              <a:lnSpc>
                <a:spcPct val="150000"/>
              </a:lnSpc>
            </a:pPr>
            <a:r>
              <a:rPr lang="es-VE" sz="1200" dirty="0" smtClean="0">
                <a:solidFill>
                  <a:schemeClr val="tx1">
                    <a:lumMod val="65000"/>
                    <a:lumOff val="35000"/>
                  </a:schemeClr>
                </a:solidFill>
              </a:rPr>
              <a:t>     El </a:t>
            </a:r>
            <a:r>
              <a:rPr lang="es-VE" sz="1200" dirty="0">
                <a:solidFill>
                  <a:schemeClr val="tx1">
                    <a:lumMod val="65000"/>
                    <a:lumOff val="35000"/>
                  </a:schemeClr>
                </a:solidFill>
              </a:rPr>
              <a:t>evento final es una </a:t>
            </a:r>
            <a:r>
              <a:rPr lang="es-VE" sz="1200" dirty="0" smtClean="0">
                <a:solidFill>
                  <a:schemeClr val="tx1">
                    <a:lumMod val="65000"/>
                    <a:lumOff val="35000"/>
                  </a:schemeClr>
                </a:solidFill>
              </a:rPr>
              <a:t> </a:t>
            </a:r>
            <a:r>
              <a:rPr lang="es-VE" sz="1200" dirty="0">
                <a:solidFill>
                  <a:schemeClr val="tx1">
                    <a:lumMod val="65000"/>
                    <a:lumOff val="35000"/>
                  </a:schemeClr>
                </a:solidFill>
              </a:rPr>
              <a:t>fiesta de la lectura, del aula o del plantel y, como tal,  por sus distintas fases, puede abarcar un día de clase. Al iniciarse las 14 semanas en el mes de octubre o noviembre, el evento final se ejecutaría en el mes de abril a propósito del </a:t>
            </a:r>
            <a:r>
              <a:rPr lang="es-VE" sz="1200" dirty="0" smtClean="0">
                <a:solidFill>
                  <a:schemeClr val="tx1">
                    <a:lumMod val="65000"/>
                    <a:lumOff val="35000"/>
                  </a:schemeClr>
                </a:solidFill>
              </a:rPr>
              <a:t>Día </a:t>
            </a:r>
            <a:r>
              <a:rPr lang="es-VE" sz="1200" dirty="0">
                <a:solidFill>
                  <a:schemeClr val="tx1">
                    <a:lumMod val="65000"/>
                    <a:lumOff val="35000"/>
                  </a:schemeClr>
                </a:solidFill>
              </a:rPr>
              <a:t>del </a:t>
            </a:r>
            <a:r>
              <a:rPr lang="es-VE" sz="1200" dirty="0" smtClean="0">
                <a:solidFill>
                  <a:schemeClr val="tx1">
                    <a:lumMod val="65000"/>
                    <a:lumOff val="35000"/>
                  </a:schemeClr>
                </a:solidFill>
              </a:rPr>
              <a:t>Libro y del Idioma (23 </a:t>
            </a:r>
            <a:r>
              <a:rPr lang="es-VE" sz="1200" dirty="0">
                <a:solidFill>
                  <a:schemeClr val="tx1">
                    <a:lumMod val="65000"/>
                    <a:lumOff val="35000"/>
                  </a:schemeClr>
                </a:solidFill>
              </a:rPr>
              <a:t>de abril).</a:t>
            </a:r>
            <a:endParaRPr lang="es-VE" sz="800" b="1" u="sng" dirty="0">
              <a:solidFill>
                <a:schemeClr val="tx1">
                  <a:lumMod val="65000"/>
                  <a:lumOff val="35000"/>
                </a:schemeClr>
              </a:solidFill>
            </a:endParaRPr>
          </a:p>
          <a:p>
            <a:pPr algn="just">
              <a:lnSpc>
                <a:spcPct val="150000"/>
              </a:lnSpc>
            </a:pPr>
            <a:endParaRPr lang="es-VE" sz="1200" b="1" dirty="0">
              <a:solidFill>
                <a:schemeClr val="tx1">
                  <a:lumMod val="65000"/>
                  <a:lumOff val="35000"/>
                </a:schemeClr>
              </a:solidFill>
            </a:endParaRPr>
          </a:p>
        </p:txBody>
      </p:sp>
      <p:sp>
        <p:nvSpPr>
          <p:cNvPr id="16" name="2 CuadroTexto">
            <a:extLst>
              <a:ext uri="{FF2B5EF4-FFF2-40B4-BE49-F238E27FC236}">
                <a16:creationId xmlns:a16="http://schemas.microsoft.com/office/drawing/2014/main" xmlns="" id="{B0EBA823-B7EF-48FB-BEE2-A30D70D3712C}"/>
              </a:ext>
            </a:extLst>
          </p:cNvPr>
          <p:cNvSpPr txBox="1"/>
          <p:nvPr/>
        </p:nvSpPr>
        <p:spPr>
          <a:xfrm>
            <a:off x="3212976" y="1403648"/>
            <a:ext cx="3240360" cy="7034875"/>
          </a:xfrm>
          <a:prstGeom prst="rect">
            <a:avLst/>
          </a:prstGeom>
          <a:noFill/>
        </p:spPr>
        <p:txBody>
          <a:bodyPr wrap="square" rtlCol="0">
            <a:spAutoFit/>
          </a:bodyPr>
          <a:lstStyle/>
          <a:p>
            <a:pPr>
              <a:lnSpc>
                <a:spcPct val="150000"/>
              </a:lnSpc>
            </a:pPr>
            <a:r>
              <a:rPr lang="es-VE" sz="1400" b="1" dirty="0">
                <a:solidFill>
                  <a:schemeClr val="tx1">
                    <a:lumMod val="65000"/>
                    <a:lumOff val="35000"/>
                  </a:schemeClr>
                </a:solidFill>
              </a:rPr>
              <a:t>Organización del </a:t>
            </a:r>
            <a:r>
              <a:rPr lang="es-VE" sz="1400" b="1" dirty="0" smtClean="0">
                <a:solidFill>
                  <a:schemeClr val="tx1">
                    <a:lumMod val="65000"/>
                    <a:lumOff val="35000"/>
                  </a:schemeClr>
                </a:solidFill>
              </a:rPr>
              <a:t>evento</a:t>
            </a:r>
            <a:endParaRPr lang="es-VE" sz="1400" b="1" dirty="0">
              <a:solidFill>
                <a:schemeClr val="tx1">
                  <a:lumMod val="65000"/>
                  <a:lumOff val="35000"/>
                </a:schemeClr>
              </a:solidFill>
            </a:endParaRPr>
          </a:p>
          <a:p>
            <a:pPr marL="342900" indent="-342900" algn="just">
              <a:lnSpc>
                <a:spcPct val="150000"/>
              </a:lnSpc>
              <a:buFont typeface="+mj-lt"/>
              <a:buAutoNum type="arabicPeriod"/>
            </a:pPr>
            <a:r>
              <a:rPr lang="es-VE" sz="1200" dirty="0">
                <a:solidFill>
                  <a:schemeClr val="tx1">
                    <a:lumMod val="65000"/>
                    <a:lumOff val="35000"/>
                  </a:schemeClr>
                </a:solidFill>
              </a:rPr>
              <a:t>Involucrar a toda la comunidad escolar en la actividad </a:t>
            </a:r>
            <a:r>
              <a:rPr lang="en-US" sz="1200" dirty="0" smtClean="0">
                <a:solidFill>
                  <a:schemeClr val="tx1">
                    <a:lumMod val="65000"/>
                    <a:lumOff val="35000"/>
                  </a:schemeClr>
                </a:solidFill>
              </a:rPr>
              <a:t>“</a:t>
            </a:r>
            <a:r>
              <a:rPr lang="es-VE" sz="1200" dirty="0" smtClean="0">
                <a:solidFill>
                  <a:schemeClr val="tx1">
                    <a:lumMod val="65000"/>
                    <a:lumOff val="35000"/>
                  </a:schemeClr>
                </a:solidFill>
              </a:rPr>
              <a:t>Fiesta </a:t>
            </a:r>
            <a:r>
              <a:rPr lang="es-VE" sz="1200" dirty="0">
                <a:solidFill>
                  <a:schemeClr val="tx1">
                    <a:lumMod val="65000"/>
                    <a:lumOff val="35000"/>
                  </a:schemeClr>
                </a:solidFill>
              </a:rPr>
              <a:t>de la </a:t>
            </a:r>
            <a:r>
              <a:rPr lang="es-VE" sz="1200" dirty="0" smtClean="0">
                <a:solidFill>
                  <a:schemeClr val="tx1">
                    <a:lumMod val="65000"/>
                    <a:lumOff val="35000"/>
                  </a:schemeClr>
                </a:solidFill>
              </a:rPr>
              <a:t>Lectura</a:t>
            </a:r>
            <a:r>
              <a:rPr lang="en-US" sz="1200" dirty="0">
                <a:solidFill>
                  <a:schemeClr val="tx1">
                    <a:lumMod val="65000"/>
                    <a:lumOff val="35000"/>
                  </a:schemeClr>
                </a:solidFill>
              </a:rPr>
              <a:t>“</a:t>
            </a:r>
            <a:r>
              <a:rPr lang="es-VE" sz="1200" dirty="0">
                <a:solidFill>
                  <a:schemeClr val="tx1">
                    <a:lumMod val="65000"/>
                    <a:lumOff val="35000"/>
                  </a:schemeClr>
                </a:solidFill>
              </a:rPr>
              <a:t>.</a:t>
            </a:r>
          </a:p>
          <a:p>
            <a:pPr marL="342900" indent="-342900" algn="just">
              <a:lnSpc>
                <a:spcPct val="150000"/>
              </a:lnSpc>
              <a:buFont typeface="+mj-lt"/>
              <a:buAutoNum type="arabicPeriod"/>
            </a:pPr>
            <a:r>
              <a:rPr lang="es-VE" sz="1200" dirty="0">
                <a:solidFill>
                  <a:schemeClr val="tx1">
                    <a:lumMod val="65000"/>
                    <a:lumOff val="35000"/>
                  </a:schemeClr>
                </a:solidFill>
              </a:rPr>
              <a:t>Ambientar la escuela y las aulas con carteleras y diversos avisos, destacando el Día del </a:t>
            </a:r>
            <a:r>
              <a:rPr lang="es-VE" sz="1200" dirty="0" smtClean="0">
                <a:solidFill>
                  <a:schemeClr val="tx1">
                    <a:lumMod val="65000"/>
                    <a:lumOff val="35000"/>
                  </a:schemeClr>
                </a:solidFill>
              </a:rPr>
              <a:t>Libro y del Idioma, </a:t>
            </a:r>
            <a:r>
              <a:rPr lang="es-VE" sz="1200" dirty="0">
                <a:solidFill>
                  <a:schemeClr val="tx1">
                    <a:lumMod val="65000"/>
                    <a:lumOff val="35000"/>
                  </a:schemeClr>
                </a:solidFill>
              </a:rPr>
              <a:t>la importancia de saber leer</a:t>
            </a:r>
            <a:r>
              <a:rPr lang="es-VE" sz="1200" dirty="0" smtClean="0">
                <a:solidFill>
                  <a:schemeClr val="tx1">
                    <a:lumMod val="65000"/>
                    <a:lumOff val="35000"/>
                  </a:schemeClr>
                </a:solidFill>
              </a:rPr>
              <a:t>, escribir, hablar y escuchar.</a:t>
            </a:r>
            <a:endParaRPr lang="es-VE" sz="1200" dirty="0">
              <a:solidFill>
                <a:schemeClr val="tx1">
                  <a:lumMod val="65000"/>
                  <a:lumOff val="35000"/>
                </a:schemeClr>
              </a:solidFill>
            </a:endParaRPr>
          </a:p>
          <a:p>
            <a:pPr marL="342900" indent="-342900" algn="just">
              <a:lnSpc>
                <a:spcPct val="150000"/>
              </a:lnSpc>
              <a:buFont typeface="+mj-lt"/>
              <a:buAutoNum type="arabicPeriod"/>
            </a:pPr>
            <a:r>
              <a:rPr lang="es-VE" sz="1200" dirty="0">
                <a:solidFill>
                  <a:schemeClr val="tx1">
                    <a:lumMod val="65000"/>
                    <a:lumOff val="35000"/>
                  </a:schemeClr>
                </a:solidFill>
              </a:rPr>
              <a:t>Hacer una selección previa de las lecturas que van a ser utilizadas durante la jornada en cada grado. Recordar que las mismas deben estar adecuadas al nivel educativo.</a:t>
            </a:r>
          </a:p>
          <a:p>
            <a:pPr marL="342900" indent="-342900" algn="just">
              <a:lnSpc>
                <a:spcPct val="150000"/>
              </a:lnSpc>
              <a:buFont typeface="+mj-lt"/>
              <a:buAutoNum type="arabicPeriod"/>
            </a:pPr>
            <a:r>
              <a:rPr lang="es-VE" sz="1200" dirty="0">
                <a:solidFill>
                  <a:schemeClr val="tx1">
                    <a:lumMod val="65000"/>
                    <a:lumOff val="35000"/>
                  </a:schemeClr>
                </a:solidFill>
              </a:rPr>
              <a:t>Enumerar cada palabra en las lecturas seleccionadas facilitará obtener con mayor rapidez el resultado de las palabras leídas en un minuto.</a:t>
            </a:r>
          </a:p>
          <a:p>
            <a:pPr marL="342900" indent="-342900" algn="just">
              <a:lnSpc>
                <a:spcPct val="150000"/>
              </a:lnSpc>
              <a:buFont typeface="+mj-lt"/>
              <a:buAutoNum type="arabicPeriod"/>
            </a:pPr>
            <a:r>
              <a:rPr lang="es-VE" sz="1200" dirty="0">
                <a:solidFill>
                  <a:schemeClr val="tx1">
                    <a:lumMod val="65000"/>
                    <a:lumOff val="35000"/>
                  </a:schemeClr>
                </a:solidFill>
              </a:rPr>
              <a:t>Designar a estudiantes para cooperar en la utilización de un reloj o cronómetro de un teléfono celular, para marcar el inicio y culminación del minuto de lectura.</a:t>
            </a:r>
          </a:p>
          <a:p>
            <a:pPr marL="342900" indent="-342900" algn="just">
              <a:lnSpc>
                <a:spcPct val="150000"/>
              </a:lnSpc>
              <a:buFont typeface="+mj-lt"/>
              <a:buAutoNum type="arabicPeriod"/>
            </a:pPr>
            <a:r>
              <a:rPr lang="es-VE" sz="1200" dirty="0">
                <a:solidFill>
                  <a:schemeClr val="tx1">
                    <a:lumMod val="65000"/>
                    <a:lumOff val="35000"/>
                  </a:schemeClr>
                </a:solidFill>
              </a:rPr>
              <a:t>Acordar la hora de inicio de esta  </a:t>
            </a:r>
            <a:r>
              <a:rPr lang="es-VE" sz="1200" dirty="0" smtClean="0">
                <a:solidFill>
                  <a:schemeClr val="tx1">
                    <a:lumMod val="65000"/>
                    <a:lumOff val="35000"/>
                  </a:schemeClr>
                </a:solidFill>
              </a:rPr>
              <a:t>Fiesta </a:t>
            </a:r>
            <a:r>
              <a:rPr lang="es-VE" sz="1200" dirty="0">
                <a:solidFill>
                  <a:schemeClr val="tx1">
                    <a:lumMod val="65000"/>
                    <a:lumOff val="35000"/>
                  </a:schemeClr>
                </a:solidFill>
              </a:rPr>
              <a:t>de la lectura.</a:t>
            </a:r>
          </a:p>
          <a:p>
            <a:pPr marL="342900" indent="-342900" algn="just">
              <a:lnSpc>
                <a:spcPct val="150000"/>
              </a:lnSpc>
              <a:buFont typeface="+mj-lt"/>
              <a:buAutoNum type="arabicPeriod"/>
            </a:pPr>
            <a:r>
              <a:rPr lang="es-VE" sz="1200" dirty="0">
                <a:solidFill>
                  <a:schemeClr val="tx1">
                    <a:lumMod val="65000"/>
                    <a:lumOff val="35000"/>
                  </a:schemeClr>
                </a:solidFill>
              </a:rPr>
              <a:t>Una vez culminada la actividad, desarrollar la valoración de logros y avances de los estudiantes, las dificultades presentadas y los aspectos a mejorar en la lectura.</a:t>
            </a:r>
            <a:endParaRPr lang="en-US" sz="1200" dirty="0">
              <a:solidFill>
                <a:schemeClr val="tx1">
                  <a:lumMod val="65000"/>
                  <a:lumOff val="35000"/>
                </a:schemeClr>
              </a:solidFill>
            </a:endParaRPr>
          </a:p>
        </p:txBody>
      </p:sp>
      <p:sp>
        <p:nvSpPr>
          <p:cNvPr id="18"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30</a:t>
            </a:r>
            <a:endParaRPr lang="en-US" sz="1200" dirty="0">
              <a:solidFill>
                <a:schemeClr val="tx1">
                  <a:lumMod val="65000"/>
                  <a:lumOff val="35000"/>
                </a:schemeClr>
              </a:solidFill>
              <a:latin typeface="Arial" pitchFamily="34" charset="0"/>
              <a:cs typeface="Arial" pitchFamily="34" charset="0"/>
            </a:endParaRPr>
          </a:p>
        </p:txBody>
      </p:sp>
      <p:pic>
        <p:nvPicPr>
          <p:cNvPr id="11"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12"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4" cstate="print"/>
          <a:stretch>
            <a:fillRect/>
          </a:stretch>
        </p:blipFill>
        <p:spPr>
          <a:xfrm>
            <a:off x="4680453" y="8551690"/>
            <a:ext cx="548747" cy="375928"/>
          </a:xfrm>
          <a:prstGeom prst="rect">
            <a:avLst/>
          </a:prstGeom>
        </p:spPr>
      </p:pic>
      <p:pic>
        <p:nvPicPr>
          <p:cNvPr id="19"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5" cstate="print"/>
          <a:srcRect/>
          <a:stretch>
            <a:fillRect/>
          </a:stretch>
        </p:blipFill>
        <p:spPr bwMode="auto">
          <a:xfrm>
            <a:off x="5303624" y="8574565"/>
            <a:ext cx="429632" cy="389923"/>
          </a:xfrm>
          <a:prstGeom prst="rect">
            <a:avLst/>
          </a:prstGeom>
          <a:noFill/>
        </p:spPr>
      </p:pic>
      <p:sp>
        <p:nvSpPr>
          <p:cNvPr id="20" name="Rectángulo redondeado 19"/>
          <p:cNvSpPr/>
          <p:nvPr/>
        </p:nvSpPr>
        <p:spPr>
          <a:xfrm flipH="1">
            <a:off x="-27384" y="502938"/>
            <a:ext cx="5157192" cy="561316"/>
          </a:xfrm>
          <a:prstGeom prst="roundRect">
            <a:avLst/>
          </a:prstGeom>
          <a:gradFill>
            <a:gsLst>
              <a:gs pos="0">
                <a:schemeClr val="accent1">
                  <a:lumMod val="5000"/>
                  <a:lumOff val="95000"/>
                </a:schemeClr>
              </a:gs>
              <a:gs pos="13000">
                <a:schemeClr val="accent5">
                  <a:lumMod val="60000"/>
                  <a:lumOff val="40000"/>
                </a:schemeClr>
              </a:gs>
              <a:gs pos="26000">
                <a:srgbClr val="A38FB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1" name="Imagen 2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978890" y="109427"/>
            <a:ext cx="1834486" cy="1438237"/>
          </a:xfrm>
          <a:prstGeom prst="rect">
            <a:avLst/>
          </a:prstGeom>
        </p:spPr>
      </p:pic>
      <p:sp>
        <p:nvSpPr>
          <p:cNvPr id="23" name="Rectangle 6">
            <a:extLst>
              <a:ext uri="{FF2B5EF4-FFF2-40B4-BE49-F238E27FC236}">
                <a16:creationId xmlns:a16="http://schemas.microsoft.com/office/drawing/2014/main" xmlns="" id="{28FAAAAF-B78A-41E6-B9A1-00CEEA6DCB7F}"/>
              </a:ext>
            </a:extLst>
          </p:cNvPr>
          <p:cNvSpPr>
            <a:spLocks noChangeArrowheads="1"/>
          </p:cNvSpPr>
          <p:nvPr/>
        </p:nvSpPr>
        <p:spPr bwMode="auto">
          <a:xfrm>
            <a:off x="245836" y="395536"/>
            <a:ext cx="5087504" cy="5890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pPr>
            <a:r>
              <a:rPr lang="es-VE" sz="2400" b="1" dirty="0">
                <a:solidFill>
                  <a:schemeClr val="bg1"/>
                </a:solidFill>
              </a:rPr>
              <a:t>Acerca del evento de cierre</a:t>
            </a:r>
          </a:p>
        </p:txBody>
      </p:sp>
      <p:sp>
        <p:nvSpPr>
          <p:cNvPr id="2" name="Flecha abajo 1"/>
          <p:cNvSpPr/>
          <p:nvPr/>
        </p:nvSpPr>
        <p:spPr>
          <a:xfrm>
            <a:off x="1268760" y="1043608"/>
            <a:ext cx="792088" cy="880064"/>
          </a:xfrm>
          <a:prstGeom prst="downArrow">
            <a:avLst/>
          </a:prstGeom>
          <a:solidFill>
            <a:srgbClr val="A38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4" name="Imagen 23"/>
          <p:cNvPicPr>
            <a:picLocks noChangeAspect="1"/>
          </p:cNvPicPr>
          <p:nvPr/>
        </p:nvPicPr>
        <p:blipFill rotWithShape="1">
          <a:blip r:embed="rId7" cstate="print">
            <a:extLst>
              <a:ext uri="{28A0092B-C50C-407E-A947-70E740481C1C}">
                <a14:useLocalDpi xmlns:a14="http://schemas.microsoft.com/office/drawing/2010/main" xmlns="" val="0"/>
              </a:ext>
            </a:extLst>
          </a:blip>
          <a:srcRect l="43200" b="16259"/>
          <a:stretch/>
        </p:blipFill>
        <p:spPr>
          <a:xfrm>
            <a:off x="3423" y="6212917"/>
            <a:ext cx="2705497" cy="2967595"/>
          </a:xfrm>
          <a:prstGeom prst="rect">
            <a:avLst/>
          </a:prstGeom>
        </p:spPr>
      </p:pic>
    </p:spTree>
    <p:extLst>
      <p:ext uri="{BB962C8B-B14F-4D97-AF65-F5344CB8AC3E}">
        <p14:creationId xmlns:p14="http://schemas.microsoft.com/office/powerpoint/2010/main" xmlns="" val="31868538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31</a:t>
            </a:r>
            <a:endParaRPr lang="en-US" sz="1200" dirty="0">
              <a:solidFill>
                <a:schemeClr val="tx1">
                  <a:lumMod val="65000"/>
                  <a:lumOff val="35000"/>
                </a:schemeClr>
              </a:solidFill>
              <a:latin typeface="Arial" pitchFamily="34" charset="0"/>
              <a:cs typeface="Arial" pitchFamily="34" charset="0"/>
            </a:endParaRPr>
          </a:p>
        </p:txBody>
      </p:sp>
      <p:sp>
        <p:nvSpPr>
          <p:cNvPr id="10" name="3 CuadroTexto"/>
          <p:cNvSpPr txBox="1"/>
          <p:nvPr/>
        </p:nvSpPr>
        <p:spPr>
          <a:xfrm>
            <a:off x="224644" y="1691680"/>
            <a:ext cx="6444716" cy="5262979"/>
          </a:xfrm>
          <a:prstGeom prst="rect">
            <a:avLst/>
          </a:prstGeom>
          <a:noFill/>
        </p:spPr>
        <p:txBody>
          <a:bodyPr wrap="square" rtlCol="0">
            <a:spAutoFit/>
          </a:bodyPr>
          <a:lstStyle/>
          <a:p>
            <a:pPr algn="just">
              <a:lnSpc>
                <a:spcPct val="150000"/>
              </a:lnSpc>
            </a:pPr>
            <a:r>
              <a:rPr lang="es-VE" sz="1400" dirty="0" smtClean="0">
                <a:solidFill>
                  <a:schemeClr val="tx1">
                    <a:lumMod val="65000"/>
                    <a:lumOff val="35000"/>
                  </a:schemeClr>
                </a:solidFill>
              </a:rPr>
              <a:t>1.- En el </a:t>
            </a:r>
            <a:r>
              <a:rPr lang="es-VE" sz="1400" dirty="0" smtClean="0">
                <a:solidFill>
                  <a:schemeClr val="tx1">
                    <a:lumMod val="65000"/>
                    <a:lumOff val="35000"/>
                  </a:schemeClr>
                </a:solidFill>
                <a:hlinkClick r:id="rId2" action="ppaction://hlinksldjump"/>
              </a:rPr>
              <a:t>instrumento del evento final </a:t>
            </a:r>
            <a:r>
              <a:rPr lang="es-VE" sz="1400" dirty="0" smtClean="0">
                <a:solidFill>
                  <a:schemeClr val="tx1">
                    <a:lumMod val="65000"/>
                    <a:lumOff val="35000"/>
                  </a:schemeClr>
                </a:solidFill>
              </a:rPr>
              <a:t>de Yo sí sé leer, se registran los promedios individuales de las 14 semanas y el resultado del día, es decir, la cantidad de palabras por minuto que leyó cada estudiante en el marco del evento de fluidez de la lectura. Véanse las columnas </a:t>
            </a:r>
            <a:r>
              <a:rPr lang="es-VE" sz="1400" b="1" dirty="0" smtClean="0">
                <a:solidFill>
                  <a:schemeClr val="tx1">
                    <a:lumMod val="65000"/>
                    <a:lumOff val="35000"/>
                  </a:schemeClr>
                </a:solidFill>
              </a:rPr>
              <a:t>PPM Oct.  </a:t>
            </a:r>
            <a:r>
              <a:rPr lang="es-VE" sz="1400" dirty="0" smtClean="0">
                <a:solidFill>
                  <a:schemeClr val="tx1">
                    <a:lumMod val="65000"/>
                    <a:lumOff val="35000"/>
                  </a:schemeClr>
                </a:solidFill>
              </a:rPr>
              <a:t>y </a:t>
            </a:r>
            <a:r>
              <a:rPr lang="es-VE" sz="1400" b="1" dirty="0" smtClean="0">
                <a:solidFill>
                  <a:schemeClr val="tx1">
                    <a:lumMod val="65000"/>
                    <a:lumOff val="35000"/>
                  </a:schemeClr>
                </a:solidFill>
              </a:rPr>
              <a:t>PPM Abril.</a:t>
            </a:r>
            <a:endParaRPr lang="es-VE" sz="1400" dirty="0" smtClean="0">
              <a:solidFill>
                <a:schemeClr val="tx1">
                  <a:lumMod val="65000"/>
                  <a:lumOff val="35000"/>
                </a:schemeClr>
              </a:solidFill>
            </a:endParaRPr>
          </a:p>
          <a:p>
            <a:pPr algn="just">
              <a:lnSpc>
                <a:spcPct val="150000"/>
              </a:lnSpc>
            </a:pPr>
            <a:r>
              <a:rPr lang="es-VE" sz="1400" dirty="0" smtClean="0">
                <a:solidFill>
                  <a:schemeClr val="tx1">
                    <a:lumMod val="65000"/>
                    <a:lumOff val="35000"/>
                  </a:schemeClr>
                </a:solidFill>
              </a:rPr>
              <a:t>2</a:t>
            </a:r>
            <a:r>
              <a:rPr lang="es-VE" sz="1400" dirty="0">
                <a:solidFill>
                  <a:schemeClr val="tx1">
                    <a:lumMod val="65000"/>
                    <a:lumOff val="35000"/>
                  </a:schemeClr>
                </a:solidFill>
              </a:rPr>
              <a:t>.- </a:t>
            </a:r>
            <a:r>
              <a:rPr lang="es-VE" sz="1400" dirty="0" smtClean="0">
                <a:solidFill>
                  <a:schemeClr val="tx1">
                    <a:lumMod val="65000"/>
                    <a:lumOff val="35000"/>
                  </a:schemeClr>
                </a:solidFill>
              </a:rPr>
              <a:t>De acuerdo con el  </a:t>
            </a:r>
            <a:r>
              <a:rPr lang="es-VE" sz="1400" dirty="0">
                <a:solidFill>
                  <a:schemeClr val="tx1">
                    <a:lumMod val="65000"/>
                    <a:lumOff val="35000"/>
                  </a:schemeClr>
                </a:solidFill>
              </a:rPr>
              <a:t>estándar internacional de fluidez de lectura </a:t>
            </a:r>
            <a:r>
              <a:rPr lang="es-VE" sz="1400" dirty="0" smtClean="0">
                <a:solidFill>
                  <a:schemeClr val="tx1">
                    <a:lumMod val="65000"/>
                    <a:lumOff val="35000"/>
                  </a:schemeClr>
                </a:solidFill>
              </a:rPr>
              <a:t>en quinto </a:t>
            </a:r>
            <a:r>
              <a:rPr lang="es-VE" sz="1400" dirty="0">
                <a:solidFill>
                  <a:schemeClr val="tx1">
                    <a:lumMod val="65000"/>
                    <a:lumOff val="35000"/>
                  </a:schemeClr>
                </a:solidFill>
              </a:rPr>
              <a:t>grado los niños deben leer </a:t>
            </a:r>
            <a:r>
              <a:rPr lang="es-VE" sz="1400" b="1" dirty="0" smtClean="0">
                <a:solidFill>
                  <a:schemeClr val="tx1">
                    <a:lumMod val="65000"/>
                    <a:lumOff val="35000"/>
                  </a:schemeClr>
                </a:solidFill>
              </a:rPr>
              <a:t>115 </a:t>
            </a:r>
            <a:r>
              <a:rPr lang="es-VE" sz="1400" b="1" dirty="0">
                <a:solidFill>
                  <a:schemeClr val="tx1">
                    <a:lumMod val="65000"/>
                    <a:lumOff val="35000"/>
                  </a:schemeClr>
                </a:solidFill>
              </a:rPr>
              <a:t>palabras por minuto</a:t>
            </a:r>
            <a:r>
              <a:rPr lang="es-VE" sz="1400" b="1" dirty="0" smtClean="0">
                <a:solidFill>
                  <a:schemeClr val="tx1">
                    <a:lumMod val="65000"/>
                    <a:lumOff val="35000"/>
                  </a:schemeClr>
                </a:solidFill>
              </a:rPr>
              <a:t>. </a:t>
            </a:r>
            <a:r>
              <a:rPr lang="es-VE" sz="1400" dirty="0" smtClean="0">
                <a:solidFill>
                  <a:schemeClr val="tx1">
                    <a:lumMod val="65000"/>
                    <a:lumOff val="35000"/>
                  </a:schemeClr>
                </a:solidFill>
              </a:rPr>
              <a:t>El instrumento tiene una columna para responder si el niño </a:t>
            </a:r>
            <a:r>
              <a:rPr lang="es-VE" sz="1400" b="1" dirty="0" smtClean="0">
                <a:solidFill>
                  <a:schemeClr val="tx1">
                    <a:lumMod val="65000"/>
                    <a:lumOff val="35000"/>
                  </a:schemeClr>
                </a:solidFill>
              </a:rPr>
              <a:t>Alcanzó</a:t>
            </a:r>
            <a:r>
              <a:rPr lang="es-VE" sz="1400" dirty="0" smtClean="0">
                <a:solidFill>
                  <a:schemeClr val="tx1">
                    <a:lumMod val="65000"/>
                    <a:lumOff val="35000"/>
                  </a:schemeClr>
                </a:solidFill>
              </a:rPr>
              <a:t> o no </a:t>
            </a:r>
            <a:r>
              <a:rPr lang="es-VE" sz="1400" b="1" dirty="0" smtClean="0">
                <a:solidFill>
                  <a:schemeClr val="tx1">
                    <a:lumMod val="65000"/>
                    <a:lumOff val="35000"/>
                  </a:schemeClr>
                </a:solidFill>
              </a:rPr>
              <a:t>el Estándar</a:t>
            </a:r>
            <a:r>
              <a:rPr lang="es-VE" sz="1400" dirty="0" smtClean="0">
                <a:solidFill>
                  <a:schemeClr val="tx1">
                    <a:lumMod val="65000"/>
                    <a:lumOff val="35000"/>
                  </a:schemeClr>
                </a:solidFill>
              </a:rPr>
              <a:t>, tanto en octubre como en abril. </a:t>
            </a:r>
          </a:p>
          <a:p>
            <a:pPr algn="just">
              <a:lnSpc>
                <a:spcPct val="150000"/>
              </a:lnSpc>
            </a:pPr>
            <a:r>
              <a:rPr lang="es-VE" sz="1400" dirty="0" smtClean="0">
                <a:solidFill>
                  <a:schemeClr val="tx1">
                    <a:lumMod val="65000"/>
                    <a:lumOff val="35000"/>
                  </a:schemeClr>
                </a:solidFill>
              </a:rPr>
              <a:t>3.- La columna </a:t>
            </a:r>
            <a:r>
              <a:rPr lang="es-VE" sz="1400" b="1" dirty="0" smtClean="0">
                <a:solidFill>
                  <a:schemeClr val="tx1">
                    <a:lumMod val="65000"/>
                    <a:lumOff val="35000"/>
                  </a:schemeClr>
                </a:solidFill>
              </a:rPr>
              <a:t>Superó el estándar</a:t>
            </a:r>
            <a:r>
              <a:rPr lang="es-VE" sz="1400" dirty="0" smtClean="0">
                <a:solidFill>
                  <a:schemeClr val="tx1">
                    <a:lumMod val="65000"/>
                    <a:lumOff val="35000"/>
                  </a:schemeClr>
                </a:solidFill>
              </a:rPr>
              <a:t>, permite el registro solo de aquellos niños que lograron leer más de </a:t>
            </a:r>
            <a:r>
              <a:rPr lang="es-VE" sz="1400" b="1" dirty="0" smtClean="0">
                <a:solidFill>
                  <a:schemeClr val="tx1">
                    <a:lumMod val="65000"/>
                    <a:lumOff val="35000"/>
                  </a:schemeClr>
                </a:solidFill>
              </a:rPr>
              <a:t>115 palabras por minuto</a:t>
            </a:r>
            <a:r>
              <a:rPr lang="es-VE" sz="1400" dirty="0" smtClean="0">
                <a:solidFill>
                  <a:schemeClr val="tx1">
                    <a:lumMod val="65000"/>
                    <a:lumOff val="35000"/>
                  </a:schemeClr>
                </a:solidFill>
              </a:rPr>
              <a:t>, es decir, leyeron mayor cantidad de palabras, que las indicadas en el  estándar de quinto grado. </a:t>
            </a:r>
          </a:p>
          <a:p>
            <a:pPr algn="just">
              <a:lnSpc>
                <a:spcPct val="150000"/>
              </a:lnSpc>
            </a:pPr>
            <a:r>
              <a:rPr lang="es-VE" sz="1400" dirty="0" smtClean="0">
                <a:solidFill>
                  <a:schemeClr val="tx1">
                    <a:lumMod val="65000"/>
                    <a:lumOff val="35000"/>
                  </a:schemeClr>
                </a:solidFill>
              </a:rPr>
              <a:t>4.- La última columna del instrumento (</a:t>
            </a:r>
            <a:r>
              <a:rPr lang="es-VE" sz="1400" b="1" dirty="0" smtClean="0">
                <a:solidFill>
                  <a:schemeClr val="tx1">
                    <a:lumMod val="65000"/>
                    <a:lumOff val="35000"/>
                  </a:schemeClr>
                </a:solidFill>
              </a:rPr>
              <a:t>Requiere Apoyo</a:t>
            </a:r>
            <a:r>
              <a:rPr lang="es-VE" sz="1400" dirty="0" smtClean="0">
                <a:solidFill>
                  <a:schemeClr val="tx1">
                    <a:lumMod val="65000"/>
                    <a:lumOff val="35000"/>
                  </a:schemeClr>
                </a:solidFill>
              </a:rPr>
              <a:t>) está destinada para apuntar los casos de los niños que leen menos de </a:t>
            </a:r>
            <a:r>
              <a:rPr lang="es-VE" sz="1400" b="1" dirty="0" smtClean="0">
                <a:solidFill>
                  <a:schemeClr val="tx1">
                    <a:lumMod val="65000"/>
                    <a:lumOff val="35000"/>
                  </a:schemeClr>
                </a:solidFill>
              </a:rPr>
              <a:t>115 palabras por minuto</a:t>
            </a:r>
            <a:r>
              <a:rPr lang="es-VE" sz="1400" dirty="0" smtClean="0">
                <a:solidFill>
                  <a:schemeClr val="tx1">
                    <a:lumMod val="65000"/>
                    <a:lumOff val="35000"/>
                  </a:schemeClr>
                </a:solidFill>
              </a:rPr>
              <a:t>, y que en consecuencia, están por debajo del estándar de fluidez de quinto grado. </a:t>
            </a:r>
          </a:p>
          <a:p>
            <a:pPr algn="just">
              <a:lnSpc>
                <a:spcPct val="150000"/>
              </a:lnSpc>
            </a:pPr>
            <a:r>
              <a:rPr lang="es-VE" sz="1400" dirty="0" smtClean="0">
                <a:solidFill>
                  <a:schemeClr val="tx1">
                    <a:lumMod val="65000"/>
                    <a:lumOff val="35000"/>
                  </a:schemeClr>
                </a:solidFill>
              </a:rPr>
              <a:t>5.- Como se puede observar, el instrumento tiene un valor comparativo, pues, permite al docente, previo análisis de los datos, tomar decisiones y aplicar las acciones pertinentes a cada caso. </a:t>
            </a:r>
          </a:p>
        </p:txBody>
      </p:sp>
      <p:pic>
        <p:nvPicPr>
          <p:cNvPr id="13"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16"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5" cstate="print"/>
          <a:stretch>
            <a:fillRect/>
          </a:stretch>
        </p:blipFill>
        <p:spPr>
          <a:xfrm>
            <a:off x="4680453" y="8551690"/>
            <a:ext cx="548747" cy="375928"/>
          </a:xfrm>
          <a:prstGeom prst="rect">
            <a:avLst/>
          </a:prstGeom>
        </p:spPr>
      </p:pic>
      <p:pic>
        <p:nvPicPr>
          <p:cNvPr id="21"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6" cstate="print"/>
          <a:srcRect/>
          <a:stretch>
            <a:fillRect/>
          </a:stretch>
        </p:blipFill>
        <p:spPr bwMode="auto">
          <a:xfrm>
            <a:off x="5303624" y="8574565"/>
            <a:ext cx="429632" cy="389923"/>
          </a:xfrm>
          <a:prstGeom prst="rect">
            <a:avLst/>
          </a:prstGeom>
          <a:noFill/>
        </p:spPr>
      </p:pic>
      <p:sp>
        <p:nvSpPr>
          <p:cNvPr id="22" name="Rectángulo redondeado 21"/>
          <p:cNvSpPr/>
          <p:nvPr/>
        </p:nvSpPr>
        <p:spPr>
          <a:xfrm flipH="1">
            <a:off x="-27384" y="422496"/>
            <a:ext cx="5157192" cy="834804"/>
          </a:xfrm>
          <a:prstGeom prst="roundRect">
            <a:avLst/>
          </a:prstGeom>
          <a:gradFill>
            <a:gsLst>
              <a:gs pos="0">
                <a:schemeClr val="accent1">
                  <a:lumMod val="5000"/>
                  <a:lumOff val="95000"/>
                </a:schemeClr>
              </a:gs>
              <a:gs pos="13000">
                <a:schemeClr val="accent5">
                  <a:lumMod val="60000"/>
                  <a:lumOff val="40000"/>
                </a:schemeClr>
              </a:gs>
              <a:gs pos="26000">
                <a:srgbClr val="A38FB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3" name="Imagen 2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927475" y="104538"/>
            <a:ext cx="1834486" cy="1438237"/>
          </a:xfrm>
          <a:prstGeom prst="rect">
            <a:avLst/>
          </a:prstGeom>
        </p:spPr>
      </p:pic>
      <p:sp>
        <p:nvSpPr>
          <p:cNvPr id="24" name="Rectangle 6">
            <a:extLst>
              <a:ext uri="{FF2B5EF4-FFF2-40B4-BE49-F238E27FC236}">
                <a16:creationId xmlns:a16="http://schemas.microsoft.com/office/drawing/2014/main" xmlns="" id="{28FAAAAF-B78A-41E6-B9A1-00CEEA6DCB7F}"/>
              </a:ext>
            </a:extLst>
          </p:cNvPr>
          <p:cNvSpPr>
            <a:spLocks noChangeArrowheads="1"/>
          </p:cNvSpPr>
          <p:nvPr/>
        </p:nvSpPr>
        <p:spPr bwMode="auto">
          <a:xfrm>
            <a:off x="52438" y="462027"/>
            <a:ext cx="3926992"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b="1" dirty="0">
                <a:solidFill>
                  <a:schemeClr val="bg1"/>
                </a:solidFill>
              </a:rPr>
              <a:t>¿Cómo completar el instrumento de registro </a:t>
            </a:r>
            <a:r>
              <a:rPr lang="es-VE" b="1" dirty="0" smtClean="0">
                <a:solidFill>
                  <a:schemeClr val="bg1"/>
                </a:solidFill>
              </a:rPr>
              <a:t>final </a:t>
            </a:r>
            <a:r>
              <a:rPr lang="es-VE" sz="2400" b="1" dirty="0" smtClean="0">
                <a:solidFill>
                  <a:schemeClr val="bg1"/>
                </a:solidFill>
              </a:rPr>
              <a:t>Yo </a:t>
            </a:r>
            <a:r>
              <a:rPr lang="es-VE" sz="2400" b="1" dirty="0">
                <a:solidFill>
                  <a:schemeClr val="bg1"/>
                </a:solidFill>
              </a:rPr>
              <a:t>sí sé </a:t>
            </a:r>
            <a:r>
              <a:rPr lang="es-VE" sz="2400" b="1" dirty="0" smtClean="0">
                <a:solidFill>
                  <a:schemeClr val="bg1"/>
                </a:solidFill>
              </a:rPr>
              <a:t>leer</a:t>
            </a:r>
            <a:r>
              <a:rPr lang="es-VE" b="1" dirty="0" smtClean="0">
                <a:solidFill>
                  <a:schemeClr val="bg1"/>
                </a:solidFill>
              </a:rPr>
              <a:t>?</a:t>
            </a:r>
            <a:endParaRPr lang="es-VE" b="1" dirty="0">
              <a:solidFill>
                <a:schemeClr val="bg1"/>
              </a:solidFill>
            </a:endParaRPr>
          </a:p>
        </p:txBody>
      </p:sp>
    </p:spTree>
    <p:extLst>
      <p:ext uri="{BB962C8B-B14F-4D97-AF65-F5344CB8AC3E}">
        <p14:creationId xmlns:p14="http://schemas.microsoft.com/office/powerpoint/2010/main" xmlns="" val="24336398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8 CuadroTexto">
            <a:extLst>
              <a:ext uri="{FF2B5EF4-FFF2-40B4-BE49-F238E27FC236}">
                <a16:creationId xmlns:a16="http://schemas.microsoft.com/office/drawing/2014/main" xmlns="" id="{9CD14F73-5B1D-44DC-A814-88767F7A4734}"/>
              </a:ext>
            </a:extLst>
          </p:cNvPr>
          <p:cNvSpPr txBox="1"/>
          <p:nvPr/>
        </p:nvSpPr>
        <p:spPr>
          <a:xfrm>
            <a:off x="0" y="8215340"/>
            <a:ext cx="6840760" cy="769441"/>
          </a:xfrm>
          <a:prstGeom prst="rect">
            <a:avLst/>
          </a:prstGeom>
          <a:noFill/>
        </p:spPr>
        <p:txBody>
          <a:bodyPr wrap="square" rtlCol="0">
            <a:spAutoFit/>
          </a:bodyPr>
          <a:lstStyle/>
          <a:p>
            <a:pPr algn="r"/>
            <a:r>
              <a:rPr lang="en-US" sz="4400" dirty="0">
                <a:solidFill>
                  <a:schemeClr val="bg1"/>
                </a:solidFill>
                <a:latin typeface="Arial Rounded MT Bold" pitchFamily="34" charset="0"/>
              </a:rPr>
              <a:t>I</a:t>
            </a:r>
          </a:p>
        </p:txBody>
      </p:sp>
      <p:pic>
        <p:nvPicPr>
          <p:cNvPr id="18" name="Picture 2" descr="C:\Users\Luis Moya\Desktop\Logo guao.png">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Effect>
                      <a14:brightnessContrast bright="20000"/>
                    </a14:imgEffect>
                  </a14:imgLayer>
                </a14:imgProps>
              </a:ext>
            </a:extLst>
          </a:blip>
          <a:srcRect r="71814"/>
          <a:stretch/>
        </p:blipFill>
        <p:spPr bwMode="auto">
          <a:xfrm>
            <a:off x="1783017" y="8406718"/>
            <a:ext cx="421847" cy="429764"/>
          </a:xfrm>
          <a:prstGeom prst="rect">
            <a:avLst/>
          </a:prstGeom>
          <a:noFill/>
        </p:spPr>
      </p:pic>
      <p:pic>
        <p:nvPicPr>
          <p:cNvPr id="19" name="25 Imagen" descr="pilas.png">
            <a:extLst/>
          </p:cNvPr>
          <p:cNvPicPr>
            <a:picLocks noChangeAspect="1"/>
          </p:cNvPicPr>
          <p:nvPr/>
        </p:nvPicPr>
        <p:blipFill>
          <a:blip r:embed="rId4" cstate="print"/>
          <a:stretch>
            <a:fillRect/>
          </a:stretch>
        </p:blipFill>
        <p:spPr>
          <a:xfrm>
            <a:off x="534730" y="8388424"/>
            <a:ext cx="600215" cy="411187"/>
          </a:xfrm>
          <a:prstGeom prst="rect">
            <a:avLst/>
          </a:prstGeom>
        </p:spPr>
      </p:pic>
      <p:pic>
        <p:nvPicPr>
          <p:cNvPr id="20" name="Picture 1" descr="C:\Users\Luis Moya\Desktop\logo-original.png">
            <a:extLst/>
          </p:cNvPr>
          <p:cNvPicPr>
            <a:picLocks noChangeAspect="1" noChangeArrowheads="1"/>
          </p:cNvPicPr>
          <p:nvPr/>
        </p:nvPicPr>
        <p:blipFill>
          <a:blip r:embed="rId5" cstate="print"/>
          <a:srcRect/>
          <a:stretch>
            <a:fillRect/>
          </a:stretch>
        </p:blipFill>
        <p:spPr bwMode="auto">
          <a:xfrm>
            <a:off x="1195110" y="8409986"/>
            <a:ext cx="469929" cy="426496"/>
          </a:xfrm>
          <a:prstGeom prst="rect">
            <a:avLst/>
          </a:prstGeom>
          <a:noFill/>
        </p:spPr>
      </p:pic>
      <p:sp>
        <p:nvSpPr>
          <p:cNvPr id="12" name="Elipse 11"/>
          <p:cNvSpPr/>
          <p:nvPr/>
        </p:nvSpPr>
        <p:spPr>
          <a:xfrm rot="18985019">
            <a:off x="3072687" y="786703"/>
            <a:ext cx="1901520" cy="1917772"/>
          </a:xfrm>
          <a:prstGeom prst="ellipse">
            <a:avLst/>
          </a:prstGeom>
          <a:gradFill flip="none" rotWithShape="1">
            <a:gsLst>
              <a:gs pos="10000">
                <a:schemeClr val="accent1">
                  <a:lumMod val="5000"/>
                  <a:lumOff val="95000"/>
                </a:schemeClr>
              </a:gs>
              <a:gs pos="31000">
                <a:schemeClr val="accent5">
                  <a:lumMod val="60000"/>
                  <a:lumOff val="40000"/>
                </a:schemeClr>
              </a:gs>
              <a:gs pos="65000">
                <a:schemeClr val="accent6">
                  <a:lumMod val="75000"/>
                </a:schemeClr>
              </a:gs>
            </a:gsLst>
            <a:lin ang="16200000" scaled="1"/>
            <a:tileRect/>
          </a:gradFill>
          <a:ln>
            <a:noFill/>
          </a:ln>
          <a:effectLst>
            <a:outerShdw blurRad="215900" dist="38100" dir="13500000" sx="102000" sy="102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4" name="Elipse 13"/>
          <p:cNvSpPr/>
          <p:nvPr/>
        </p:nvSpPr>
        <p:spPr>
          <a:xfrm rot="18985019">
            <a:off x="3329904" y="1354777"/>
            <a:ext cx="7463342" cy="7527131"/>
          </a:xfrm>
          <a:prstGeom prst="ellipse">
            <a:avLst/>
          </a:prstGeom>
          <a:gradFill flip="none" rotWithShape="1">
            <a:gsLst>
              <a:gs pos="10000">
                <a:schemeClr val="accent1">
                  <a:lumMod val="5000"/>
                  <a:lumOff val="95000"/>
                </a:schemeClr>
              </a:gs>
              <a:gs pos="31000">
                <a:schemeClr val="accent6">
                  <a:lumMod val="60000"/>
                  <a:lumOff val="40000"/>
                </a:schemeClr>
              </a:gs>
              <a:gs pos="65000">
                <a:schemeClr val="accent5">
                  <a:lumMod val="75000"/>
                </a:schemeClr>
              </a:gs>
            </a:gsLst>
            <a:lin ang="16200000" scaled="1"/>
            <a:tileRect/>
          </a:gradFill>
          <a:ln>
            <a:noFill/>
          </a:ln>
          <a:effectLst>
            <a:outerShdw blurRad="215900" dist="38100" dir="13500000" sx="102000" sy="102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1" name="4 CuadroTexto">
            <a:extLst>
              <a:ext uri="{FF2B5EF4-FFF2-40B4-BE49-F238E27FC236}">
                <a16:creationId xmlns:a16="http://schemas.microsoft.com/office/drawing/2014/main" xmlns="" id="{3134A149-D9A9-4156-8449-8631C4BCBB9C}"/>
              </a:ext>
            </a:extLst>
          </p:cNvPr>
          <p:cNvSpPr txBox="1"/>
          <p:nvPr/>
        </p:nvSpPr>
        <p:spPr>
          <a:xfrm rot="16200000">
            <a:off x="3048725" y="3782323"/>
            <a:ext cx="4266296" cy="769441"/>
          </a:xfrm>
          <a:prstGeom prst="rect">
            <a:avLst/>
          </a:prstGeom>
          <a:noFill/>
          <a:effectLst>
            <a:outerShdw blurRad="50800" dist="38100" dir="2700000" algn="tl" rotWithShape="0">
              <a:prstClr val="black">
                <a:alpha val="40000"/>
              </a:prstClr>
            </a:outerShdw>
          </a:effectLst>
        </p:spPr>
        <p:txBody>
          <a:bodyPr wrap="none" rtlCol="0">
            <a:spAutoFit/>
          </a:bodyPr>
          <a:lstStyle/>
          <a:p>
            <a:r>
              <a:rPr lang="es-VE" sz="4400" b="1" dirty="0">
                <a:solidFill>
                  <a:schemeClr val="bg1"/>
                </a:solidFill>
                <a:latin typeface="Arial Rounded MT Bold" pitchFamily="34" charset="0"/>
              </a:rPr>
              <a:t>DIAGNÓSTICO</a:t>
            </a:r>
          </a:p>
        </p:txBody>
      </p:sp>
      <p:sp>
        <p:nvSpPr>
          <p:cNvPr id="22" name="5 CuadroTexto">
            <a:extLst>
              <a:ext uri="{FF2B5EF4-FFF2-40B4-BE49-F238E27FC236}">
                <a16:creationId xmlns:a16="http://schemas.microsoft.com/office/drawing/2014/main" xmlns="" id="{7A4B0882-0A46-4AC5-926D-E54BC1841C98}"/>
              </a:ext>
            </a:extLst>
          </p:cNvPr>
          <p:cNvSpPr txBox="1"/>
          <p:nvPr/>
        </p:nvSpPr>
        <p:spPr>
          <a:xfrm rot="16200000">
            <a:off x="3393897" y="3877731"/>
            <a:ext cx="4309385"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s-VE" dirty="0">
                <a:solidFill>
                  <a:schemeClr val="bg1"/>
                </a:solidFill>
                <a:latin typeface="Arial Rounded MT Bold" pitchFamily="34" charset="0"/>
              </a:rPr>
              <a:t>FICHA DE COMPRENSIÓN LECTORA</a:t>
            </a:r>
          </a:p>
        </p:txBody>
      </p:sp>
      <p:sp>
        <p:nvSpPr>
          <p:cNvPr id="23" name="5 CuadroTexto">
            <a:extLst>
              <a:ext uri="{FF2B5EF4-FFF2-40B4-BE49-F238E27FC236}">
                <a16:creationId xmlns:a16="http://schemas.microsoft.com/office/drawing/2014/main" xmlns="" id="{EAC902FC-539C-4D97-9CD8-701E565D448A}"/>
              </a:ext>
            </a:extLst>
          </p:cNvPr>
          <p:cNvSpPr txBox="1"/>
          <p:nvPr/>
        </p:nvSpPr>
        <p:spPr>
          <a:xfrm>
            <a:off x="3861048" y="6084168"/>
            <a:ext cx="1895071" cy="1200329"/>
          </a:xfrm>
          <a:prstGeom prst="rect">
            <a:avLst/>
          </a:prstGeom>
          <a:noFill/>
          <a:effectLst>
            <a:outerShdw blurRad="50800" dist="38100" dir="2700000" algn="tl" rotWithShape="0">
              <a:prstClr val="black">
                <a:alpha val="40000"/>
              </a:prstClr>
            </a:outerShdw>
          </a:effectLst>
        </p:spPr>
        <p:txBody>
          <a:bodyPr wrap="none" rtlCol="0">
            <a:spAutoFit/>
          </a:bodyPr>
          <a:lstStyle/>
          <a:p>
            <a:r>
              <a:rPr lang="es-VE" sz="7200" b="1" dirty="0" smtClean="0">
                <a:solidFill>
                  <a:schemeClr val="bg1"/>
                </a:solidFill>
                <a:latin typeface="Arial Rounded MT Bold" pitchFamily="34" charset="0"/>
              </a:rPr>
              <a:t>III.2</a:t>
            </a:r>
            <a:endParaRPr lang="es-VE" sz="7200" b="1" dirty="0">
              <a:solidFill>
                <a:schemeClr val="bg1"/>
              </a:solidFill>
              <a:latin typeface="Arial Rounded MT Bold"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33</a:t>
            </a:r>
            <a:endParaRPr lang="en-US" sz="1200" dirty="0">
              <a:solidFill>
                <a:schemeClr val="tx1">
                  <a:lumMod val="65000"/>
                  <a:lumOff val="35000"/>
                </a:schemeClr>
              </a:solidFill>
              <a:latin typeface="Arial" pitchFamily="34" charset="0"/>
              <a:cs typeface="Arial" pitchFamily="34" charset="0"/>
            </a:endParaRPr>
          </a:p>
        </p:txBody>
      </p:sp>
      <p:sp>
        <p:nvSpPr>
          <p:cNvPr id="26" name="58 CuadroTexto"/>
          <p:cNvSpPr txBox="1"/>
          <p:nvPr/>
        </p:nvSpPr>
        <p:spPr>
          <a:xfrm>
            <a:off x="332656" y="3203848"/>
            <a:ext cx="6219261" cy="3416320"/>
          </a:xfrm>
          <a:prstGeom prst="rect">
            <a:avLst/>
          </a:prstGeom>
          <a:noFill/>
        </p:spPr>
        <p:txBody>
          <a:bodyPr wrap="square" rtlCol="0">
            <a:spAutoFit/>
          </a:bodyPr>
          <a:lstStyle/>
          <a:p>
            <a:pPr algn="r">
              <a:lnSpc>
                <a:spcPct val="150000"/>
              </a:lnSpc>
            </a:pPr>
            <a:r>
              <a:rPr lang="en-US" sz="1200" b="1" dirty="0">
                <a:solidFill>
                  <a:schemeClr val="tx1">
                    <a:lumMod val="65000"/>
                    <a:lumOff val="35000"/>
                  </a:schemeClr>
                </a:solidFill>
              </a:rPr>
              <a:t>FICHA DE COMPRENSIÓN </a:t>
            </a:r>
            <a:r>
              <a:rPr lang="en-US" sz="1200" b="1" dirty="0" smtClean="0">
                <a:solidFill>
                  <a:schemeClr val="tx1">
                    <a:lumMod val="65000"/>
                    <a:lumOff val="35000"/>
                  </a:schemeClr>
                </a:solidFill>
              </a:rPr>
              <a:t>LECTORA</a:t>
            </a:r>
          </a:p>
          <a:p>
            <a:pPr algn="r">
              <a:lnSpc>
                <a:spcPct val="150000"/>
              </a:lnSpc>
            </a:pPr>
            <a:r>
              <a:rPr lang="en-US" sz="1200" b="1" dirty="0" smtClean="0">
                <a:solidFill>
                  <a:schemeClr val="tx1">
                    <a:lumMod val="65000"/>
                    <a:lumOff val="35000"/>
                  </a:schemeClr>
                </a:solidFill>
              </a:rPr>
              <a:t>  </a:t>
            </a:r>
            <a:endParaRPr lang="en-US" sz="1200" dirty="0">
              <a:solidFill>
                <a:schemeClr val="tx1">
                  <a:lumMod val="65000"/>
                  <a:lumOff val="35000"/>
                </a:schemeClr>
              </a:solidFill>
            </a:endParaRPr>
          </a:p>
          <a:p>
            <a:pPr algn="just">
              <a:lnSpc>
                <a:spcPct val="150000"/>
              </a:lnSpc>
            </a:pPr>
            <a:r>
              <a:rPr lang="es-ES_tradnl" sz="1200" dirty="0">
                <a:solidFill>
                  <a:schemeClr val="tx1">
                    <a:lumMod val="65000"/>
                    <a:lumOff val="35000"/>
                  </a:schemeClr>
                </a:solidFill>
              </a:rPr>
              <a:t>Es una herramienta a emplear después de la lectura. </a:t>
            </a:r>
            <a:r>
              <a:rPr lang="es-ES_tradnl" sz="1200" dirty="0" smtClean="0">
                <a:solidFill>
                  <a:schemeClr val="tx1">
                    <a:lumMod val="65000"/>
                    <a:lumOff val="35000"/>
                  </a:schemeClr>
                </a:solidFill>
              </a:rPr>
              <a:t>Nos permite evaluar </a:t>
            </a:r>
            <a:r>
              <a:rPr lang="es-ES_tradnl" sz="1200" dirty="0">
                <a:solidFill>
                  <a:schemeClr val="tx1">
                    <a:lumMod val="65000"/>
                    <a:lumOff val="35000"/>
                  </a:schemeClr>
                </a:solidFill>
              </a:rPr>
              <a:t>periódicamente los avances de los estudiantes en cuanto a la </a:t>
            </a:r>
            <a:r>
              <a:rPr lang="es-ES_tradnl" sz="1200" dirty="0" smtClean="0">
                <a:solidFill>
                  <a:schemeClr val="tx1">
                    <a:lumMod val="65000"/>
                    <a:lumOff val="35000"/>
                  </a:schemeClr>
                </a:solidFill>
              </a:rPr>
              <a:t>comprensión y permite </a:t>
            </a:r>
            <a:r>
              <a:rPr lang="es-ES_tradnl" sz="1200" dirty="0">
                <a:solidFill>
                  <a:schemeClr val="tx1">
                    <a:lumMod val="65000"/>
                    <a:lumOff val="35000"/>
                  </a:schemeClr>
                </a:solidFill>
              </a:rPr>
              <a:t>al estudiante construir significados  y apropiarse de sus ideas.</a:t>
            </a:r>
          </a:p>
          <a:p>
            <a:pPr algn="just">
              <a:lnSpc>
                <a:spcPct val="150000"/>
              </a:lnSpc>
            </a:pPr>
            <a:r>
              <a:rPr lang="es-ES_tradnl" sz="1200" dirty="0">
                <a:solidFill>
                  <a:schemeClr val="tx1">
                    <a:lumMod val="65000"/>
                    <a:lumOff val="35000"/>
                  </a:schemeClr>
                </a:solidFill>
              </a:rPr>
              <a:t>No se limita únicamente a textos literarios, </a:t>
            </a:r>
            <a:r>
              <a:rPr lang="es-ES_tradnl" sz="1200" dirty="0" smtClean="0">
                <a:solidFill>
                  <a:schemeClr val="tx1">
                    <a:lumMod val="65000"/>
                    <a:lumOff val="35000"/>
                  </a:schemeClr>
                </a:solidFill>
              </a:rPr>
              <a:t> </a:t>
            </a:r>
            <a:r>
              <a:rPr lang="es-ES_tradnl" sz="1200" dirty="0">
                <a:solidFill>
                  <a:schemeClr val="tx1">
                    <a:lumMod val="65000"/>
                    <a:lumOff val="35000"/>
                  </a:schemeClr>
                </a:solidFill>
              </a:rPr>
              <a:t>es importante que los estudiantes </a:t>
            </a:r>
            <a:r>
              <a:rPr lang="es-ES_tradnl" sz="1200" dirty="0" smtClean="0">
                <a:solidFill>
                  <a:schemeClr val="tx1">
                    <a:lumMod val="65000"/>
                    <a:lumOff val="35000"/>
                  </a:schemeClr>
                </a:solidFill>
              </a:rPr>
              <a:t>manejen </a:t>
            </a:r>
            <a:r>
              <a:rPr lang="es-ES_tradnl" sz="1200" dirty="0">
                <a:solidFill>
                  <a:schemeClr val="tx1">
                    <a:lumMod val="65000"/>
                    <a:lumOff val="35000"/>
                  </a:schemeClr>
                </a:solidFill>
              </a:rPr>
              <a:t>textos de uso cotidiano (</a:t>
            </a:r>
            <a:r>
              <a:rPr lang="es-ES_tradnl" sz="1200" dirty="0" smtClean="0">
                <a:solidFill>
                  <a:schemeClr val="tx1">
                    <a:lumMod val="65000"/>
                    <a:lumOff val="35000"/>
                  </a:schemeClr>
                </a:solidFill>
              </a:rPr>
              <a:t>instructivos, folletos, periódicos, </a:t>
            </a:r>
            <a:r>
              <a:rPr lang="es-ES_tradnl" sz="1200" dirty="0">
                <a:solidFill>
                  <a:schemeClr val="tx1">
                    <a:lumMod val="65000"/>
                    <a:lumOff val="35000"/>
                  </a:schemeClr>
                </a:solidFill>
              </a:rPr>
              <a:t>caricaturas, </a:t>
            </a:r>
            <a:r>
              <a:rPr lang="es-ES_tradnl" sz="1200" dirty="0" smtClean="0">
                <a:solidFill>
                  <a:schemeClr val="tx1">
                    <a:lumMod val="65000"/>
                    <a:lumOff val="35000"/>
                  </a:schemeClr>
                </a:solidFill>
              </a:rPr>
              <a:t>textos científicos, fuentes bibliográficas, entre otros</a:t>
            </a:r>
            <a:r>
              <a:rPr lang="es-ES_tradnl" sz="1200" dirty="0">
                <a:solidFill>
                  <a:schemeClr val="tx1">
                    <a:lumMod val="65000"/>
                    <a:lumOff val="35000"/>
                  </a:schemeClr>
                </a:solidFill>
              </a:rPr>
              <a:t>). Se busca estimular </a:t>
            </a:r>
            <a:r>
              <a:rPr lang="es-ES_tradnl" sz="1200" dirty="0" smtClean="0">
                <a:solidFill>
                  <a:schemeClr val="tx1">
                    <a:lumMod val="65000"/>
                    <a:lumOff val="35000"/>
                  </a:schemeClr>
                </a:solidFill>
              </a:rPr>
              <a:t>los </a:t>
            </a:r>
            <a:r>
              <a:rPr lang="es-ES_tradnl" sz="1200" dirty="0">
                <a:solidFill>
                  <a:schemeClr val="tx1">
                    <a:lumMod val="65000"/>
                    <a:lumOff val="35000"/>
                  </a:schemeClr>
                </a:solidFill>
              </a:rPr>
              <a:t>niveles de comprensión de la lectura: </a:t>
            </a:r>
            <a:r>
              <a:rPr lang="es-ES_tradnl" sz="1200" b="1" dirty="0">
                <a:solidFill>
                  <a:schemeClr val="tx1">
                    <a:lumMod val="65000"/>
                    <a:lumOff val="35000"/>
                  </a:schemeClr>
                </a:solidFill>
                <a:hlinkClick r:id="rId2" action="ppaction://hlinksldjump"/>
              </a:rPr>
              <a:t>Literal, </a:t>
            </a:r>
            <a:r>
              <a:rPr lang="es-ES_tradnl" sz="1200" b="1" dirty="0" smtClean="0">
                <a:solidFill>
                  <a:schemeClr val="tx1">
                    <a:lumMod val="65000"/>
                    <a:lumOff val="35000"/>
                  </a:schemeClr>
                </a:solidFill>
                <a:hlinkClick r:id="rId2" action="ppaction://hlinksldjump"/>
              </a:rPr>
              <a:t>Reorganización </a:t>
            </a:r>
            <a:r>
              <a:rPr lang="es-ES_tradnl" sz="1200" b="1" dirty="0">
                <a:solidFill>
                  <a:schemeClr val="tx1">
                    <a:lumMod val="65000"/>
                    <a:lumOff val="35000"/>
                  </a:schemeClr>
                </a:solidFill>
                <a:hlinkClick r:id="rId2" action="ppaction://hlinksldjump"/>
              </a:rPr>
              <a:t>L</a:t>
            </a:r>
            <a:r>
              <a:rPr lang="es-ES_tradnl" sz="1200" b="1" dirty="0" smtClean="0">
                <a:solidFill>
                  <a:schemeClr val="tx1">
                    <a:lumMod val="65000"/>
                    <a:lumOff val="35000"/>
                  </a:schemeClr>
                </a:solidFill>
                <a:hlinkClick r:id="rId2" action="ppaction://hlinksldjump"/>
              </a:rPr>
              <a:t>iteral</a:t>
            </a:r>
            <a:r>
              <a:rPr lang="es-ES_tradnl" sz="1200" b="1" dirty="0">
                <a:solidFill>
                  <a:schemeClr val="tx1">
                    <a:lumMod val="65000"/>
                    <a:lumOff val="35000"/>
                  </a:schemeClr>
                </a:solidFill>
                <a:hlinkClick r:id="rId2" action="ppaction://hlinksldjump"/>
              </a:rPr>
              <a:t>,</a:t>
            </a:r>
            <a:r>
              <a:rPr lang="es-ES_tradnl" sz="1200" dirty="0">
                <a:solidFill>
                  <a:schemeClr val="tx1">
                    <a:lumMod val="65000"/>
                    <a:lumOff val="35000"/>
                  </a:schemeClr>
                </a:solidFill>
                <a:hlinkClick r:id="rId2" action="ppaction://hlinksldjump"/>
              </a:rPr>
              <a:t>  </a:t>
            </a:r>
            <a:r>
              <a:rPr lang="es-ES_tradnl" sz="1200" b="1" dirty="0">
                <a:solidFill>
                  <a:schemeClr val="tx1">
                    <a:lumMod val="65000"/>
                    <a:lumOff val="35000"/>
                  </a:schemeClr>
                </a:solidFill>
                <a:hlinkClick r:id="rId2" action="ppaction://hlinksldjump"/>
              </a:rPr>
              <a:t>I</a:t>
            </a:r>
            <a:r>
              <a:rPr lang="es-ES_tradnl" sz="1200" b="1" dirty="0" smtClean="0">
                <a:solidFill>
                  <a:schemeClr val="tx1">
                    <a:lumMod val="65000"/>
                    <a:lumOff val="35000"/>
                  </a:schemeClr>
                </a:solidFill>
                <a:hlinkClick r:id="rId2" action="ppaction://hlinksldjump"/>
              </a:rPr>
              <a:t>nferencial</a:t>
            </a:r>
            <a:r>
              <a:rPr lang="es-ES_tradnl" sz="1200" b="1" dirty="0">
                <a:solidFill>
                  <a:schemeClr val="tx1">
                    <a:lumMod val="65000"/>
                    <a:lumOff val="35000"/>
                  </a:schemeClr>
                </a:solidFill>
                <a:hlinkClick r:id="rId2" action="ppaction://hlinksldjump"/>
              </a:rPr>
              <a:t>, </a:t>
            </a:r>
            <a:r>
              <a:rPr lang="es-ES_tradnl" sz="1200" b="1" dirty="0" smtClean="0">
                <a:solidFill>
                  <a:schemeClr val="tx1">
                    <a:lumMod val="65000"/>
                    <a:lumOff val="35000"/>
                  </a:schemeClr>
                </a:solidFill>
                <a:hlinkClick r:id="rId2" action="ppaction://hlinksldjump"/>
              </a:rPr>
              <a:t>Evaluativo, Apreciativo  </a:t>
            </a:r>
            <a:r>
              <a:rPr lang="es-ES_tradnl" sz="1200" b="1" dirty="0">
                <a:solidFill>
                  <a:schemeClr val="tx1">
                    <a:lumMod val="65000"/>
                    <a:lumOff val="35000"/>
                  </a:schemeClr>
                </a:solidFill>
                <a:hlinkClick r:id="rId2" action="ppaction://hlinksldjump"/>
              </a:rPr>
              <a:t>y  </a:t>
            </a:r>
            <a:r>
              <a:rPr lang="es-ES_tradnl" sz="1200" b="1" dirty="0" smtClean="0">
                <a:solidFill>
                  <a:schemeClr val="tx1">
                    <a:lumMod val="65000"/>
                    <a:lumOff val="35000"/>
                  </a:schemeClr>
                </a:solidFill>
                <a:hlinkClick r:id="rId2" action="ppaction://hlinksldjump"/>
              </a:rPr>
              <a:t>Creativo</a:t>
            </a:r>
            <a:r>
              <a:rPr lang="es-ES_tradnl" sz="1200" dirty="0" smtClean="0">
                <a:solidFill>
                  <a:schemeClr val="tx1">
                    <a:lumMod val="65000"/>
                    <a:lumOff val="35000"/>
                  </a:schemeClr>
                </a:solidFill>
                <a:hlinkClick r:id="rId2" action="ppaction://hlinksldjump"/>
              </a:rPr>
              <a:t>.</a:t>
            </a:r>
            <a:r>
              <a:rPr lang="es-ES_tradnl" sz="1200" b="1" dirty="0" smtClean="0">
                <a:solidFill>
                  <a:schemeClr val="tx1">
                    <a:lumMod val="65000"/>
                    <a:lumOff val="35000"/>
                  </a:schemeClr>
                </a:solidFill>
                <a:hlinkClick r:id="rId3" action="ppaction://hlinksldjump"/>
              </a:rPr>
              <a:t> </a:t>
            </a:r>
            <a:endParaRPr lang="es-ES_tradnl" sz="1200" b="1" dirty="0">
              <a:solidFill>
                <a:schemeClr val="tx1">
                  <a:lumMod val="65000"/>
                  <a:lumOff val="35000"/>
                </a:schemeClr>
              </a:solidFill>
            </a:endParaRPr>
          </a:p>
          <a:p>
            <a:pPr algn="just">
              <a:lnSpc>
                <a:spcPct val="150000"/>
              </a:lnSpc>
            </a:pPr>
            <a:r>
              <a:rPr lang="es-ES_tradnl" sz="1200" dirty="0">
                <a:solidFill>
                  <a:schemeClr val="tx1">
                    <a:lumMod val="65000"/>
                    <a:lumOff val="35000"/>
                  </a:schemeClr>
                </a:solidFill>
              </a:rPr>
              <a:t>L</a:t>
            </a:r>
            <a:r>
              <a:rPr lang="es-ES_tradnl" sz="1200" dirty="0" smtClean="0">
                <a:solidFill>
                  <a:schemeClr val="tx1">
                    <a:lumMod val="65000"/>
                    <a:lumOff val="35000"/>
                  </a:schemeClr>
                </a:solidFill>
              </a:rPr>
              <a:t>a </a:t>
            </a:r>
            <a:r>
              <a:rPr lang="es-ES_tradnl" sz="1200" dirty="0">
                <a:solidFill>
                  <a:schemeClr val="tx1">
                    <a:lumMod val="65000"/>
                    <a:lumOff val="35000"/>
                  </a:schemeClr>
                </a:solidFill>
              </a:rPr>
              <a:t>ficha le permite al docente, trabajar el  proceso de comprensión lectora.</a:t>
            </a:r>
            <a:r>
              <a:rPr lang="es-VE" sz="1200" b="1" dirty="0">
                <a:solidFill>
                  <a:schemeClr val="tx1">
                    <a:lumMod val="65000"/>
                    <a:lumOff val="35000"/>
                  </a:schemeClr>
                </a:solidFill>
              </a:rPr>
              <a:t> </a:t>
            </a:r>
            <a:r>
              <a:rPr lang="es-VE" sz="1200" dirty="0">
                <a:solidFill>
                  <a:schemeClr val="tx1">
                    <a:lumMod val="65000"/>
                    <a:lumOff val="35000"/>
                  </a:schemeClr>
                </a:solidFill>
              </a:rPr>
              <a:t>Con </a:t>
            </a:r>
            <a:r>
              <a:rPr lang="es-VE" sz="1200" dirty="0" smtClean="0">
                <a:solidFill>
                  <a:schemeClr val="tx1">
                    <a:lumMod val="65000"/>
                    <a:lumOff val="35000"/>
                  </a:schemeClr>
                </a:solidFill>
              </a:rPr>
              <a:t>la orientación </a:t>
            </a:r>
            <a:r>
              <a:rPr lang="es-VE" sz="1200" dirty="0">
                <a:solidFill>
                  <a:schemeClr val="tx1">
                    <a:lumMod val="65000"/>
                    <a:lumOff val="35000"/>
                  </a:schemeClr>
                </a:solidFill>
              </a:rPr>
              <a:t>del </a:t>
            </a:r>
            <a:r>
              <a:rPr lang="es-VE" sz="1200" dirty="0" smtClean="0">
                <a:solidFill>
                  <a:schemeClr val="tx1">
                    <a:lumMod val="65000"/>
                    <a:lumOff val="35000"/>
                  </a:schemeClr>
                </a:solidFill>
              </a:rPr>
              <a:t>docente, </a:t>
            </a:r>
            <a:r>
              <a:rPr lang="es-VE" sz="1200" dirty="0">
                <a:solidFill>
                  <a:schemeClr val="tx1">
                    <a:lumMod val="65000"/>
                    <a:lumOff val="35000"/>
                  </a:schemeClr>
                </a:solidFill>
              </a:rPr>
              <a:t>los estudiantes responderán  las preguntas de la ficha  en sus cuadernos  o en </a:t>
            </a:r>
            <a:r>
              <a:rPr lang="es-VE" sz="1200" dirty="0">
                <a:solidFill>
                  <a:schemeClr val="tx1">
                    <a:lumMod val="65000"/>
                    <a:lumOff val="35000"/>
                  </a:schemeClr>
                </a:solidFill>
                <a:hlinkClick r:id="rId4" action="ppaction://hlinksldjump"/>
              </a:rPr>
              <a:t>el </a:t>
            </a:r>
            <a:r>
              <a:rPr lang="es-VE" sz="1200" b="1" dirty="0">
                <a:solidFill>
                  <a:schemeClr val="tx1">
                    <a:lumMod val="65000"/>
                    <a:lumOff val="35000"/>
                  </a:schemeClr>
                </a:solidFill>
                <a:hlinkClick r:id="rId4" action="ppaction://hlinksldjump"/>
              </a:rPr>
              <a:t>formato seleccionado</a:t>
            </a:r>
            <a:r>
              <a:rPr lang="es-VE" sz="1200" b="1" dirty="0">
                <a:solidFill>
                  <a:schemeClr val="tx1">
                    <a:lumMod val="65000"/>
                    <a:lumOff val="35000"/>
                  </a:schemeClr>
                </a:solidFill>
              </a:rPr>
              <a:t>. </a:t>
            </a:r>
            <a:endParaRPr lang="es-ES_tradnl" sz="1200" b="1" dirty="0">
              <a:solidFill>
                <a:schemeClr val="tx1">
                  <a:lumMod val="65000"/>
                  <a:lumOff val="35000"/>
                </a:schemeClr>
              </a:solidFill>
            </a:endParaRPr>
          </a:p>
        </p:txBody>
      </p:sp>
      <p:sp>
        <p:nvSpPr>
          <p:cNvPr id="27" name="8 Rectángulo"/>
          <p:cNvSpPr/>
          <p:nvPr/>
        </p:nvSpPr>
        <p:spPr>
          <a:xfrm>
            <a:off x="2852936" y="1691680"/>
            <a:ext cx="3158245" cy="72008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100" dirty="0">
                <a:solidFill>
                  <a:schemeClr val="tx1"/>
                </a:solidFill>
              </a:rPr>
              <a:t>Permite detectar el dominio de competencias  en lectura y escritura de los estudiantes, orientando al docente en el </a:t>
            </a:r>
            <a:r>
              <a:rPr lang="es-VE" sz="1100" b="1" dirty="0">
                <a:solidFill>
                  <a:schemeClr val="tx1"/>
                </a:solidFill>
              </a:rPr>
              <a:t>¿Qué? </a:t>
            </a:r>
            <a:r>
              <a:rPr lang="es-VE" sz="1100" dirty="0">
                <a:solidFill>
                  <a:schemeClr val="tx1"/>
                </a:solidFill>
              </a:rPr>
              <a:t>y </a:t>
            </a:r>
            <a:r>
              <a:rPr lang="es-VE" sz="1100" b="1" dirty="0">
                <a:solidFill>
                  <a:schemeClr val="tx1"/>
                </a:solidFill>
              </a:rPr>
              <a:t>¿Cómo? </a:t>
            </a:r>
            <a:r>
              <a:rPr lang="es-VE" sz="1100" dirty="0">
                <a:solidFill>
                  <a:schemeClr val="tx1"/>
                </a:solidFill>
              </a:rPr>
              <a:t>va a desarrollar </a:t>
            </a:r>
            <a:r>
              <a:rPr lang="es-VE" sz="1100" dirty="0" smtClean="0">
                <a:solidFill>
                  <a:schemeClr val="tx1"/>
                </a:solidFill>
              </a:rPr>
              <a:t>el </a:t>
            </a:r>
            <a:r>
              <a:rPr lang="es-VE" sz="1100" dirty="0">
                <a:solidFill>
                  <a:schemeClr val="tx1"/>
                </a:solidFill>
              </a:rPr>
              <a:t>proceso de enseñanza, a través de las herramientas:</a:t>
            </a:r>
          </a:p>
        </p:txBody>
      </p:sp>
      <p:cxnSp>
        <p:nvCxnSpPr>
          <p:cNvPr id="28" name="16 Conector recto de flecha"/>
          <p:cNvCxnSpPr/>
          <p:nvPr/>
        </p:nvCxnSpPr>
        <p:spPr>
          <a:xfrm>
            <a:off x="2069603" y="2051720"/>
            <a:ext cx="519950" cy="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33" name="39 Conector recto de flecha"/>
          <p:cNvCxnSpPr/>
          <p:nvPr/>
        </p:nvCxnSpPr>
        <p:spPr>
          <a:xfrm>
            <a:off x="2943821" y="2729149"/>
            <a:ext cx="0" cy="15304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sp>
        <p:nvSpPr>
          <p:cNvPr id="34" name="129 Rectángulo"/>
          <p:cNvSpPr/>
          <p:nvPr/>
        </p:nvSpPr>
        <p:spPr>
          <a:xfrm>
            <a:off x="2864818" y="2507571"/>
            <a:ext cx="683800" cy="38558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100" dirty="0">
                <a:solidFill>
                  <a:schemeClr val="tx1"/>
                </a:solidFill>
              </a:rPr>
              <a:t>YO SÍ SÉ LEER</a:t>
            </a:r>
          </a:p>
        </p:txBody>
      </p:sp>
      <p:cxnSp>
        <p:nvCxnSpPr>
          <p:cNvPr id="36" name="132 Conector recto de flecha"/>
          <p:cNvCxnSpPr/>
          <p:nvPr/>
        </p:nvCxnSpPr>
        <p:spPr>
          <a:xfrm>
            <a:off x="3419888" y="2729150"/>
            <a:ext cx="797202" cy="276999"/>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51" name="134 Conector recto de flecha"/>
          <p:cNvCxnSpPr/>
          <p:nvPr/>
        </p:nvCxnSpPr>
        <p:spPr>
          <a:xfrm flipH="1">
            <a:off x="3376340" y="2729150"/>
            <a:ext cx="225838" cy="276999"/>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55" name="189 Conector recto de flecha"/>
          <p:cNvCxnSpPr>
            <a:endCxn id="27" idx="1"/>
          </p:cNvCxnSpPr>
          <p:nvPr/>
        </p:nvCxnSpPr>
        <p:spPr>
          <a:xfrm>
            <a:off x="2330017" y="2051720"/>
            <a:ext cx="522919" cy="0"/>
          </a:xfrm>
          <a:prstGeom prst="straightConnector1">
            <a:avLst/>
          </a:prstGeom>
          <a:ln>
            <a:solidFill>
              <a:schemeClr val="bg1">
                <a:lumMod val="65000"/>
              </a:schemeClr>
            </a:solidFill>
            <a:tailEnd type="arrow"/>
          </a:ln>
        </p:spPr>
        <p:style>
          <a:lnRef idx="2">
            <a:schemeClr val="accent3"/>
          </a:lnRef>
          <a:fillRef idx="0">
            <a:schemeClr val="accent3"/>
          </a:fillRef>
          <a:effectRef idx="1">
            <a:schemeClr val="accent3"/>
          </a:effectRef>
          <a:fontRef idx="minor">
            <a:schemeClr val="tx1"/>
          </a:fontRef>
        </p:style>
      </p:cxnSp>
      <p:sp>
        <p:nvSpPr>
          <p:cNvPr id="56" name="67 Rectángulo"/>
          <p:cNvSpPr/>
          <p:nvPr/>
        </p:nvSpPr>
        <p:spPr>
          <a:xfrm>
            <a:off x="5025493" y="2501566"/>
            <a:ext cx="995794" cy="38558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900" dirty="0">
                <a:solidFill>
                  <a:schemeClr val="tx1"/>
                </a:solidFill>
              </a:rPr>
              <a:t>FICHA DE ESCRITURA</a:t>
            </a:r>
          </a:p>
        </p:txBody>
      </p:sp>
      <p:sp>
        <p:nvSpPr>
          <p:cNvPr id="57" name="69 CuadroTexto"/>
          <p:cNvSpPr txBox="1"/>
          <p:nvPr/>
        </p:nvSpPr>
        <p:spPr>
          <a:xfrm>
            <a:off x="5071888" y="2864442"/>
            <a:ext cx="935230" cy="276999"/>
          </a:xfrm>
          <a:prstGeom prst="rect">
            <a:avLst/>
          </a:prstGeom>
          <a:noFill/>
        </p:spPr>
        <p:txBody>
          <a:bodyPr wrap="square" rtlCol="0">
            <a:spAutoFit/>
          </a:bodyPr>
          <a:lstStyle/>
          <a:p>
            <a:pPr algn="ctr"/>
            <a:r>
              <a:rPr lang="es-VE" sz="1200" i="1" dirty="0">
                <a:solidFill>
                  <a:schemeClr val="tx1">
                    <a:lumMod val="65000"/>
                    <a:lumOff val="35000"/>
                  </a:schemeClr>
                </a:solidFill>
              </a:rPr>
              <a:t>Escritura </a:t>
            </a:r>
          </a:p>
        </p:txBody>
      </p:sp>
      <p:cxnSp>
        <p:nvCxnSpPr>
          <p:cNvPr id="58" name="87 Conector recto de flecha"/>
          <p:cNvCxnSpPr>
            <a:endCxn id="34" idx="1"/>
          </p:cNvCxnSpPr>
          <p:nvPr/>
        </p:nvCxnSpPr>
        <p:spPr>
          <a:xfrm>
            <a:off x="2542674" y="2682599"/>
            <a:ext cx="322144" cy="1776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9" name="136 CuadroTexto"/>
          <p:cNvSpPr txBox="1"/>
          <p:nvPr/>
        </p:nvSpPr>
        <p:spPr>
          <a:xfrm>
            <a:off x="2863042" y="2878837"/>
            <a:ext cx="685576" cy="276999"/>
          </a:xfrm>
          <a:prstGeom prst="rect">
            <a:avLst/>
          </a:prstGeom>
          <a:noFill/>
        </p:spPr>
        <p:txBody>
          <a:bodyPr wrap="square" rtlCol="0">
            <a:spAutoFit/>
          </a:bodyPr>
          <a:lstStyle/>
          <a:p>
            <a:pPr algn="ctr"/>
            <a:r>
              <a:rPr lang="es-VE" sz="1200" i="1" dirty="0">
                <a:solidFill>
                  <a:schemeClr val="tx1">
                    <a:lumMod val="65000"/>
                    <a:lumOff val="35000"/>
                  </a:schemeClr>
                </a:solidFill>
              </a:rPr>
              <a:t>Fluidez </a:t>
            </a:r>
          </a:p>
        </p:txBody>
      </p:sp>
      <p:sp>
        <p:nvSpPr>
          <p:cNvPr id="60" name="63 Rectángulo"/>
          <p:cNvSpPr/>
          <p:nvPr/>
        </p:nvSpPr>
        <p:spPr>
          <a:xfrm>
            <a:off x="3685949" y="2506767"/>
            <a:ext cx="1202215" cy="38558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900" b="1" dirty="0">
                <a:solidFill>
                  <a:schemeClr val="bg1"/>
                </a:solidFill>
              </a:rPr>
              <a:t>FICHA DE  COMPRENSIÓN  LECTORA </a:t>
            </a:r>
          </a:p>
        </p:txBody>
      </p:sp>
      <p:sp>
        <p:nvSpPr>
          <p:cNvPr id="61" name="64 CuadroTexto"/>
          <p:cNvSpPr txBox="1"/>
          <p:nvPr/>
        </p:nvSpPr>
        <p:spPr>
          <a:xfrm>
            <a:off x="3750954" y="2864442"/>
            <a:ext cx="1183605" cy="276999"/>
          </a:xfrm>
          <a:prstGeom prst="rect">
            <a:avLst/>
          </a:prstGeom>
          <a:noFill/>
        </p:spPr>
        <p:txBody>
          <a:bodyPr wrap="square" rtlCol="0">
            <a:spAutoFit/>
          </a:bodyPr>
          <a:lstStyle/>
          <a:p>
            <a:pPr algn="ctr"/>
            <a:r>
              <a:rPr lang="es-VE" sz="1200" i="1" dirty="0">
                <a:solidFill>
                  <a:schemeClr val="tx1">
                    <a:lumMod val="65000"/>
                    <a:lumOff val="35000"/>
                  </a:schemeClr>
                </a:solidFill>
              </a:rPr>
              <a:t>Comprensión </a:t>
            </a:r>
          </a:p>
        </p:txBody>
      </p:sp>
      <p:sp>
        <p:nvSpPr>
          <p:cNvPr id="62" name="86 CuadroTexto"/>
          <p:cNvSpPr txBox="1"/>
          <p:nvPr/>
        </p:nvSpPr>
        <p:spPr>
          <a:xfrm>
            <a:off x="1559413" y="2582198"/>
            <a:ext cx="1005491" cy="261610"/>
          </a:xfrm>
          <a:prstGeom prst="rect">
            <a:avLst/>
          </a:prstGeom>
          <a:noFill/>
        </p:spPr>
        <p:txBody>
          <a:bodyPr wrap="square" rtlCol="0">
            <a:spAutoFit/>
          </a:bodyPr>
          <a:lstStyle/>
          <a:p>
            <a:pPr algn="ctr"/>
            <a:r>
              <a:rPr lang="es-VE" sz="1100" b="1" i="1" dirty="0"/>
              <a:t>Herramientas</a:t>
            </a:r>
          </a:p>
        </p:txBody>
      </p:sp>
      <p:sp>
        <p:nvSpPr>
          <p:cNvPr id="63" name="5 Rectángulo redondeado"/>
          <p:cNvSpPr/>
          <p:nvPr/>
        </p:nvSpPr>
        <p:spPr>
          <a:xfrm>
            <a:off x="600578" y="1691680"/>
            <a:ext cx="1748302" cy="72008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a:solidFill>
                  <a:schemeClr val="tx1">
                    <a:lumMod val="65000"/>
                    <a:lumOff val="35000"/>
                  </a:schemeClr>
                </a:solidFill>
              </a:rPr>
              <a:t>Diagnóstico </a:t>
            </a:r>
          </a:p>
        </p:txBody>
      </p:sp>
      <p:sp>
        <p:nvSpPr>
          <p:cNvPr id="38" name="Rectángulo redondeado 37"/>
          <p:cNvSpPr/>
          <p:nvPr/>
        </p:nvSpPr>
        <p:spPr>
          <a:xfrm flipH="1">
            <a:off x="-27384" y="422496"/>
            <a:ext cx="5157192" cy="834804"/>
          </a:xfrm>
          <a:prstGeom prst="roundRect">
            <a:avLst/>
          </a:prstGeom>
          <a:gradFill>
            <a:gsLst>
              <a:gs pos="0">
                <a:schemeClr val="accent1">
                  <a:lumMod val="5000"/>
                  <a:lumOff val="95000"/>
                </a:schemeClr>
              </a:gs>
              <a:gs pos="13000">
                <a:schemeClr val="accent6">
                  <a:lumMod val="60000"/>
                  <a:lumOff val="40000"/>
                </a:schemeClr>
              </a:gs>
              <a:gs pos="26000">
                <a:schemeClr val="accent5">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9" name="Imagen 3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927475" y="104538"/>
            <a:ext cx="1834486" cy="1438237"/>
          </a:xfrm>
          <a:prstGeom prst="rect">
            <a:avLst/>
          </a:prstGeom>
        </p:spPr>
      </p:pic>
      <p:sp>
        <p:nvSpPr>
          <p:cNvPr id="40" name="Rectangle 6">
            <a:extLst/>
          </p:cNvPr>
          <p:cNvSpPr>
            <a:spLocks noChangeArrowheads="1"/>
          </p:cNvSpPr>
          <p:nvPr/>
        </p:nvSpPr>
        <p:spPr bwMode="auto">
          <a:xfrm>
            <a:off x="124669" y="378693"/>
            <a:ext cx="482453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ES" sz="3200" b="1" dirty="0">
                <a:solidFill>
                  <a:schemeClr val="bg1"/>
                </a:solidFill>
              </a:rPr>
              <a:t>DIAGNÓSTICO</a:t>
            </a:r>
            <a:endParaRPr lang="es-VE" sz="3200" b="1" dirty="0">
              <a:solidFill>
                <a:schemeClr val="bg1"/>
              </a:solidFill>
            </a:endParaRPr>
          </a:p>
          <a:p>
            <a:r>
              <a:rPr lang="es-VE" b="1" dirty="0">
                <a:solidFill>
                  <a:schemeClr val="bg1"/>
                </a:solidFill>
              </a:rPr>
              <a:t>FICHA DE COMPRENSIÓN LECTORA</a:t>
            </a:r>
            <a:endParaRPr lang="es-VE" sz="4000" b="1" dirty="0">
              <a:solidFill>
                <a:schemeClr val="bg1"/>
              </a:solidFill>
            </a:endParaRPr>
          </a:p>
          <a:p>
            <a:endParaRPr lang="es-VE" sz="3200" b="1" dirty="0">
              <a:solidFill>
                <a:schemeClr val="bg1"/>
              </a:solidFill>
            </a:endParaRPr>
          </a:p>
        </p:txBody>
      </p:sp>
      <p:pic>
        <p:nvPicPr>
          <p:cNvPr id="22" name="Imagen 3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276872" y="6588224"/>
            <a:ext cx="3168352" cy="2376264"/>
          </a:xfrm>
          <a:prstGeom prst="rect">
            <a:avLst/>
          </a:prstGeom>
        </p:spPr>
      </p:pic>
    </p:spTree>
    <p:extLst>
      <p:ext uri="{BB962C8B-B14F-4D97-AF65-F5344CB8AC3E}">
        <p14:creationId xmlns:p14="http://schemas.microsoft.com/office/powerpoint/2010/main" xmlns="" val="34724832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12 Grupo"/>
          <p:cNvGrpSpPr/>
          <p:nvPr/>
        </p:nvGrpSpPr>
        <p:grpSpPr>
          <a:xfrm>
            <a:off x="4581128" y="8532440"/>
            <a:ext cx="1556859" cy="412798"/>
            <a:chOff x="4680453" y="8551690"/>
            <a:chExt cx="1556859" cy="412798"/>
          </a:xfrm>
        </p:grpSpPr>
        <p:pic>
          <p:nvPicPr>
            <p:cNvPr id="30"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31"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4" cstate="print"/>
            <a:stretch>
              <a:fillRect/>
            </a:stretch>
          </p:blipFill>
          <p:spPr>
            <a:xfrm>
              <a:off x="4680453" y="8551690"/>
              <a:ext cx="548747" cy="375928"/>
            </a:xfrm>
            <a:prstGeom prst="rect">
              <a:avLst/>
            </a:prstGeom>
          </p:spPr>
        </p:pic>
        <p:pic>
          <p:nvPicPr>
            <p:cNvPr id="32"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5" cstate="print"/>
            <a:srcRect/>
            <a:stretch>
              <a:fillRect/>
            </a:stretch>
          </p:blipFill>
          <p:spPr bwMode="auto">
            <a:xfrm>
              <a:off x="5303624" y="8574565"/>
              <a:ext cx="429632" cy="389923"/>
            </a:xfrm>
            <a:prstGeom prst="rect">
              <a:avLst/>
            </a:prstGeom>
            <a:noFill/>
          </p:spPr>
        </p:pic>
      </p:grpSp>
      <p:sp>
        <p:nvSpPr>
          <p:cNvPr id="22" name="Rectángulo redondeado 21"/>
          <p:cNvSpPr/>
          <p:nvPr/>
        </p:nvSpPr>
        <p:spPr>
          <a:xfrm flipH="1">
            <a:off x="-27384" y="422496"/>
            <a:ext cx="5157192" cy="834804"/>
          </a:xfrm>
          <a:prstGeom prst="roundRect">
            <a:avLst/>
          </a:prstGeom>
          <a:gradFill>
            <a:gsLst>
              <a:gs pos="0">
                <a:schemeClr val="accent1">
                  <a:lumMod val="5000"/>
                  <a:lumOff val="95000"/>
                </a:schemeClr>
              </a:gs>
              <a:gs pos="13000">
                <a:schemeClr val="accent6">
                  <a:lumMod val="60000"/>
                  <a:lumOff val="40000"/>
                </a:schemeClr>
              </a:gs>
              <a:gs pos="26000">
                <a:schemeClr val="accent5">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3" name="Imagen 2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927475" y="104538"/>
            <a:ext cx="1834486" cy="1438237"/>
          </a:xfrm>
          <a:prstGeom prst="rect">
            <a:avLst/>
          </a:prstGeom>
        </p:spPr>
      </p:pic>
      <p:sp>
        <p:nvSpPr>
          <p:cNvPr id="24" name="Rectangle 6">
            <a:extLst/>
          </p:cNvPr>
          <p:cNvSpPr>
            <a:spLocks noChangeArrowheads="1"/>
          </p:cNvSpPr>
          <p:nvPr/>
        </p:nvSpPr>
        <p:spPr bwMode="auto">
          <a:xfrm>
            <a:off x="188640" y="390427"/>
            <a:ext cx="374441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ES" sz="2400" b="1" dirty="0">
                <a:solidFill>
                  <a:schemeClr val="bg1"/>
                </a:solidFill>
                <a:latin typeface="Calibri" pitchFamily="34" charset="0"/>
              </a:rPr>
              <a:t>FICHA DE COMPRENSIÓN  LECTORA</a:t>
            </a:r>
            <a:endParaRPr lang="es-ES" sz="2400" dirty="0">
              <a:solidFill>
                <a:schemeClr val="bg1"/>
              </a:solidFill>
              <a:latin typeface="Calibri" pitchFamily="34" charset="0"/>
            </a:endParaRPr>
          </a:p>
        </p:txBody>
      </p:sp>
      <p:sp>
        <p:nvSpPr>
          <p:cNvPr id="14" name="10 Rectángulo"/>
          <p:cNvSpPr/>
          <p:nvPr/>
        </p:nvSpPr>
        <p:spPr>
          <a:xfrm>
            <a:off x="548680" y="2699792"/>
            <a:ext cx="2736304" cy="3890745"/>
          </a:xfrm>
          <a:prstGeom prst="rect">
            <a:avLst/>
          </a:prstGeom>
        </p:spPr>
        <p:txBody>
          <a:bodyPr wrap="square">
            <a:spAutoFit/>
          </a:bodyPr>
          <a:lstStyle/>
          <a:p>
            <a:pPr algn="just">
              <a:lnSpc>
                <a:spcPct val="150000"/>
              </a:lnSpc>
            </a:pPr>
            <a:endParaRPr lang="es-VE" sz="1200" b="1" dirty="0">
              <a:solidFill>
                <a:schemeClr val="tx1">
                  <a:lumMod val="65000"/>
                  <a:lumOff val="35000"/>
                </a:schemeClr>
              </a:solidFill>
            </a:endParaRPr>
          </a:p>
          <a:p>
            <a:pPr algn="just">
              <a:lnSpc>
                <a:spcPct val="150000"/>
              </a:lnSpc>
            </a:pPr>
            <a:r>
              <a:rPr lang="es-ES_tradnl" sz="1400" dirty="0">
                <a:solidFill>
                  <a:schemeClr val="tx1">
                    <a:lumMod val="65000"/>
                    <a:lumOff val="35000"/>
                  </a:schemeClr>
                </a:solidFill>
              </a:rPr>
              <a:t>Es importante que el docente genere un ambiente motivador, que invite a la lectura. Disponga distintos espacios dentro del aula, con ambientación propicia  y organice a los alumnos, para disfrutar de la lectura en </a:t>
            </a:r>
            <a:r>
              <a:rPr lang="es-ES_tradnl" sz="1400" dirty="0" smtClean="0">
                <a:solidFill>
                  <a:schemeClr val="tx1">
                    <a:lumMod val="65000"/>
                    <a:lumOff val="35000"/>
                  </a:schemeClr>
                </a:solidFill>
              </a:rPr>
              <a:t>círculos, </a:t>
            </a:r>
            <a:r>
              <a:rPr lang="es-ES_tradnl" sz="1400" dirty="0">
                <a:solidFill>
                  <a:schemeClr val="tx1">
                    <a:lumMod val="65000"/>
                    <a:lumOff val="35000"/>
                  </a:schemeClr>
                </a:solidFill>
              </a:rPr>
              <a:t>en sus respectivos asientos, en el piso u otro </a:t>
            </a:r>
            <a:r>
              <a:rPr lang="es-ES_tradnl" sz="1400" dirty="0" smtClean="0">
                <a:solidFill>
                  <a:schemeClr val="tx1">
                    <a:lumMod val="65000"/>
                    <a:lumOff val="35000"/>
                  </a:schemeClr>
                </a:solidFill>
              </a:rPr>
              <a:t>espacio que </a:t>
            </a:r>
            <a:r>
              <a:rPr lang="es-ES_tradnl" sz="1400" dirty="0">
                <a:solidFill>
                  <a:schemeClr val="tx1">
                    <a:lumMod val="65000"/>
                    <a:lumOff val="35000"/>
                  </a:schemeClr>
                </a:solidFill>
              </a:rPr>
              <a:t>el docente considere. El </a:t>
            </a:r>
            <a:r>
              <a:rPr lang="es-ES_tradnl" sz="1400" dirty="0" smtClean="0">
                <a:solidFill>
                  <a:schemeClr val="tx1">
                    <a:lumMod val="65000"/>
                    <a:lumOff val="35000"/>
                  </a:schemeClr>
                </a:solidFill>
              </a:rPr>
              <a:t>objetivo </a:t>
            </a:r>
            <a:r>
              <a:rPr lang="es-ES_tradnl" sz="1400" dirty="0">
                <a:solidFill>
                  <a:schemeClr val="tx1">
                    <a:lumMod val="65000"/>
                    <a:lumOff val="35000"/>
                  </a:schemeClr>
                </a:solidFill>
              </a:rPr>
              <a:t>es que disfruten de la </a:t>
            </a:r>
            <a:r>
              <a:rPr lang="es-ES_tradnl" sz="1400" dirty="0" smtClean="0">
                <a:solidFill>
                  <a:schemeClr val="tx1">
                    <a:lumMod val="65000"/>
                    <a:lumOff val="35000"/>
                  </a:schemeClr>
                </a:solidFill>
              </a:rPr>
              <a:t>lectura.</a:t>
            </a:r>
            <a:endParaRPr lang="es-VE" sz="1400" dirty="0">
              <a:solidFill>
                <a:schemeClr val="tx1">
                  <a:lumMod val="65000"/>
                  <a:lumOff val="35000"/>
                </a:schemeClr>
              </a:solidFill>
            </a:endParaRPr>
          </a:p>
        </p:txBody>
      </p:sp>
      <p:sp>
        <p:nvSpPr>
          <p:cNvPr id="16" name="15 Rectángulo"/>
          <p:cNvSpPr/>
          <p:nvPr/>
        </p:nvSpPr>
        <p:spPr>
          <a:xfrm>
            <a:off x="548680" y="1619672"/>
            <a:ext cx="3429000" cy="646331"/>
          </a:xfrm>
          <a:prstGeom prst="rect">
            <a:avLst/>
          </a:prstGeom>
        </p:spPr>
        <p:txBody>
          <a:bodyPr>
            <a:spAutoFit/>
          </a:bodyPr>
          <a:lstStyle/>
          <a:p>
            <a:pPr algn="r"/>
            <a:r>
              <a:rPr lang="es-VE" b="1" dirty="0" smtClean="0">
                <a:solidFill>
                  <a:schemeClr val="tx1">
                    <a:lumMod val="65000"/>
                    <a:lumOff val="35000"/>
                  </a:schemeClr>
                </a:solidFill>
              </a:rPr>
              <a:t>¿CÓMO SE ORGANIZA EL AULA Y LOS ALUMNOS?</a:t>
            </a:r>
            <a:endParaRPr lang="es-VE" b="1" dirty="0">
              <a:solidFill>
                <a:schemeClr val="tx1">
                  <a:lumMod val="65000"/>
                  <a:lumOff val="35000"/>
                </a:schemeClr>
              </a:solidFill>
            </a:endParaRPr>
          </a:p>
        </p:txBody>
      </p:sp>
      <p:pic>
        <p:nvPicPr>
          <p:cNvPr id="12" name="Imagen 1"/>
          <p:cNvPicPr>
            <a:picLocks noChangeAspect="1"/>
          </p:cNvPicPr>
          <p:nvPr/>
        </p:nvPicPr>
        <p:blipFill rotWithShape="1">
          <a:blip r:embed="rId7" cstate="print">
            <a:extLst>
              <a:ext uri="{28A0092B-C50C-407E-A947-70E740481C1C}">
                <a14:useLocalDpi xmlns:a14="http://schemas.microsoft.com/office/drawing/2010/main" xmlns="" val="0"/>
              </a:ext>
            </a:extLst>
          </a:blip>
          <a:srcRect r="29809"/>
          <a:stretch/>
        </p:blipFill>
        <p:spPr>
          <a:xfrm>
            <a:off x="3446745" y="4283968"/>
            <a:ext cx="3411255" cy="3615803"/>
          </a:xfrm>
          <a:prstGeom prst="rect">
            <a:avLst/>
          </a:prstGeom>
        </p:spPr>
      </p:pic>
      <p:sp>
        <p:nvSpPr>
          <p:cNvPr id="11" name="30 CuadroTexto">
            <a:extLst>
              <a:ext uri="{FF2B5EF4-FFF2-40B4-BE49-F238E27FC236}">
                <a16:creationId xmlns:a16="http://schemas.microsoft.com/office/drawing/2014/main" xmlns="" id="{29296CA3-9779-43A2-9FA5-8FA1105CD175}"/>
              </a:ext>
            </a:extLst>
          </p:cNvPr>
          <p:cNvSpPr txBox="1"/>
          <p:nvPr/>
        </p:nvSpPr>
        <p:spPr>
          <a:xfrm>
            <a:off x="6309320" y="8676456"/>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34</a:t>
            </a:r>
            <a:endParaRPr lang="en-US" sz="1200" dirty="0">
              <a:solidFill>
                <a:schemeClr val="tx1">
                  <a:lumMod val="65000"/>
                  <a:lumOff val="35000"/>
                </a:schemeClr>
              </a:solidFill>
              <a:latin typeface="Arial" pitchFamily="34" charset="0"/>
              <a:cs typeface="Arial" pitchFamily="34" charset="0"/>
            </a:endParaRPr>
          </a:p>
        </p:txBody>
      </p:sp>
      <p:pic>
        <p:nvPicPr>
          <p:cNvPr id="17" name="Imagen 26"/>
          <p:cNvPicPr>
            <a:picLocks noChangeAspect="1"/>
          </p:cNvPicPr>
          <p:nvPr/>
        </p:nvPicPr>
        <p:blipFill rotWithShape="1">
          <a:blip r:embed="rId8" cstate="print">
            <a:extLst>
              <a:ext uri="{BEBA8EAE-BF5A-486C-A8C5-ECC9F3942E4B}">
                <a14:imgProps xmlns:a14="http://schemas.microsoft.com/office/drawing/2010/main" xmlns="">
                  <a14:imgLayer r:embed="rId9">
                    <a14:imgEffect>
                      <a14:backgroundRemoval t="0" b="100000" l="0" r="100000"/>
                    </a14:imgEffect>
                  </a14:imgLayer>
                </a14:imgProps>
              </a:ext>
              <a:ext uri="{28A0092B-C50C-407E-A947-70E740481C1C}">
                <a14:useLocalDpi xmlns:a14="http://schemas.microsoft.com/office/drawing/2010/main" xmlns="" val="0"/>
              </a:ext>
            </a:extLst>
          </a:blip>
          <a:srcRect l="38983"/>
          <a:stretch/>
        </p:blipFill>
        <p:spPr>
          <a:xfrm>
            <a:off x="0" y="6228184"/>
            <a:ext cx="1237439" cy="3110001"/>
          </a:xfrm>
          <a:prstGeom prst="rect">
            <a:avLst/>
          </a:prstGeom>
        </p:spPr>
      </p:pic>
    </p:spTree>
    <p:extLst>
      <p:ext uri="{BB962C8B-B14F-4D97-AF65-F5344CB8AC3E}">
        <p14:creationId xmlns:p14="http://schemas.microsoft.com/office/powerpoint/2010/main" xmlns="" val="17137361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35</a:t>
            </a:r>
            <a:endParaRPr lang="en-US" sz="1200" dirty="0">
              <a:solidFill>
                <a:schemeClr val="tx1">
                  <a:lumMod val="65000"/>
                  <a:lumOff val="35000"/>
                </a:schemeClr>
              </a:solidFill>
              <a:latin typeface="Arial" pitchFamily="34" charset="0"/>
              <a:cs typeface="Arial" pitchFamily="34" charset="0"/>
            </a:endParaRPr>
          </a:p>
        </p:txBody>
      </p:sp>
      <p:sp>
        <p:nvSpPr>
          <p:cNvPr id="15" name="7 CuadroTexto"/>
          <p:cNvSpPr txBox="1"/>
          <p:nvPr/>
        </p:nvSpPr>
        <p:spPr>
          <a:xfrm>
            <a:off x="282541" y="1382151"/>
            <a:ext cx="2952062" cy="7201972"/>
          </a:xfrm>
          <a:prstGeom prst="rect">
            <a:avLst/>
          </a:prstGeom>
          <a:noFill/>
        </p:spPr>
        <p:txBody>
          <a:bodyPr wrap="square" rtlCol="0">
            <a:spAutoFit/>
          </a:bodyPr>
          <a:lstStyle/>
          <a:p>
            <a:pPr algn="just">
              <a:lnSpc>
                <a:spcPct val="150000"/>
              </a:lnSpc>
            </a:pPr>
            <a:r>
              <a:rPr lang="es-ES_tradnl" sz="1600" b="1" dirty="0">
                <a:solidFill>
                  <a:schemeClr val="tx1">
                    <a:lumMod val="65000"/>
                    <a:lumOff val="35000"/>
                  </a:schemeClr>
                </a:solidFill>
              </a:rPr>
              <a:t>Antes del ejercicio</a:t>
            </a:r>
            <a:endParaRPr lang="en-US" sz="1600" b="1" dirty="0">
              <a:solidFill>
                <a:schemeClr val="tx1">
                  <a:lumMod val="65000"/>
                  <a:lumOff val="35000"/>
                </a:schemeClr>
              </a:solidFill>
            </a:endParaRPr>
          </a:p>
          <a:p>
            <a:pPr algn="just">
              <a:lnSpc>
                <a:spcPct val="150000"/>
              </a:lnSpc>
            </a:pPr>
            <a:r>
              <a:rPr lang="es-ES_tradnl" sz="1200" dirty="0">
                <a:solidFill>
                  <a:schemeClr val="tx1">
                    <a:lumMod val="65000"/>
                    <a:lumOff val="35000"/>
                  </a:schemeClr>
                </a:solidFill>
              </a:rPr>
              <a:t>El maestro debe seleccionar  diversos tipos </a:t>
            </a:r>
            <a:r>
              <a:rPr lang="es-ES_tradnl" sz="1200" dirty="0" smtClean="0">
                <a:solidFill>
                  <a:schemeClr val="tx1">
                    <a:lumMod val="65000"/>
                    <a:lumOff val="35000"/>
                  </a:schemeClr>
                </a:solidFill>
              </a:rPr>
              <a:t>de textos </a:t>
            </a:r>
            <a:r>
              <a:rPr lang="es-ES_tradnl" sz="1200" dirty="0">
                <a:solidFill>
                  <a:schemeClr val="tx1">
                    <a:lumMod val="65000"/>
                    <a:lumOff val="35000"/>
                  </a:schemeClr>
                </a:solidFill>
              </a:rPr>
              <a:t>cortos (narrativos, argumentativos, instruccionales, descriptivos, </a:t>
            </a:r>
            <a:r>
              <a:rPr lang="es-ES_tradnl" sz="1200" dirty="0" smtClean="0">
                <a:solidFill>
                  <a:schemeClr val="tx1">
                    <a:lumMod val="65000"/>
                    <a:lumOff val="35000"/>
                  </a:schemeClr>
                </a:solidFill>
              </a:rPr>
              <a:t>entre otros) con  </a:t>
            </a:r>
            <a:r>
              <a:rPr lang="es-ES_tradnl" sz="1200" dirty="0">
                <a:solidFill>
                  <a:schemeClr val="tx1">
                    <a:lumMod val="65000"/>
                    <a:lumOff val="35000"/>
                  </a:schemeClr>
                </a:solidFill>
              </a:rPr>
              <a:t>anterioridad, respetando la edad de los alumnos y el grado que </a:t>
            </a:r>
            <a:r>
              <a:rPr lang="es-ES_tradnl" sz="1200" dirty="0" smtClean="0">
                <a:solidFill>
                  <a:schemeClr val="tx1">
                    <a:lumMod val="65000"/>
                    <a:lumOff val="35000"/>
                  </a:schemeClr>
                </a:solidFill>
              </a:rPr>
              <a:t>cursan. </a:t>
            </a:r>
            <a:r>
              <a:rPr lang="es-ES_tradnl" sz="1200" dirty="0">
                <a:solidFill>
                  <a:schemeClr val="tx1">
                    <a:lumMod val="65000"/>
                    <a:lumOff val="35000"/>
                  </a:schemeClr>
                </a:solidFill>
              </a:rPr>
              <a:t>En  quinto grado los alumnos,  </a:t>
            </a:r>
            <a:r>
              <a:rPr lang="es-ES_tradnl" sz="1200" dirty="0" smtClean="0">
                <a:solidFill>
                  <a:schemeClr val="tx1">
                    <a:lumMod val="65000"/>
                    <a:lumOff val="35000"/>
                  </a:schemeClr>
                </a:solidFill>
              </a:rPr>
              <a:t> </a:t>
            </a:r>
            <a:r>
              <a:rPr lang="es-ES_tradnl" sz="1200" dirty="0">
                <a:solidFill>
                  <a:schemeClr val="tx1">
                    <a:lumMod val="65000"/>
                    <a:lumOff val="35000"/>
                  </a:schemeClr>
                </a:solidFill>
              </a:rPr>
              <a:t>pueden proponer  </a:t>
            </a:r>
            <a:r>
              <a:rPr lang="es-ES_tradnl" sz="1200" dirty="0" smtClean="0">
                <a:solidFill>
                  <a:schemeClr val="tx1">
                    <a:lumMod val="65000"/>
                    <a:lumOff val="35000"/>
                  </a:schemeClr>
                </a:solidFill>
              </a:rPr>
              <a:t>qué </a:t>
            </a:r>
            <a:r>
              <a:rPr lang="es-ES_tradnl" sz="1200" dirty="0">
                <a:solidFill>
                  <a:schemeClr val="tx1">
                    <a:lumMod val="65000"/>
                    <a:lumOff val="35000"/>
                  </a:schemeClr>
                </a:solidFill>
              </a:rPr>
              <a:t>desean leer</a:t>
            </a:r>
            <a:r>
              <a:rPr lang="es-ES_tradnl" sz="1200" b="1" dirty="0">
                <a:solidFill>
                  <a:schemeClr val="tx1">
                    <a:lumMod val="65000"/>
                    <a:lumOff val="35000"/>
                  </a:schemeClr>
                </a:solidFill>
              </a:rPr>
              <a:t>. </a:t>
            </a:r>
            <a:r>
              <a:rPr lang="es-ES_tradnl" sz="1200" dirty="0">
                <a:solidFill>
                  <a:schemeClr val="tx1">
                    <a:lumMod val="65000"/>
                    <a:lumOff val="35000"/>
                  </a:schemeClr>
                </a:solidFill>
              </a:rPr>
              <a:t>El docente  debe revisar y leer con anticipación la propuesta.  Esto permite respetar el interés del lector.   </a:t>
            </a:r>
          </a:p>
          <a:p>
            <a:pPr algn="just">
              <a:lnSpc>
                <a:spcPct val="150000"/>
              </a:lnSpc>
            </a:pPr>
            <a:r>
              <a:rPr lang="es-ES_tradnl" sz="1200" dirty="0">
                <a:solidFill>
                  <a:schemeClr val="tx1">
                    <a:lumMod val="65000"/>
                    <a:lumOff val="35000"/>
                  </a:schemeClr>
                </a:solidFill>
              </a:rPr>
              <a:t>Antes de la lectura el docente activa  los conocimientos </a:t>
            </a:r>
            <a:r>
              <a:rPr lang="es-ES_tradnl" sz="1200" dirty="0" smtClean="0">
                <a:solidFill>
                  <a:schemeClr val="tx1">
                    <a:lumMod val="65000"/>
                    <a:lumOff val="35000"/>
                  </a:schemeClr>
                </a:solidFill>
              </a:rPr>
              <a:t>previos, </a:t>
            </a:r>
            <a:r>
              <a:rPr lang="es-ES_tradnl" sz="1200" dirty="0">
                <a:solidFill>
                  <a:schemeClr val="tx1">
                    <a:lumMod val="65000"/>
                    <a:lumOff val="35000"/>
                  </a:schemeClr>
                </a:solidFill>
              </a:rPr>
              <a:t>motiva a  relacionar el  </a:t>
            </a:r>
            <a:r>
              <a:rPr lang="es-ES_tradnl" sz="1200" dirty="0" smtClean="0">
                <a:solidFill>
                  <a:schemeClr val="tx1">
                    <a:lumMod val="65000"/>
                    <a:lumOff val="35000"/>
                  </a:schemeClr>
                </a:solidFill>
              </a:rPr>
              <a:t>título </a:t>
            </a:r>
            <a:r>
              <a:rPr lang="es-ES_tradnl" sz="1200" dirty="0">
                <a:solidFill>
                  <a:schemeClr val="tx1">
                    <a:lumMod val="65000"/>
                    <a:lumOff val="35000"/>
                  </a:schemeClr>
                </a:solidFill>
              </a:rPr>
              <a:t>con el posible contenido  y a realizar predicciones sobre el texto.</a:t>
            </a:r>
          </a:p>
          <a:p>
            <a:pPr algn="just">
              <a:lnSpc>
                <a:spcPct val="150000"/>
              </a:lnSpc>
            </a:pPr>
            <a:r>
              <a:rPr lang="es-ES_tradnl" sz="1200" dirty="0">
                <a:solidFill>
                  <a:schemeClr val="tx1">
                    <a:lumMod val="65000"/>
                    <a:lumOff val="35000"/>
                  </a:schemeClr>
                </a:solidFill>
              </a:rPr>
              <a:t>El  docente explica el contenido de la F</a:t>
            </a:r>
            <a:r>
              <a:rPr lang="es-ES_tradnl" sz="1200" dirty="0" smtClean="0">
                <a:solidFill>
                  <a:schemeClr val="tx1">
                    <a:lumMod val="65000"/>
                    <a:lumOff val="35000"/>
                  </a:schemeClr>
                </a:solidFill>
              </a:rPr>
              <a:t>icha </a:t>
            </a:r>
            <a:r>
              <a:rPr lang="es-ES_tradnl" sz="1200" dirty="0">
                <a:solidFill>
                  <a:schemeClr val="tx1">
                    <a:lumMod val="65000"/>
                    <a:lumOff val="35000"/>
                  </a:schemeClr>
                </a:solidFill>
              </a:rPr>
              <a:t>y  orienta la forma de  responderla.  Cada estudiante  la </a:t>
            </a:r>
            <a:r>
              <a:rPr lang="es-ES_tradnl" sz="1200" dirty="0" smtClean="0">
                <a:solidFill>
                  <a:schemeClr val="tx1">
                    <a:lumMod val="65000"/>
                    <a:lumOff val="35000"/>
                  </a:schemeClr>
                </a:solidFill>
              </a:rPr>
              <a:t>completará </a:t>
            </a:r>
            <a:r>
              <a:rPr lang="es-ES_tradnl" sz="1200" dirty="0">
                <a:solidFill>
                  <a:schemeClr val="tx1">
                    <a:lumMod val="65000"/>
                    <a:lumOff val="35000"/>
                  </a:schemeClr>
                </a:solidFill>
              </a:rPr>
              <a:t>de manera individual</a:t>
            </a:r>
            <a:r>
              <a:rPr lang="es-ES_tradnl" sz="1200" dirty="0" smtClean="0">
                <a:solidFill>
                  <a:schemeClr val="tx1">
                    <a:lumMod val="65000"/>
                    <a:lumOff val="35000"/>
                  </a:schemeClr>
                </a:solidFill>
              </a:rPr>
              <a:t>.</a:t>
            </a:r>
            <a:endParaRPr lang="es-ES_tradnl" sz="1200" b="1" dirty="0">
              <a:solidFill>
                <a:schemeClr val="tx1">
                  <a:lumMod val="65000"/>
                  <a:lumOff val="35000"/>
                </a:schemeClr>
              </a:solidFill>
            </a:endParaRPr>
          </a:p>
          <a:p>
            <a:pPr algn="just">
              <a:lnSpc>
                <a:spcPct val="150000"/>
              </a:lnSpc>
            </a:pPr>
            <a:r>
              <a:rPr lang="es-ES_tradnl" sz="1600" b="1" dirty="0">
                <a:solidFill>
                  <a:schemeClr val="tx1">
                    <a:lumMod val="65000"/>
                    <a:lumOff val="35000"/>
                  </a:schemeClr>
                </a:solidFill>
              </a:rPr>
              <a:t>Durante el ejercicio</a:t>
            </a:r>
            <a:endParaRPr lang="en-US" sz="1600" b="1" dirty="0">
              <a:solidFill>
                <a:schemeClr val="tx1">
                  <a:lumMod val="65000"/>
                  <a:lumOff val="35000"/>
                </a:schemeClr>
              </a:solidFill>
            </a:endParaRPr>
          </a:p>
          <a:p>
            <a:pPr algn="just">
              <a:lnSpc>
                <a:spcPct val="150000"/>
              </a:lnSpc>
            </a:pPr>
            <a:r>
              <a:rPr lang="es-ES_tradnl" sz="1200" dirty="0">
                <a:solidFill>
                  <a:schemeClr val="tx1">
                    <a:lumMod val="65000"/>
                    <a:lumOff val="35000"/>
                  </a:schemeClr>
                </a:solidFill>
              </a:rPr>
              <a:t>El maestro, como </a:t>
            </a:r>
            <a:r>
              <a:rPr lang="es-ES_tradnl" sz="1200" dirty="0" smtClean="0">
                <a:solidFill>
                  <a:schemeClr val="tx1">
                    <a:lumMod val="65000"/>
                    <a:lumOff val="35000"/>
                  </a:schemeClr>
                </a:solidFill>
              </a:rPr>
              <a:t>modelo, </a:t>
            </a:r>
            <a:r>
              <a:rPr lang="es-ES_tradnl" sz="1200" dirty="0">
                <a:solidFill>
                  <a:schemeClr val="tx1">
                    <a:lumMod val="65000"/>
                    <a:lumOff val="35000"/>
                  </a:schemeClr>
                </a:solidFill>
              </a:rPr>
              <a:t>realiza la lectura en voz alta del texto</a:t>
            </a:r>
            <a:r>
              <a:rPr lang="es-ES_tradnl" sz="1200" b="1" dirty="0">
                <a:solidFill>
                  <a:schemeClr val="tx1">
                    <a:lumMod val="65000"/>
                    <a:lumOff val="35000"/>
                  </a:schemeClr>
                </a:solidFill>
              </a:rPr>
              <a:t> </a:t>
            </a:r>
            <a:r>
              <a:rPr lang="es-ES_tradnl" sz="1200" dirty="0">
                <a:solidFill>
                  <a:schemeClr val="tx1">
                    <a:lumMod val="65000"/>
                    <a:lumOff val="35000"/>
                  </a:schemeClr>
                </a:solidFill>
              </a:rPr>
              <a:t>seleccionado, puede apoyarse con imágenes o </a:t>
            </a:r>
            <a:r>
              <a:rPr lang="es-ES_tradnl" sz="1200" dirty="0" smtClean="0">
                <a:solidFill>
                  <a:schemeClr val="tx1">
                    <a:lumMod val="65000"/>
                    <a:lumOff val="35000"/>
                  </a:schemeClr>
                </a:solidFill>
              </a:rPr>
              <a:t>videos</a:t>
            </a:r>
            <a:r>
              <a:rPr lang="es-ES_tradnl" sz="1200" dirty="0">
                <a:solidFill>
                  <a:schemeClr val="tx1">
                    <a:lumMod val="65000"/>
                    <a:lumOff val="35000"/>
                  </a:schemeClr>
                </a:solidFill>
              </a:rPr>
              <a:t>, con la finalidad de captar la atención de los alumnos. </a:t>
            </a:r>
            <a:r>
              <a:rPr lang="es-ES_tradnl" sz="1200" dirty="0" smtClean="0">
                <a:solidFill>
                  <a:schemeClr val="tx1">
                    <a:lumMod val="65000"/>
                    <a:lumOff val="35000"/>
                  </a:schemeClr>
                </a:solidFill>
              </a:rPr>
              <a:t>Propicia </a:t>
            </a:r>
            <a:r>
              <a:rPr lang="es-ES_tradnl" sz="1200" dirty="0">
                <a:solidFill>
                  <a:schemeClr val="tx1">
                    <a:lumMod val="65000"/>
                    <a:lumOff val="35000"/>
                  </a:schemeClr>
                </a:solidFill>
              </a:rPr>
              <a:t>la paráfrasis del texto, </a:t>
            </a:r>
            <a:r>
              <a:rPr lang="es-ES_tradnl" sz="1200" dirty="0" smtClean="0">
                <a:solidFill>
                  <a:schemeClr val="tx1">
                    <a:lumMod val="65000"/>
                    <a:lumOff val="35000"/>
                  </a:schemeClr>
                </a:solidFill>
              </a:rPr>
              <a:t>el</a:t>
            </a:r>
            <a:endParaRPr lang="es-ES_tradnl" sz="1200" b="1" dirty="0">
              <a:solidFill>
                <a:schemeClr val="tx1">
                  <a:lumMod val="65000"/>
                  <a:lumOff val="35000"/>
                </a:schemeClr>
              </a:solidFill>
            </a:endParaRPr>
          </a:p>
        </p:txBody>
      </p:sp>
      <p:sp>
        <p:nvSpPr>
          <p:cNvPr id="16" name="7 CuadroTexto"/>
          <p:cNvSpPr txBox="1"/>
          <p:nvPr/>
        </p:nvSpPr>
        <p:spPr>
          <a:xfrm>
            <a:off x="3402323" y="1691680"/>
            <a:ext cx="3184172" cy="6555641"/>
          </a:xfrm>
          <a:prstGeom prst="rect">
            <a:avLst/>
          </a:prstGeom>
          <a:noFill/>
        </p:spPr>
        <p:txBody>
          <a:bodyPr wrap="square" rtlCol="0">
            <a:spAutoFit/>
          </a:bodyPr>
          <a:lstStyle/>
          <a:p>
            <a:pPr algn="just">
              <a:lnSpc>
                <a:spcPct val="150000"/>
              </a:lnSpc>
            </a:pPr>
            <a:r>
              <a:rPr lang="es-ES_tradnl" sz="1200" dirty="0">
                <a:solidFill>
                  <a:schemeClr val="tx1">
                    <a:lumMod val="65000"/>
                    <a:lumOff val="35000"/>
                  </a:schemeClr>
                </a:solidFill>
              </a:rPr>
              <a:t>resumen, verificación de hipótesis  </a:t>
            </a:r>
            <a:r>
              <a:rPr lang="es-ES_tradnl" sz="1200" dirty="0" smtClean="0">
                <a:solidFill>
                  <a:schemeClr val="tx1">
                    <a:lumMod val="65000"/>
                    <a:lumOff val="35000"/>
                  </a:schemeClr>
                </a:solidFill>
              </a:rPr>
              <a:t>y predicciones, </a:t>
            </a:r>
            <a:r>
              <a:rPr lang="es-ES_tradnl" sz="1200" dirty="0">
                <a:solidFill>
                  <a:schemeClr val="tx1">
                    <a:lumMod val="65000"/>
                    <a:lumOff val="35000"/>
                  </a:schemeClr>
                </a:solidFill>
              </a:rPr>
              <a:t>identificación de ideas principales,  </a:t>
            </a:r>
            <a:r>
              <a:rPr lang="es-ES_tradnl" sz="1200" dirty="0" smtClean="0">
                <a:solidFill>
                  <a:schemeClr val="tx1">
                    <a:lumMod val="65000"/>
                    <a:lumOff val="35000"/>
                  </a:schemeClr>
                </a:solidFill>
              </a:rPr>
              <a:t>revisión  </a:t>
            </a:r>
            <a:r>
              <a:rPr lang="es-ES_tradnl" sz="1200" dirty="0">
                <a:solidFill>
                  <a:schemeClr val="tx1">
                    <a:lumMod val="65000"/>
                    <a:lumOff val="35000"/>
                  </a:schemeClr>
                </a:solidFill>
              </a:rPr>
              <a:t>de </a:t>
            </a:r>
            <a:r>
              <a:rPr lang="es-ES_tradnl" sz="1200" dirty="0" smtClean="0">
                <a:solidFill>
                  <a:schemeClr val="tx1">
                    <a:lumMod val="65000"/>
                    <a:lumOff val="35000"/>
                  </a:schemeClr>
                </a:solidFill>
              </a:rPr>
              <a:t>vocabulario. </a:t>
            </a:r>
            <a:r>
              <a:rPr lang="es-ES_tradnl" sz="1200" dirty="0">
                <a:solidFill>
                  <a:schemeClr val="tx1">
                    <a:lumMod val="65000"/>
                    <a:lumOff val="35000"/>
                  </a:schemeClr>
                </a:solidFill>
              </a:rPr>
              <a:t>Motiva  a     los  estudiantes para que todos  participen en el desarrollo de la actividad.</a:t>
            </a:r>
          </a:p>
          <a:p>
            <a:pPr algn="just">
              <a:lnSpc>
                <a:spcPct val="150000"/>
              </a:lnSpc>
            </a:pPr>
            <a:r>
              <a:rPr lang="es-ES_tradnl" sz="1600" b="1" dirty="0">
                <a:solidFill>
                  <a:schemeClr val="tx1">
                    <a:lumMod val="65000"/>
                    <a:lumOff val="35000"/>
                  </a:schemeClr>
                </a:solidFill>
              </a:rPr>
              <a:t>Después del ejercicio </a:t>
            </a:r>
            <a:endParaRPr lang="es-ES_tradnl" sz="1400" b="1" dirty="0">
              <a:solidFill>
                <a:schemeClr val="tx1">
                  <a:lumMod val="65000"/>
                  <a:lumOff val="35000"/>
                </a:schemeClr>
              </a:solidFill>
            </a:endParaRPr>
          </a:p>
          <a:p>
            <a:pPr algn="just">
              <a:lnSpc>
                <a:spcPct val="150000"/>
              </a:lnSpc>
            </a:pPr>
            <a:r>
              <a:rPr lang="es-ES_tradnl" sz="1200" dirty="0">
                <a:solidFill>
                  <a:schemeClr val="tx1">
                    <a:lumMod val="65000"/>
                    <a:lumOff val="35000"/>
                  </a:schemeClr>
                </a:solidFill>
              </a:rPr>
              <a:t>Los alumnos responden la </a:t>
            </a:r>
            <a:r>
              <a:rPr lang="es-ES_tradnl" sz="1200" b="1" dirty="0">
                <a:solidFill>
                  <a:schemeClr val="tx1">
                    <a:lumMod val="65000"/>
                    <a:lumOff val="35000"/>
                  </a:schemeClr>
                </a:solidFill>
                <a:hlinkClick r:id="rId2" action="ppaction://hlinksldjump"/>
              </a:rPr>
              <a:t>Ficha de Comprensión Lectora</a:t>
            </a:r>
            <a:r>
              <a:rPr lang="es-ES_tradnl" sz="1200" b="1" dirty="0">
                <a:solidFill>
                  <a:schemeClr val="tx1">
                    <a:lumMod val="65000"/>
                    <a:lumOff val="35000"/>
                  </a:schemeClr>
                </a:solidFill>
              </a:rPr>
              <a:t>.  </a:t>
            </a:r>
            <a:r>
              <a:rPr lang="es-ES_tradnl" sz="1200" dirty="0">
                <a:solidFill>
                  <a:schemeClr val="tx1">
                    <a:lumMod val="65000"/>
                    <a:lumOff val="35000"/>
                  </a:schemeClr>
                </a:solidFill>
              </a:rPr>
              <a:t>Finalizada la actividad se socializan los resultados. La ficha se puede archivar  en un </a:t>
            </a:r>
            <a:r>
              <a:rPr lang="es-ES_tradnl" sz="1200" dirty="0" smtClean="0">
                <a:solidFill>
                  <a:schemeClr val="tx1">
                    <a:lumMod val="65000"/>
                    <a:lumOff val="35000"/>
                  </a:schemeClr>
                </a:solidFill>
              </a:rPr>
              <a:t>portafolio, </a:t>
            </a:r>
            <a:r>
              <a:rPr lang="es-ES_tradnl" sz="1200" dirty="0">
                <a:solidFill>
                  <a:schemeClr val="tx1">
                    <a:lumMod val="65000"/>
                    <a:lumOff val="35000"/>
                  </a:schemeClr>
                </a:solidFill>
              </a:rPr>
              <a:t>para hacer  seguimiento </a:t>
            </a:r>
            <a:r>
              <a:rPr lang="es-ES_tradnl" sz="1200" dirty="0" smtClean="0">
                <a:solidFill>
                  <a:schemeClr val="tx1">
                    <a:lumMod val="65000"/>
                    <a:lumOff val="35000"/>
                  </a:schemeClr>
                </a:solidFill>
              </a:rPr>
              <a:t>de los avances  </a:t>
            </a:r>
            <a:r>
              <a:rPr lang="es-ES_tradnl" sz="1200" dirty="0">
                <a:solidFill>
                  <a:schemeClr val="tx1">
                    <a:lumMod val="65000"/>
                    <a:lumOff val="35000"/>
                  </a:schemeClr>
                </a:solidFill>
              </a:rPr>
              <a:t>de los alumnos  en cuanto </a:t>
            </a:r>
            <a:r>
              <a:rPr lang="es-ES_tradnl" sz="1200" dirty="0" smtClean="0">
                <a:solidFill>
                  <a:schemeClr val="tx1">
                    <a:lumMod val="65000"/>
                    <a:lumOff val="35000"/>
                  </a:schemeClr>
                </a:solidFill>
              </a:rPr>
              <a:t>al  </a:t>
            </a:r>
            <a:r>
              <a:rPr lang="es-ES_tradnl" sz="1200" dirty="0">
                <a:solidFill>
                  <a:schemeClr val="tx1">
                    <a:lumMod val="65000"/>
                    <a:lumOff val="35000"/>
                  </a:schemeClr>
                </a:solidFill>
              </a:rPr>
              <a:t>proceso de  comprensión lectora. La actividad se puede </a:t>
            </a:r>
            <a:r>
              <a:rPr lang="es-ES_tradnl" sz="1200" dirty="0" smtClean="0">
                <a:solidFill>
                  <a:schemeClr val="tx1">
                    <a:lumMod val="65000"/>
                    <a:lumOff val="35000"/>
                  </a:schemeClr>
                </a:solidFill>
              </a:rPr>
              <a:t>suplementar </a:t>
            </a:r>
            <a:r>
              <a:rPr lang="es-ES_tradnl" sz="1200" dirty="0">
                <a:solidFill>
                  <a:schemeClr val="tx1">
                    <a:lumMod val="65000"/>
                    <a:lumOff val="35000"/>
                  </a:schemeClr>
                </a:solidFill>
              </a:rPr>
              <a:t>con la producción de diversos textos relacionados con el contenido leído, tales como: </a:t>
            </a:r>
            <a:r>
              <a:rPr lang="es-ES_tradnl" sz="1200" dirty="0" smtClean="0">
                <a:solidFill>
                  <a:schemeClr val="tx1">
                    <a:lumMod val="65000"/>
                    <a:lumOff val="35000"/>
                  </a:schemeClr>
                </a:solidFill>
              </a:rPr>
              <a:t>redacción </a:t>
            </a:r>
            <a:r>
              <a:rPr lang="es-ES_tradnl" sz="1200" dirty="0">
                <a:solidFill>
                  <a:schemeClr val="tx1">
                    <a:lumMod val="65000"/>
                    <a:lumOff val="35000"/>
                  </a:schemeClr>
                </a:solidFill>
              </a:rPr>
              <a:t>de </a:t>
            </a:r>
            <a:r>
              <a:rPr lang="es-ES_tradnl" sz="1200" dirty="0" smtClean="0">
                <a:solidFill>
                  <a:schemeClr val="tx1">
                    <a:lumMod val="65000"/>
                    <a:lumOff val="35000"/>
                  </a:schemeClr>
                </a:solidFill>
              </a:rPr>
              <a:t>cartas, correos electrónicos </a:t>
            </a:r>
            <a:r>
              <a:rPr lang="es-ES_tradnl" sz="1200" dirty="0">
                <a:solidFill>
                  <a:schemeClr val="tx1">
                    <a:lumMod val="65000"/>
                    <a:lumOff val="35000"/>
                  </a:schemeClr>
                </a:solidFill>
              </a:rPr>
              <a:t>o de noticias, elaboración de avisos y anuncios, </a:t>
            </a:r>
            <a:r>
              <a:rPr lang="es-ES_tradnl" sz="1200" dirty="0" smtClean="0">
                <a:solidFill>
                  <a:schemeClr val="tx1">
                    <a:lumMod val="65000"/>
                    <a:lumOff val="35000"/>
                  </a:schemeClr>
                </a:solidFill>
              </a:rPr>
              <a:t>entre otros. Esto permite correlacionarlos </a:t>
            </a:r>
            <a:r>
              <a:rPr lang="es-ES_tradnl" sz="1200" dirty="0">
                <a:solidFill>
                  <a:schemeClr val="tx1">
                    <a:lumMod val="65000"/>
                    <a:lumOff val="35000"/>
                  </a:schemeClr>
                </a:solidFill>
              </a:rPr>
              <a:t>con la</a:t>
            </a:r>
            <a:r>
              <a:rPr lang="es-ES_tradnl" sz="1200" b="1" dirty="0">
                <a:solidFill>
                  <a:schemeClr val="tx1">
                    <a:lumMod val="65000"/>
                    <a:lumOff val="35000"/>
                  </a:schemeClr>
                </a:solidFill>
              </a:rPr>
              <a:t> Ficha de </a:t>
            </a:r>
            <a:r>
              <a:rPr lang="es-ES_tradnl" sz="1200" b="1" dirty="0" smtClean="0">
                <a:solidFill>
                  <a:schemeClr val="tx1">
                    <a:lumMod val="65000"/>
                    <a:lumOff val="35000"/>
                  </a:schemeClr>
                </a:solidFill>
              </a:rPr>
              <a:t>Escritura</a:t>
            </a:r>
            <a:r>
              <a:rPr lang="es-ES_tradnl" sz="1200" dirty="0" smtClean="0">
                <a:solidFill>
                  <a:schemeClr val="tx1">
                    <a:lumMod val="65000"/>
                    <a:lumOff val="35000"/>
                  </a:schemeClr>
                </a:solidFill>
              </a:rPr>
              <a:t>. </a:t>
            </a:r>
            <a:r>
              <a:rPr lang="es-ES_tradnl" sz="1200" dirty="0">
                <a:solidFill>
                  <a:schemeClr val="tx1">
                    <a:lumMod val="65000"/>
                    <a:lumOff val="35000"/>
                  </a:schemeClr>
                </a:solidFill>
              </a:rPr>
              <a:t>Además,  dicha   información es  importante   para </a:t>
            </a:r>
            <a:r>
              <a:rPr lang="es-ES_tradnl" sz="1200" dirty="0" smtClean="0">
                <a:solidFill>
                  <a:schemeClr val="tx1">
                    <a:lumMod val="65000"/>
                    <a:lumOff val="35000"/>
                  </a:schemeClr>
                </a:solidFill>
              </a:rPr>
              <a:t>complementar </a:t>
            </a:r>
            <a:r>
              <a:rPr lang="es-ES_tradnl" sz="1200" dirty="0">
                <a:solidFill>
                  <a:schemeClr val="tx1">
                    <a:lumMod val="65000"/>
                    <a:lumOff val="35000"/>
                  </a:schemeClr>
                </a:solidFill>
              </a:rPr>
              <a:t>la evaluación del  alumno. </a:t>
            </a:r>
          </a:p>
          <a:p>
            <a:pPr algn="just">
              <a:lnSpc>
                <a:spcPct val="150000"/>
              </a:lnSpc>
            </a:pPr>
            <a:endParaRPr lang="es-ES_tradnl" sz="1200" dirty="0">
              <a:solidFill>
                <a:schemeClr val="tx1">
                  <a:lumMod val="65000"/>
                  <a:lumOff val="35000"/>
                </a:schemeClr>
              </a:solidFill>
            </a:endParaRPr>
          </a:p>
          <a:p>
            <a:pPr algn="just">
              <a:lnSpc>
                <a:spcPct val="150000"/>
              </a:lnSpc>
            </a:pPr>
            <a:endParaRPr lang="es-ES_tradnl" sz="1200" dirty="0">
              <a:solidFill>
                <a:schemeClr val="tx1">
                  <a:lumMod val="65000"/>
                  <a:lumOff val="35000"/>
                </a:schemeClr>
              </a:solidFill>
            </a:endParaRPr>
          </a:p>
        </p:txBody>
      </p:sp>
      <p:pic>
        <p:nvPicPr>
          <p:cNvPr id="13"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14"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5" cstate="print"/>
          <a:stretch>
            <a:fillRect/>
          </a:stretch>
        </p:blipFill>
        <p:spPr>
          <a:xfrm>
            <a:off x="4680453" y="8551690"/>
            <a:ext cx="548747" cy="375928"/>
          </a:xfrm>
          <a:prstGeom prst="rect">
            <a:avLst/>
          </a:prstGeom>
        </p:spPr>
      </p:pic>
      <p:pic>
        <p:nvPicPr>
          <p:cNvPr id="17"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6" cstate="print"/>
          <a:srcRect/>
          <a:stretch>
            <a:fillRect/>
          </a:stretch>
        </p:blipFill>
        <p:spPr bwMode="auto">
          <a:xfrm>
            <a:off x="5303624" y="8574565"/>
            <a:ext cx="429632" cy="389923"/>
          </a:xfrm>
          <a:prstGeom prst="rect">
            <a:avLst/>
          </a:prstGeom>
          <a:noFill/>
        </p:spPr>
      </p:pic>
      <p:sp>
        <p:nvSpPr>
          <p:cNvPr id="18" name="Rectángulo redondeado 17"/>
          <p:cNvSpPr/>
          <p:nvPr/>
        </p:nvSpPr>
        <p:spPr>
          <a:xfrm flipH="1">
            <a:off x="-27384" y="566512"/>
            <a:ext cx="5157192" cy="693120"/>
          </a:xfrm>
          <a:prstGeom prst="roundRect">
            <a:avLst/>
          </a:prstGeom>
          <a:gradFill>
            <a:gsLst>
              <a:gs pos="0">
                <a:schemeClr val="accent1">
                  <a:lumMod val="5000"/>
                  <a:lumOff val="95000"/>
                </a:schemeClr>
              </a:gs>
              <a:gs pos="13000">
                <a:schemeClr val="accent6">
                  <a:lumMod val="60000"/>
                  <a:lumOff val="40000"/>
                </a:schemeClr>
              </a:gs>
              <a:gs pos="26000">
                <a:schemeClr val="accent5">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9" name="Imagen 1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927475" y="104538"/>
            <a:ext cx="1834486" cy="1438237"/>
          </a:xfrm>
          <a:prstGeom prst="rect">
            <a:avLst/>
          </a:prstGeom>
        </p:spPr>
      </p:pic>
      <p:sp>
        <p:nvSpPr>
          <p:cNvPr id="20" name="Rectangle 6">
            <a:extLst/>
          </p:cNvPr>
          <p:cNvSpPr>
            <a:spLocks noChangeArrowheads="1"/>
          </p:cNvSpPr>
          <p:nvPr/>
        </p:nvSpPr>
        <p:spPr bwMode="auto">
          <a:xfrm>
            <a:off x="190461" y="518472"/>
            <a:ext cx="4824536" cy="6718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pPr>
            <a:r>
              <a:rPr lang="es-VE" sz="2800" b="1" dirty="0">
                <a:solidFill>
                  <a:schemeClr val="bg1"/>
                </a:solidFill>
              </a:rPr>
              <a:t>ROL DEL DOCENTE</a:t>
            </a:r>
          </a:p>
        </p:txBody>
      </p:sp>
    </p:spTree>
    <p:extLst>
      <p:ext uri="{BB962C8B-B14F-4D97-AF65-F5344CB8AC3E}">
        <p14:creationId xmlns:p14="http://schemas.microsoft.com/office/powerpoint/2010/main" xmlns="" val="32712086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923646" y="8571576"/>
            <a:ext cx="385674" cy="392912"/>
          </a:xfrm>
          <a:prstGeom prst="rect">
            <a:avLst/>
          </a:prstGeom>
          <a:noFill/>
        </p:spPr>
      </p:pic>
      <p:pic>
        <p:nvPicPr>
          <p:cNvPr id="31"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4" cstate="print"/>
          <a:stretch>
            <a:fillRect/>
          </a:stretch>
        </p:blipFill>
        <p:spPr>
          <a:xfrm>
            <a:off x="4752461" y="8551690"/>
            <a:ext cx="548747" cy="375928"/>
          </a:xfrm>
          <a:prstGeom prst="rect">
            <a:avLst/>
          </a:prstGeom>
        </p:spPr>
      </p:pic>
      <p:pic>
        <p:nvPicPr>
          <p:cNvPr id="32"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5" cstate="print"/>
          <a:srcRect/>
          <a:stretch>
            <a:fillRect/>
          </a:stretch>
        </p:blipFill>
        <p:spPr bwMode="auto">
          <a:xfrm>
            <a:off x="5375632" y="8574565"/>
            <a:ext cx="429632" cy="389923"/>
          </a:xfrm>
          <a:prstGeom prst="rect">
            <a:avLst/>
          </a:prstGeom>
          <a:noFill/>
        </p:spPr>
      </p:pic>
      <p:sp>
        <p:nvSpPr>
          <p:cNvPr id="11" name="30 CuadroTexto">
            <a:extLst>
              <a:ext uri="{FF2B5EF4-FFF2-40B4-BE49-F238E27FC236}">
                <a16:creationId xmlns:a16="http://schemas.microsoft.com/office/drawing/2014/main" xmlns="" id="{29296CA3-9779-43A2-9FA5-8FA1105CD175}"/>
              </a:ext>
            </a:extLst>
          </p:cNvPr>
          <p:cNvSpPr txBox="1"/>
          <p:nvPr/>
        </p:nvSpPr>
        <p:spPr>
          <a:xfrm>
            <a:off x="6309320"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36</a:t>
            </a:r>
            <a:endParaRPr lang="en-US" sz="1200" dirty="0">
              <a:solidFill>
                <a:schemeClr val="tx1">
                  <a:lumMod val="65000"/>
                  <a:lumOff val="35000"/>
                </a:schemeClr>
              </a:solidFill>
              <a:latin typeface="Arial" pitchFamily="34" charset="0"/>
              <a:cs typeface="Arial" pitchFamily="34" charset="0"/>
            </a:endParaRPr>
          </a:p>
        </p:txBody>
      </p:sp>
      <p:sp>
        <p:nvSpPr>
          <p:cNvPr id="19" name="4 Título"/>
          <p:cNvSpPr txBox="1">
            <a:spLocks/>
          </p:cNvSpPr>
          <p:nvPr/>
        </p:nvSpPr>
        <p:spPr>
          <a:xfrm>
            <a:off x="260648" y="1565199"/>
            <a:ext cx="3168352" cy="667920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es-VE" sz="1200" dirty="0" smtClean="0">
                <a:solidFill>
                  <a:schemeClr val="tx1">
                    <a:lumMod val="65000"/>
                    <a:lumOff val="35000"/>
                  </a:schemeClr>
                </a:solidFill>
              </a:rPr>
              <a:t>     Los </a:t>
            </a:r>
            <a:r>
              <a:rPr lang="es-VE" sz="1200" dirty="0">
                <a:solidFill>
                  <a:schemeClr val="tx1">
                    <a:lumMod val="65000"/>
                    <a:lumOff val="35000"/>
                  </a:schemeClr>
                </a:solidFill>
              </a:rPr>
              <a:t>alumnos prestan atención a la lectura </a:t>
            </a:r>
            <a:r>
              <a:rPr lang="es-VE" sz="1200" dirty="0" smtClean="0">
                <a:solidFill>
                  <a:schemeClr val="tx1">
                    <a:lumMod val="65000"/>
                    <a:lumOff val="35000"/>
                  </a:schemeClr>
                </a:solidFill>
              </a:rPr>
              <a:t>en voz alta </a:t>
            </a:r>
            <a:r>
              <a:rPr lang="es-VE" sz="1200" dirty="0">
                <a:solidFill>
                  <a:schemeClr val="tx1">
                    <a:lumMod val="65000"/>
                    <a:lumOff val="35000"/>
                  </a:schemeClr>
                </a:solidFill>
              </a:rPr>
              <a:t>del docente, </a:t>
            </a:r>
            <a:r>
              <a:rPr lang="es-VE" sz="1200" dirty="0" smtClean="0">
                <a:solidFill>
                  <a:schemeClr val="tx1">
                    <a:lumMod val="65000"/>
                    <a:lumOff val="35000"/>
                  </a:schemeClr>
                </a:solidFill>
              </a:rPr>
              <a:t>mientras realizan </a:t>
            </a:r>
            <a:r>
              <a:rPr lang="es-VE" sz="1200" dirty="0">
                <a:solidFill>
                  <a:schemeClr val="tx1">
                    <a:lumMod val="65000"/>
                    <a:lumOff val="35000"/>
                  </a:schemeClr>
                </a:solidFill>
              </a:rPr>
              <a:t>la lectura silenciosa del </a:t>
            </a:r>
            <a:r>
              <a:rPr lang="es-VE" sz="1200" dirty="0" smtClean="0">
                <a:solidFill>
                  <a:schemeClr val="tx1">
                    <a:lumMod val="65000"/>
                    <a:lumOff val="35000"/>
                  </a:schemeClr>
                </a:solidFill>
              </a:rPr>
              <a:t>texto</a:t>
            </a:r>
            <a:r>
              <a:rPr lang="es-ES_tradnl" sz="1200" dirty="0" smtClean="0">
                <a:solidFill>
                  <a:schemeClr val="tx1">
                    <a:lumMod val="65000"/>
                    <a:lumOff val="35000"/>
                  </a:schemeClr>
                </a:solidFill>
              </a:rPr>
              <a:t>. </a:t>
            </a:r>
            <a:r>
              <a:rPr lang="es-ES_tradnl" sz="1200" b="1" dirty="0">
                <a:solidFill>
                  <a:schemeClr val="tx1">
                    <a:lumMod val="65000"/>
                    <a:lumOff val="35000"/>
                  </a:schemeClr>
                </a:solidFill>
                <a:hlinkClick r:id="rId6" action="ppaction://hlinksldjump"/>
              </a:rPr>
              <a:t>Responden las preguntas </a:t>
            </a:r>
            <a:r>
              <a:rPr lang="es-ES_tradnl" sz="1200" b="1" dirty="0" smtClean="0">
                <a:solidFill>
                  <a:schemeClr val="tx1">
                    <a:lumMod val="65000"/>
                    <a:lumOff val="35000"/>
                  </a:schemeClr>
                </a:solidFill>
                <a:hlinkClick r:id="rId6" action="ppaction://hlinksldjump"/>
              </a:rPr>
              <a:t> de </a:t>
            </a:r>
            <a:r>
              <a:rPr lang="es-ES_tradnl" sz="1200" b="1" dirty="0">
                <a:solidFill>
                  <a:schemeClr val="tx1">
                    <a:lumMod val="65000"/>
                    <a:lumOff val="35000"/>
                  </a:schemeClr>
                </a:solidFill>
                <a:hlinkClick r:id="rId6" action="ppaction://hlinksldjump"/>
              </a:rPr>
              <a:t>la ficha</a:t>
            </a:r>
            <a:r>
              <a:rPr lang="es-ES_tradnl" sz="1200" dirty="0">
                <a:solidFill>
                  <a:schemeClr val="tx1">
                    <a:lumMod val="65000"/>
                    <a:lumOff val="35000"/>
                  </a:schemeClr>
                </a:solidFill>
                <a:hlinkClick r:id="rId6" action="ppaction://hlinksldjump"/>
              </a:rPr>
              <a:t> </a:t>
            </a:r>
            <a:r>
              <a:rPr lang="es-ES_tradnl" sz="1200" dirty="0">
                <a:solidFill>
                  <a:schemeClr val="tx1">
                    <a:lumMod val="65000"/>
                    <a:lumOff val="35000"/>
                  </a:schemeClr>
                </a:solidFill>
              </a:rPr>
              <a:t>de comprensión lectora. Esta actividad la pueden realizar en el cuaderno u otro formato dispuesto por el docente</a:t>
            </a:r>
            <a:r>
              <a:rPr lang="es-ES_tradnl" sz="1200" dirty="0" smtClean="0">
                <a:solidFill>
                  <a:schemeClr val="tx1">
                    <a:lumMod val="65000"/>
                    <a:lumOff val="35000"/>
                  </a:schemeClr>
                </a:solidFill>
              </a:rPr>
              <a:t>. </a:t>
            </a:r>
          </a:p>
          <a:p>
            <a:pPr marL="0" indent="0" algn="just">
              <a:lnSpc>
                <a:spcPct val="150000"/>
              </a:lnSpc>
              <a:buNone/>
            </a:pPr>
            <a:endParaRPr lang="es-ES_tradnl" sz="1200" dirty="0" smtClean="0">
              <a:solidFill>
                <a:schemeClr val="tx1">
                  <a:lumMod val="65000"/>
                  <a:lumOff val="35000"/>
                </a:schemeClr>
              </a:solidFill>
            </a:endParaRPr>
          </a:p>
          <a:p>
            <a:pPr marL="0" indent="0" algn="just">
              <a:lnSpc>
                <a:spcPct val="150000"/>
              </a:lnSpc>
              <a:buNone/>
            </a:pPr>
            <a:endParaRPr lang="es-ES_tradnl" sz="1200" dirty="0" smtClean="0">
              <a:solidFill>
                <a:schemeClr val="tx1">
                  <a:lumMod val="65000"/>
                  <a:lumOff val="35000"/>
                </a:schemeClr>
              </a:solidFill>
            </a:endParaRPr>
          </a:p>
          <a:p>
            <a:pPr marL="0" indent="0" algn="just">
              <a:lnSpc>
                <a:spcPct val="150000"/>
              </a:lnSpc>
              <a:buNone/>
            </a:pPr>
            <a:endParaRPr lang="es-ES_tradnl" sz="1200" dirty="0" smtClean="0">
              <a:solidFill>
                <a:schemeClr val="tx1">
                  <a:lumMod val="65000"/>
                  <a:lumOff val="35000"/>
                </a:schemeClr>
              </a:solidFill>
            </a:endParaRPr>
          </a:p>
          <a:p>
            <a:pPr marL="0" indent="0" algn="r">
              <a:buNone/>
            </a:pPr>
            <a:r>
              <a:rPr lang="es-VE" sz="2400" b="1" dirty="0">
                <a:solidFill>
                  <a:schemeClr val="accent5">
                    <a:lumMod val="75000"/>
                  </a:schemeClr>
                </a:solidFill>
              </a:rPr>
              <a:t>¿EN QUÉ MOMENTO DE LA CLASE SE RECOMIENDA LA APLICACIÓN DE ESTA HERRAMIENTA</a:t>
            </a:r>
            <a:r>
              <a:rPr lang="es-VE" sz="2400" b="1" dirty="0" smtClean="0">
                <a:solidFill>
                  <a:schemeClr val="accent5">
                    <a:lumMod val="75000"/>
                  </a:schemeClr>
                </a:solidFill>
              </a:rPr>
              <a:t>?</a:t>
            </a:r>
          </a:p>
          <a:p>
            <a:pPr marL="0" indent="0" algn="r">
              <a:buNone/>
            </a:pPr>
            <a:endParaRPr lang="es-VE" sz="2400" b="1" dirty="0" smtClean="0">
              <a:solidFill>
                <a:schemeClr val="accent5">
                  <a:lumMod val="75000"/>
                </a:schemeClr>
              </a:solidFill>
            </a:endParaRPr>
          </a:p>
          <a:p>
            <a:pPr marL="0" indent="0" algn="r">
              <a:buNone/>
            </a:pPr>
            <a:endParaRPr lang="es-VE" sz="2400" b="1" dirty="0">
              <a:solidFill>
                <a:schemeClr val="accent5">
                  <a:lumMod val="75000"/>
                </a:schemeClr>
              </a:solidFill>
            </a:endParaRPr>
          </a:p>
          <a:p>
            <a:pPr marL="0" indent="0" algn="just">
              <a:lnSpc>
                <a:spcPct val="150000"/>
              </a:lnSpc>
              <a:buNone/>
            </a:pPr>
            <a:r>
              <a:rPr lang="es-ES_tradnl" sz="1200" dirty="0">
                <a:solidFill>
                  <a:schemeClr val="tx1">
                    <a:lumMod val="65000"/>
                    <a:lumOff val="35000"/>
                  </a:schemeClr>
                </a:solidFill>
              </a:rPr>
              <a:t>     Se recomienda la aplicación de la herramienta al menos una vez a la semana los primeros 45 minutos de la jornada escolar, o </a:t>
            </a:r>
            <a:r>
              <a:rPr lang="es-ES_tradnl" sz="1200" dirty="0" smtClean="0">
                <a:solidFill>
                  <a:schemeClr val="tx1">
                    <a:lumMod val="65000"/>
                    <a:lumOff val="35000"/>
                  </a:schemeClr>
                </a:solidFill>
              </a:rPr>
              <a:t>cuando el docente lo considere conveniente. </a:t>
            </a:r>
            <a:endParaRPr lang="en-US" sz="1200" dirty="0">
              <a:solidFill>
                <a:schemeClr val="tx1">
                  <a:lumMod val="65000"/>
                  <a:lumOff val="35000"/>
                </a:schemeClr>
              </a:solidFill>
            </a:endParaRPr>
          </a:p>
          <a:p>
            <a:pPr marL="0" indent="0" algn="just">
              <a:lnSpc>
                <a:spcPct val="150000"/>
              </a:lnSpc>
              <a:buNone/>
            </a:pPr>
            <a:endParaRPr lang="es-VE" sz="1200" dirty="0">
              <a:solidFill>
                <a:schemeClr val="tx1">
                  <a:lumMod val="65000"/>
                  <a:lumOff val="35000"/>
                </a:schemeClr>
              </a:solidFill>
            </a:endParaRPr>
          </a:p>
        </p:txBody>
      </p:sp>
      <p:sp>
        <p:nvSpPr>
          <p:cNvPr id="13" name="Rectángulo redondeado 12"/>
          <p:cNvSpPr/>
          <p:nvPr/>
        </p:nvSpPr>
        <p:spPr>
          <a:xfrm flipH="1">
            <a:off x="-27384" y="566512"/>
            <a:ext cx="5157192" cy="693120"/>
          </a:xfrm>
          <a:prstGeom prst="roundRect">
            <a:avLst/>
          </a:prstGeom>
          <a:gradFill>
            <a:gsLst>
              <a:gs pos="0">
                <a:schemeClr val="accent1">
                  <a:lumMod val="5000"/>
                  <a:lumOff val="95000"/>
                </a:schemeClr>
              </a:gs>
              <a:gs pos="13000">
                <a:schemeClr val="accent6">
                  <a:lumMod val="60000"/>
                  <a:lumOff val="40000"/>
                </a:schemeClr>
              </a:gs>
              <a:gs pos="26000">
                <a:schemeClr val="accent5">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927475" y="104538"/>
            <a:ext cx="1834486" cy="1438237"/>
          </a:xfrm>
          <a:prstGeom prst="rect">
            <a:avLst/>
          </a:prstGeom>
        </p:spPr>
      </p:pic>
      <p:sp>
        <p:nvSpPr>
          <p:cNvPr id="18" name="Rectangle 6">
            <a:extLst/>
          </p:cNvPr>
          <p:cNvSpPr>
            <a:spLocks noChangeArrowheads="1"/>
          </p:cNvSpPr>
          <p:nvPr/>
        </p:nvSpPr>
        <p:spPr bwMode="auto">
          <a:xfrm>
            <a:off x="260648" y="492806"/>
            <a:ext cx="3168352"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pPr>
            <a:r>
              <a:rPr lang="es-VE" sz="2800" b="1" dirty="0">
                <a:solidFill>
                  <a:schemeClr val="bg1"/>
                </a:solidFill>
              </a:rPr>
              <a:t>ROL DEL </a:t>
            </a:r>
            <a:r>
              <a:rPr lang="es-VE" sz="2800" b="1" dirty="0" smtClean="0">
                <a:solidFill>
                  <a:schemeClr val="bg1"/>
                </a:solidFill>
              </a:rPr>
              <a:t>ALUMNO</a:t>
            </a:r>
            <a:endParaRPr lang="es-VE" sz="2800" b="1" dirty="0">
              <a:solidFill>
                <a:schemeClr val="bg1"/>
              </a:solidFill>
            </a:endParaRPr>
          </a:p>
        </p:txBody>
      </p:sp>
      <p:pic>
        <p:nvPicPr>
          <p:cNvPr id="2" name="Imagen 1"/>
          <p:cNvPicPr>
            <a:picLocks noChangeAspect="1"/>
          </p:cNvPicPr>
          <p:nvPr/>
        </p:nvPicPr>
        <p:blipFill rotWithShape="1">
          <a:blip r:embed="rId8" cstate="print">
            <a:extLst>
              <a:ext uri="{28A0092B-C50C-407E-A947-70E740481C1C}">
                <a14:useLocalDpi xmlns:a14="http://schemas.microsoft.com/office/drawing/2010/main" xmlns="" val="0"/>
              </a:ext>
            </a:extLst>
          </a:blip>
          <a:srcRect r="29809"/>
          <a:stretch/>
        </p:blipFill>
        <p:spPr>
          <a:xfrm>
            <a:off x="3514679" y="4788024"/>
            <a:ext cx="3343321" cy="3543795"/>
          </a:xfrm>
          <a:prstGeom prst="rect">
            <a:avLst/>
          </a:prstGeom>
        </p:spPr>
      </p:pic>
      <p:sp>
        <p:nvSpPr>
          <p:cNvPr id="21" name="4 Título"/>
          <p:cNvSpPr txBox="1">
            <a:spLocks/>
          </p:cNvSpPr>
          <p:nvPr/>
        </p:nvSpPr>
        <p:spPr>
          <a:xfrm rot="1123852">
            <a:off x="5305482" y="3673611"/>
            <a:ext cx="1088079" cy="187220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es-ES" sz="7200" b="1" dirty="0" smtClean="0">
                <a:solidFill>
                  <a:schemeClr val="accent5">
                    <a:lumMod val="75000"/>
                  </a:schemeClr>
                </a:solidFill>
              </a:rPr>
              <a:t>¿?</a:t>
            </a:r>
            <a:endParaRPr lang="en-US" sz="7200" b="1" dirty="0">
              <a:solidFill>
                <a:schemeClr val="accent5">
                  <a:lumMod val="75000"/>
                </a:schemeClr>
              </a:solidFill>
            </a:endParaRPr>
          </a:p>
          <a:p>
            <a:pPr marL="0" indent="0" algn="just">
              <a:lnSpc>
                <a:spcPct val="150000"/>
              </a:lnSpc>
              <a:buNone/>
            </a:pPr>
            <a:endParaRPr lang="es-VE" sz="7200" b="1" dirty="0">
              <a:solidFill>
                <a:schemeClr val="accent5">
                  <a:lumMod val="75000"/>
                </a:schemeClr>
              </a:solidFill>
            </a:endParaRPr>
          </a:p>
        </p:txBody>
      </p:sp>
      <p:sp>
        <p:nvSpPr>
          <p:cNvPr id="22" name="4 Título"/>
          <p:cNvSpPr txBox="1">
            <a:spLocks/>
          </p:cNvSpPr>
          <p:nvPr/>
        </p:nvSpPr>
        <p:spPr>
          <a:xfrm rot="20637927">
            <a:off x="4436437" y="2253601"/>
            <a:ext cx="1989934" cy="201067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es-ES" sz="11500" b="1" dirty="0" smtClean="0">
                <a:solidFill>
                  <a:schemeClr val="accent5">
                    <a:lumMod val="60000"/>
                    <a:lumOff val="40000"/>
                  </a:schemeClr>
                </a:solidFill>
              </a:rPr>
              <a:t>¿?</a:t>
            </a:r>
            <a:endParaRPr lang="en-US" sz="11500" b="1" dirty="0">
              <a:solidFill>
                <a:schemeClr val="accent5">
                  <a:lumMod val="60000"/>
                  <a:lumOff val="40000"/>
                </a:schemeClr>
              </a:solidFill>
            </a:endParaRPr>
          </a:p>
          <a:p>
            <a:pPr marL="0" indent="0" algn="just">
              <a:lnSpc>
                <a:spcPct val="150000"/>
              </a:lnSpc>
              <a:buNone/>
            </a:pPr>
            <a:endParaRPr lang="es-VE" sz="11500" b="1" dirty="0">
              <a:solidFill>
                <a:schemeClr val="accent5">
                  <a:lumMod val="60000"/>
                  <a:lumOff val="40000"/>
                </a:schemeClr>
              </a:solidFill>
            </a:endParaRPr>
          </a:p>
        </p:txBody>
      </p:sp>
      <p:sp>
        <p:nvSpPr>
          <p:cNvPr id="23" name="4 Título"/>
          <p:cNvSpPr txBox="1">
            <a:spLocks/>
          </p:cNvSpPr>
          <p:nvPr/>
        </p:nvSpPr>
        <p:spPr>
          <a:xfrm rot="637251">
            <a:off x="4691834" y="321168"/>
            <a:ext cx="2570644" cy="236591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es-ES" sz="16600" b="1" dirty="0" smtClean="0">
                <a:solidFill>
                  <a:schemeClr val="accent5">
                    <a:lumMod val="40000"/>
                    <a:lumOff val="60000"/>
                  </a:schemeClr>
                </a:solidFill>
              </a:rPr>
              <a:t>¿?</a:t>
            </a:r>
            <a:endParaRPr lang="en-US" sz="16600" b="1" dirty="0">
              <a:solidFill>
                <a:schemeClr val="accent5">
                  <a:lumMod val="40000"/>
                  <a:lumOff val="60000"/>
                </a:schemeClr>
              </a:solidFill>
            </a:endParaRPr>
          </a:p>
          <a:p>
            <a:pPr marL="0" indent="0" algn="just">
              <a:lnSpc>
                <a:spcPct val="150000"/>
              </a:lnSpc>
              <a:buNone/>
            </a:pPr>
            <a:endParaRPr lang="es-VE" sz="11500" b="1" dirty="0">
              <a:solidFill>
                <a:schemeClr val="accent5">
                  <a:lumMod val="40000"/>
                  <a:lumOff val="60000"/>
                </a:schemeClr>
              </a:solidFill>
            </a:endParaRPr>
          </a:p>
        </p:txBody>
      </p:sp>
    </p:spTree>
    <p:extLst>
      <p:ext uri="{BB962C8B-B14F-4D97-AF65-F5344CB8AC3E}">
        <p14:creationId xmlns:p14="http://schemas.microsoft.com/office/powerpoint/2010/main" xmlns="" val="32136557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707622" y="8571576"/>
            <a:ext cx="385674" cy="392912"/>
          </a:xfrm>
          <a:prstGeom prst="rect">
            <a:avLst/>
          </a:prstGeom>
          <a:noFill/>
        </p:spPr>
      </p:pic>
      <p:pic>
        <p:nvPicPr>
          <p:cNvPr id="31"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4" cstate="print"/>
          <a:stretch>
            <a:fillRect/>
          </a:stretch>
        </p:blipFill>
        <p:spPr>
          <a:xfrm>
            <a:off x="4536437" y="8551690"/>
            <a:ext cx="548747" cy="375928"/>
          </a:xfrm>
          <a:prstGeom prst="rect">
            <a:avLst/>
          </a:prstGeom>
        </p:spPr>
      </p:pic>
      <p:pic>
        <p:nvPicPr>
          <p:cNvPr id="32"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5" cstate="print"/>
          <a:srcRect/>
          <a:stretch>
            <a:fillRect/>
          </a:stretch>
        </p:blipFill>
        <p:spPr bwMode="auto">
          <a:xfrm>
            <a:off x="5159608" y="8574565"/>
            <a:ext cx="429632" cy="389923"/>
          </a:xfrm>
          <a:prstGeom prst="rect">
            <a:avLst/>
          </a:prstGeom>
          <a:noFill/>
        </p:spPr>
      </p:pic>
      <p:sp>
        <p:nvSpPr>
          <p:cNvPr id="11"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37</a:t>
            </a:r>
            <a:endParaRPr lang="en-US" sz="1200" dirty="0">
              <a:solidFill>
                <a:schemeClr val="tx1">
                  <a:lumMod val="65000"/>
                  <a:lumOff val="35000"/>
                </a:schemeClr>
              </a:solidFill>
              <a:latin typeface="Arial" pitchFamily="34" charset="0"/>
              <a:cs typeface="Arial" pitchFamily="34" charset="0"/>
            </a:endParaRPr>
          </a:p>
        </p:txBody>
      </p:sp>
      <p:sp>
        <p:nvSpPr>
          <p:cNvPr id="14" name="Rectángulo redondeado 13"/>
          <p:cNvSpPr/>
          <p:nvPr/>
        </p:nvSpPr>
        <p:spPr>
          <a:xfrm flipH="1">
            <a:off x="-27384" y="566512"/>
            <a:ext cx="5157192" cy="693120"/>
          </a:xfrm>
          <a:prstGeom prst="roundRect">
            <a:avLst/>
          </a:prstGeom>
          <a:gradFill>
            <a:gsLst>
              <a:gs pos="0">
                <a:schemeClr val="accent1">
                  <a:lumMod val="5000"/>
                  <a:lumOff val="95000"/>
                </a:schemeClr>
              </a:gs>
              <a:gs pos="13000">
                <a:schemeClr val="accent6">
                  <a:lumMod val="60000"/>
                  <a:lumOff val="40000"/>
                </a:schemeClr>
              </a:gs>
              <a:gs pos="26000">
                <a:schemeClr val="accent5">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927475" y="104538"/>
            <a:ext cx="1834486" cy="1438237"/>
          </a:xfrm>
          <a:prstGeom prst="rect">
            <a:avLst/>
          </a:prstGeom>
        </p:spPr>
      </p:pic>
      <p:sp>
        <p:nvSpPr>
          <p:cNvPr id="16" name="Rectangle 6">
            <a:extLst/>
          </p:cNvPr>
          <p:cNvSpPr>
            <a:spLocks noChangeArrowheads="1"/>
          </p:cNvSpPr>
          <p:nvPr/>
        </p:nvSpPr>
        <p:spPr bwMode="auto">
          <a:xfrm>
            <a:off x="188640" y="562198"/>
            <a:ext cx="374441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ES" sz="2000" b="1" dirty="0">
                <a:solidFill>
                  <a:schemeClr val="bg1"/>
                </a:solidFill>
                <a:latin typeface="Calibri" pitchFamily="34" charset="0"/>
              </a:rPr>
              <a:t>FICHA DE COMPRENSIÓN  LECTORA</a:t>
            </a:r>
            <a:endParaRPr lang="es-ES" sz="2000" dirty="0">
              <a:solidFill>
                <a:schemeClr val="bg1"/>
              </a:solidFill>
              <a:latin typeface="Calibri" pitchFamily="34" charset="0"/>
            </a:endParaRPr>
          </a:p>
        </p:txBody>
      </p:sp>
      <p:sp>
        <p:nvSpPr>
          <p:cNvPr id="17" name="5 Rectángulo"/>
          <p:cNvSpPr/>
          <p:nvPr/>
        </p:nvSpPr>
        <p:spPr>
          <a:xfrm>
            <a:off x="357142" y="1548133"/>
            <a:ext cx="6312218" cy="1169551"/>
          </a:xfrm>
          <a:prstGeom prst="rect">
            <a:avLst/>
          </a:prstGeom>
        </p:spPr>
        <p:txBody>
          <a:bodyPr wrap="square">
            <a:spAutoFit/>
          </a:bodyPr>
          <a:lstStyle/>
          <a:p>
            <a:r>
              <a:rPr lang="es-ES" sz="1400" dirty="0">
                <a:solidFill>
                  <a:schemeClr val="tx1">
                    <a:lumMod val="65000"/>
                    <a:lumOff val="35000"/>
                  </a:schemeClr>
                </a:solidFill>
                <a:latin typeface="Calibri" pitchFamily="34" charset="0"/>
              </a:rPr>
              <a:t>Fecha</a:t>
            </a:r>
            <a:r>
              <a:rPr lang="es-ES" sz="1400" dirty="0">
                <a:solidFill>
                  <a:schemeClr val="tx1">
                    <a:lumMod val="65000"/>
                    <a:lumOff val="35000"/>
                  </a:schemeClr>
                </a:solidFill>
              </a:rPr>
              <a:t>:_________________</a:t>
            </a:r>
          </a:p>
          <a:p>
            <a:r>
              <a:rPr lang="es-ES" sz="1400" dirty="0">
                <a:solidFill>
                  <a:schemeClr val="tx1">
                    <a:lumMod val="65000"/>
                    <a:lumOff val="35000"/>
                  </a:schemeClr>
                </a:solidFill>
              </a:rPr>
              <a:t>Mi nombre es: __________________________________</a:t>
            </a:r>
          </a:p>
          <a:p>
            <a:r>
              <a:rPr lang="es-ES" sz="1400" dirty="0">
                <a:solidFill>
                  <a:schemeClr val="tx1">
                    <a:lumMod val="65000"/>
                    <a:lumOff val="35000"/>
                  </a:schemeClr>
                </a:solidFill>
              </a:rPr>
              <a:t>Estudio en la escuela: __________________________________  Grado</a:t>
            </a:r>
            <a:r>
              <a:rPr lang="es-ES" sz="1400" dirty="0" smtClean="0">
                <a:solidFill>
                  <a:schemeClr val="tx1">
                    <a:lumMod val="65000"/>
                    <a:lumOff val="35000"/>
                  </a:schemeClr>
                </a:solidFill>
              </a:rPr>
              <a:t>______</a:t>
            </a:r>
            <a:endParaRPr lang="es-ES" sz="1400" dirty="0">
              <a:solidFill>
                <a:schemeClr val="tx1">
                  <a:lumMod val="65000"/>
                  <a:lumOff val="35000"/>
                </a:schemeClr>
              </a:solidFill>
            </a:endParaRPr>
          </a:p>
          <a:p>
            <a:endParaRPr lang="es-ES" sz="1400" dirty="0">
              <a:solidFill>
                <a:schemeClr val="tx1">
                  <a:lumMod val="65000"/>
                  <a:lumOff val="35000"/>
                </a:schemeClr>
              </a:solidFill>
            </a:endParaRPr>
          </a:p>
          <a:p>
            <a:r>
              <a:rPr lang="es-ES" sz="1400" dirty="0">
                <a:solidFill>
                  <a:schemeClr val="tx1">
                    <a:lumMod val="65000"/>
                    <a:lumOff val="35000"/>
                  </a:schemeClr>
                </a:solidFill>
              </a:rPr>
              <a:t> </a:t>
            </a:r>
          </a:p>
        </p:txBody>
      </p:sp>
      <p:sp>
        <p:nvSpPr>
          <p:cNvPr id="18" name="6 Rectángulo"/>
          <p:cNvSpPr/>
          <p:nvPr/>
        </p:nvSpPr>
        <p:spPr>
          <a:xfrm>
            <a:off x="357142" y="2619703"/>
            <a:ext cx="6312218" cy="276999"/>
          </a:xfrm>
          <a:prstGeom prst="rect">
            <a:avLst/>
          </a:prstGeom>
          <a:ln w="9525">
            <a:solidFill>
              <a:schemeClr val="tx1"/>
            </a:solidFill>
          </a:ln>
        </p:spPr>
        <p:txBody>
          <a:bodyPr wrap="square">
            <a:spAutoFit/>
          </a:bodyPr>
          <a:lstStyle/>
          <a:p>
            <a:r>
              <a:rPr lang="es-ES" sz="1100" dirty="0">
                <a:solidFill>
                  <a:schemeClr val="tx1">
                    <a:lumMod val="65000"/>
                    <a:lumOff val="35000"/>
                  </a:schemeClr>
                </a:solidFill>
                <a:latin typeface="Calibri" pitchFamily="34" charset="0"/>
                <a:cs typeface="Calibri" pitchFamily="34" charset="0"/>
              </a:rPr>
              <a:t>Lectura Nº ____         Tipo de texto: (narrativo, Informativo, descriptivo, argumentativo, instruccional</a:t>
            </a:r>
            <a:r>
              <a:rPr lang="es-ES" sz="1200" dirty="0">
                <a:solidFill>
                  <a:schemeClr val="tx1">
                    <a:lumMod val="65000"/>
                    <a:lumOff val="35000"/>
                  </a:schemeClr>
                </a:solidFill>
                <a:latin typeface="Calibri" pitchFamily="34" charset="0"/>
                <a:cs typeface="Calibri" pitchFamily="34" charset="0"/>
              </a:rPr>
              <a:t>)   </a:t>
            </a:r>
          </a:p>
        </p:txBody>
      </p:sp>
      <p:graphicFrame>
        <p:nvGraphicFramePr>
          <p:cNvPr id="19" name="8 Tabla"/>
          <p:cNvGraphicFramePr>
            <a:graphicFrameLocks noGrp="1"/>
          </p:cNvGraphicFramePr>
          <p:nvPr>
            <p:extLst>
              <p:ext uri="{D42A27DB-BD31-4B8C-83A1-F6EECF244321}">
                <p14:modId xmlns:p14="http://schemas.microsoft.com/office/powerpoint/2010/main" xmlns="" val="56240310"/>
              </p:ext>
            </p:extLst>
          </p:nvPr>
        </p:nvGraphicFramePr>
        <p:xfrm>
          <a:off x="428580" y="3619837"/>
          <a:ext cx="4107856" cy="4785360"/>
        </p:xfrm>
        <a:graphic>
          <a:graphicData uri="http://schemas.openxmlformats.org/drawingml/2006/table">
            <a:tbl>
              <a:tblPr firstRow="1" bandRow="1">
                <a:tableStyleId>{5940675A-B579-460E-94D1-54222C63F5DA}</a:tableStyleId>
              </a:tblPr>
              <a:tblGrid>
                <a:gridCol w="1698757">
                  <a:extLst>
                    <a:ext uri="{9D8B030D-6E8A-4147-A177-3AD203B41FA5}">
                      <a16:colId xmlns:a16="http://schemas.microsoft.com/office/drawing/2014/main" xmlns="" val="20000"/>
                    </a:ext>
                  </a:extLst>
                </a:gridCol>
                <a:gridCol w="1359314">
                  <a:extLst>
                    <a:ext uri="{9D8B030D-6E8A-4147-A177-3AD203B41FA5}">
                      <a16:colId xmlns:a16="http://schemas.microsoft.com/office/drawing/2014/main" xmlns="" val="20001"/>
                    </a:ext>
                  </a:extLst>
                </a:gridCol>
                <a:gridCol w="1049785">
                  <a:extLst>
                    <a:ext uri="{9D8B030D-6E8A-4147-A177-3AD203B41FA5}">
                      <a16:colId xmlns:a16="http://schemas.microsoft.com/office/drawing/2014/main" xmlns="" val="20002"/>
                    </a:ext>
                  </a:extLst>
                </a:gridCol>
              </a:tblGrid>
              <a:tr h="295378">
                <a:tc>
                  <a:txBody>
                    <a:bodyPr/>
                    <a:lstStyle/>
                    <a:p>
                      <a:pPr algn="l"/>
                      <a:r>
                        <a:rPr lang="es-ES" sz="1600" dirty="0" smtClean="0">
                          <a:solidFill>
                            <a:schemeClr val="tx1">
                              <a:lumMod val="65000"/>
                              <a:lumOff val="35000"/>
                            </a:schemeClr>
                          </a:solidFill>
                          <a:latin typeface="Calibri" pitchFamily="34" charset="0"/>
                        </a:rPr>
                        <a:t>Hoy leí: </a:t>
                      </a:r>
                      <a:endParaRPr lang="es-ES" sz="1600" dirty="0">
                        <a:solidFill>
                          <a:schemeClr val="tx1">
                            <a:lumMod val="65000"/>
                            <a:lumOff val="35000"/>
                          </a:schemeClr>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ES" sz="160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ES" sz="16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95378">
                <a:tc>
                  <a:txBody>
                    <a:bodyPr/>
                    <a:lstStyle/>
                    <a:p>
                      <a:pPr algn="l"/>
                      <a:r>
                        <a:rPr lang="es-ES" sz="1600" dirty="0" smtClean="0">
                          <a:solidFill>
                            <a:schemeClr val="tx1">
                              <a:lumMod val="65000"/>
                              <a:lumOff val="35000"/>
                            </a:schemeClr>
                          </a:solidFill>
                          <a:latin typeface="Calibri" pitchFamily="34" charset="0"/>
                        </a:rPr>
                        <a:t>Del  autor:</a:t>
                      </a:r>
                      <a:endParaRPr lang="es-ES" sz="1600" dirty="0">
                        <a:solidFill>
                          <a:schemeClr val="tx1">
                            <a:lumMod val="65000"/>
                            <a:lumOff val="35000"/>
                          </a:schemeClr>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ES" sz="160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ES" sz="16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95378">
                <a:tc>
                  <a:txBody>
                    <a:bodyPr/>
                    <a:lstStyle/>
                    <a:p>
                      <a:pPr algn="l"/>
                      <a:r>
                        <a:rPr lang="es-ES" sz="1600" dirty="0" smtClean="0">
                          <a:solidFill>
                            <a:schemeClr val="tx1">
                              <a:lumMod val="65000"/>
                              <a:lumOff val="35000"/>
                            </a:schemeClr>
                          </a:solidFill>
                          <a:latin typeface="Calibri" pitchFamily="34" charset="0"/>
                        </a:rPr>
                        <a:t>¿Quién</a:t>
                      </a:r>
                      <a:r>
                        <a:rPr lang="es-ES" sz="1600" baseline="0" dirty="0" smtClean="0">
                          <a:solidFill>
                            <a:schemeClr val="tx1">
                              <a:lumMod val="65000"/>
                              <a:lumOff val="35000"/>
                            </a:schemeClr>
                          </a:solidFill>
                          <a:latin typeface="Calibri" pitchFamily="34" charset="0"/>
                        </a:rPr>
                        <a:t> es…?</a:t>
                      </a:r>
                      <a:endParaRPr lang="es-ES" sz="1600" dirty="0">
                        <a:solidFill>
                          <a:schemeClr val="tx1">
                            <a:lumMod val="65000"/>
                            <a:lumOff val="35000"/>
                          </a:schemeClr>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ES" sz="160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ES" sz="16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725020">
                <a:tc>
                  <a:txBody>
                    <a:bodyPr/>
                    <a:lstStyle/>
                    <a:p>
                      <a:pPr algn="l"/>
                      <a:r>
                        <a:rPr lang="es-ES" sz="1600" dirty="0" smtClean="0">
                          <a:solidFill>
                            <a:schemeClr val="tx1">
                              <a:lumMod val="65000"/>
                              <a:lumOff val="35000"/>
                            </a:schemeClr>
                          </a:solidFill>
                          <a:latin typeface="Calibri" pitchFamily="34" charset="0"/>
                        </a:rPr>
                        <a:t>¿Dónde veríamos esto en la vida real? </a:t>
                      </a:r>
                      <a:endParaRPr lang="es-ES" sz="1600" dirty="0">
                        <a:solidFill>
                          <a:schemeClr val="tx1">
                            <a:lumMod val="65000"/>
                            <a:lumOff val="35000"/>
                          </a:schemeClr>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ES" sz="160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ES" sz="16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5101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solidFill>
                            <a:schemeClr val="tx1">
                              <a:lumMod val="65000"/>
                              <a:lumOff val="35000"/>
                            </a:schemeClr>
                          </a:solidFill>
                          <a:latin typeface="Calibri" pitchFamily="34" charset="0"/>
                        </a:rPr>
                        <a:t>¿Cómo</a:t>
                      </a:r>
                      <a:r>
                        <a:rPr lang="es-ES" sz="1600" baseline="0" dirty="0" smtClean="0">
                          <a:solidFill>
                            <a:schemeClr val="tx1">
                              <a:lumMod val="65000"/>
                              <a:lumOff val="35000"/>
                            </a:schemeClr>
                          </a:solidFill>
                          <a:latin typeface="Calibri" pitchFamily="34" charset="0"/>
                        </a:rPr>
                        <a:t> veremos esto en el futuro?</a:t>
                      </a:r>
                      <a:endParaRPr lang="es-ES" sz="1600" dirty="0" smtClean="0">
                        <a:solidFill>
                          <a:schemeClr val="tx1">
                            <a:lumMod val="65000"/>
                            <a:lumOff val="35000"/>
                          </a:schemeClr>
                        </a:solidFill>
                        <a:latin typeface="Calibri" pitchFamily="34" charset="0"/>
                      </a:endParaRPr>
                    </a:p>
                    <a:p>
                      <a:pPr algn="l"/>
                      <a:endParaRPr lang="es-ES" sz="1600" dirty="0">
                        <a:solidFill>
                          <a:schemeClr val="tx1">
                            <a:lumMod val="65000"/>
                            <a:lumOff val="35000"/>
                          </a:schemeClr>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ES" sz="160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ES" sz="16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939840">
                <a:tc>
                  <a:txBody>
                    <a:bodyPr/>
                    <a:lstStyle/>
                    <a:p>
                      <a:pPr algn="l"/>
                      <a:r>
                        <a:rPr lang="es-ES_tradnl" sz="1600" dirty="0" smtClean="0">
                          <a:solidFill>
                            <a:schemeClr val="tx1">
                              <a:lumMod val="65000"/>
                              <a:lumOff val="35000"/>
                            </a:schemeClr>
                          </a:solidFill>
                          <a:latin typeface="Calibri" pitchFamily="34" charset="0"/>
                        </a:rPr>
                        <a:t>Expreso y comparto mi  opinión acerca de la lectura</a:t>
                      </a:r>
                      <a:endParaRPr lang="es-ES" sz="1600" dirty="0">
                        <a:solidFill>
                          <a:schemeClr val="tx1">
                            <a:lumMod val="65000"/>
                            <a:lumOff val="35000"/>
                          </a:schemeClr>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ES" sz="160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ES" sz="16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7250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solidFill>
                            <a:schemeClr val="tx1">
                              <a:lumMod val="65000"/>
                              <a:lumOff val="35000"/>
                            </a:schemeClr>
                          </a:solidFill>
                          <a:latin typeface="Calibri" pitchFamily="34" charset="0"/>
                        </a:rPr>
                        <a:t>En conclusión, esta lectura se refiere a…</a:t>
                      </a:r>
                    </a:p>
                    <a:p>
                      <a:pPr algn="l"/>
                      <a:endParaRPr lang="es-ES" sz="1600" dirty="0">
                        <a:solidFill>
                          <a:schemeClr val="tx1">
                            <a:lumMod val="65000"/>
                            <a:lumOff val="35000"/>
                          </a:schemeClr>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ES" sz="160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ES" sz="16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graphicFrame>
        <p:nvGraphicFramePr>
          <p:cNvPr id="20" name="12 Tabla"/>
          <p:cNvGraphicFramePr>
            <a:graphicFrameLocks noGrp="1"/>
          </p:cNvGraphicFramePr>
          <p:nvPr>
            <p:extLst>
              <p:ext uri="{D42A27DB-BD31-4B8C-83A1-F6EECF244321}">
                <p14:modId xmlns:p14="http://schemas.microsoft.com/office/powerpoint/2010/main" xmlns="" val="2691778642"/>
              </p:ext>
            </p:extLst>
          </p:nvPr>
        </p:nvGraphicFramePr>
        <p:xfrm>
          <a:off x="3501007" y="3106350"/>
          <a:ext cx="1008112" cy="396240"/>
        </p:xfrm>
        <a:graphic>
          <a:graphicData uri="http://schemas.openxmlformats.org/drawingml/2006/table">
            <a:tbl>
              <a:tblPr/>
              <a:tblGrid>
                <a:gridCol w="1008112">
                  <a:extLst>
                    <a:ext uri="{9D8B030D-6E8A-4147-A177-3AD203B41FA5}">
                      <a16:colId xmlns:a16="http://schemas.microsoft.com/office/drawing/2014/main" xmlns="" val="20000"/>
                    </a:ext>
                  </a:extLst>
                </a:gridCol>
              </a:tblGrid>
              <a:tr h="299060">
                <a:tc>
                  <a:txBody>
                    <a:bodyPr/>
                    <a:lstStyle/>
                    <a:p>
                      <a:pPr algn="ctr"/>
                      <a:r>
                        <a:rPr lang="es-VE" sz="1000" b="1" i="0" dirty="0" smtClean="0">
                          <a:solidFill>
                            <a:schemeClr val="tx1">
                              <a:lumMod val="65000"/>
                              <a:lumOff val="35000"/>
                            </a:schemeClr>
                          </a:solidFill>
                          <a:latin typeface="Calibri" pitchFamily="34" charset="0"/>
                          <a:cs typeface="Calibri" pitchFamily="34" charset="0"/>
                        </a:rPr>
                        <a:t>NIVEL</a:t>
                      </a:r>
                      <a:r>
                        <a:rPr lang="es-VE" sz="1000" b="1" i="0" baseline="0" dirty="0" smtClean="0">
                          <a:solidFill>
                            <a:schemeClr val="tx1">
                              <a:lumMod val="65000"/>
                              <a:lumOff val="35000"/>
                            </a:schemeClr>
                          </a:solidFill>
                          <a:latin typeface="Calibri" pitchFamily="34" charset="0"/>
                          <a:cs typeface="Calibri" pitchFamily="34" charset="0"/>
                        </a:rPr>
                        <a:t> </a:t>
                      </a:r>
                      <a:r>
                        <a:rPr lang="es-VE" sz="1000" b="1" i="0" dirty="0" smtClean="0">
                          <a:solidFill>
                            <a:schemeClr val="tx1">
                              <a:lumMod val="65000"/>
                              <a:lumOff val="35000"/>
                            </a:schemeClr>
                          </a:solidFill>
                          <a:latin typeface="Calibri" pitchFamily="34" charset="0"/>
                          <a:cs typeface="Calibri" pitchFamily="34" charset="0"/>
                        </a:rPr>
                        <a:t>DE COMPRENSIÓN</a:t>
                      </a:r>
                      <a:endParaRPr lang="es-VE" sz="1000" b="1" i="0" dirty="0">
                        <a:solidFill>
                          <a:schemeClr val="tx1">
                            <a:lumMod val="65000"/>
                            <a:lumOff val="35000"/>
                          </a:schemeClr>
                        </a:solidFill>
                        <a:latin typeface="Calibri" pitchFamily="34" charset="0"/>
                        <a:cs typeface="Calibri"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5">
                        <a:lumMod val="60000"/>
                        <a:lumOff val="40000"/>
                      </a:schemeClr>
                    </a:solidFill>
                  </a:tcPr>
                </a:tc>
                <a:extLst>
                  <a:ext uri="{0D108BD9-81ED-4DB2-BD59-A6C34878D82A}">
                    <a16:rowId xmlns:a16="http://schemas.microsoft.com/office/drawing/2014/main" xmlns="" val="10000"/>
                  </a:ext>
                </a:extLst>
              </a:tr>
            </a:tbl>
          </a:graphicData>
        </a:graphic>
      </p:graphicFrame>
      <p:graphicFrame>
        <p:nvGraphicFramePr>
          <p:cNvPr id="29" name="10 Tabla"/>
          <p:cNvGraphicFramePr>
            <a:graphicFrameLocks noGrp="1"/>
          </p:cNvGraphicFramePr>
          <p:nvPr>
            <p:extLst>
              <p:ext uri="{D42A27DB-BD31-4B8C-83A1-F6EECF244321}">
                <p14:modId xmlns:p14="http://schemas.microsoft.com/office/powerpoint/2010/main" xmlns="" val="769412269"/>
              </p:ext>
            </p:extLst>
          </p:nvPr>
        </p:nvGraphicFramePr>
        <p:xfrm>
          <a:off x="4860907" y="3476257"/>
          <a:ext cx="1736445" cy="4099981"/>
        </p:xfrm>
        <a:graphic>
          <a:graphicData uri="http://schemas.openxmlformats.org/drawingml/2006/table">
            <a:tbl>
              <a:tblPr firstRow="1" bandRow="1">
                <a:tableStyleId>{10A1B5D5-9B99-4C35-A422-299274C87663}</a:tableStyleId>
              </a:tblPr>
              <a:tblGrid>
                <a:gridCol w="1736445">
                  <a:extLst>
                    <a:ext uri="{9D8B030D-6E8A-4147-A177-3AD203B41FA5}">
                      <a16:colId xmlns:a16="http://schemas.microsoft.com/office/drawing/2014/main" xmlns="" val="20000"/>
                    </a:ext>
                  </a:extLst>
                </a:gridCol>
              </a:tblGrid>
              <a:tr h="621792">
                <a:tc>
                  <a:txBody>
                    <a:bodyPr/>
                    <a:lstStyle/>
                    <a:p>
                      <a:pPr algn="ctr"/>
                      <a:r>
                        <a:rPr lang="es-ES_tradnl" sz="1400" dirty="0" smtClean="0">
                          <a:solidFill>
                            <a:schemeClr val="tx1">
                              <a:lumMod val="65000"/>
                              <a:lumOff val="35000"/>
                            </a:schemeClr>
                          </a:solidFill>
                        </a:rPr>
                        <a:t>NIVELES DE COMPRESIÓN</a:t>
                      </a:r>
                      <a:endParaRPr lang="es-ES" sz="1400" b="1" dirty="0">
                        <a:solidFill>
                          <a:schemeClr val="tx1">
                            <a:lumMod val="65000"/>
                            <a:lumOff val="35000"/>
                          </a:schemeClr>
                        </a:solidFill>
                      </a:endParaRPr>
                    </a:p>
                  </a:txBody>
                  <a:tcPr>
                    <a:solidFill>
                      <a:schemeClr val="accent5">
                        <a:lumMod val="60000"/>
                        <a:lumOff val="40000"/>
                      </a:schemeClr>
                    </a:solidFill>
                  </a:tcPr>
                </a:tc>
                <a:extLst>
                  <a:ext uri="{0D108BD9-81ED-4DB2-BD59-A6C34878D82A}">
                    <a16:rowId xmlns:a16="http://schemas.microsoft.com/office/drawing/2014/main" xmlns="" val="10000"/>
                  </a:ext>
                </a:extLst>
              </a:tr>
              <a:tr h="557956">
                <a:tc>
                  <a:txBody>
                    <a:bodyPr/>
                    <a:lstStyle/>
                    <a:p>
                      <a:pPr algn="ctr"/>
                      <a:r>
                        <a:rPr lang="es-ES" sz="1400" b="1" dirty="0" smtClean="0"/>
                        <a:t>LITERAL</a:t>
                      </a:r>
                      <a:endParaRPr lang="es-ES" sz="1400" b="1" dirty="0"/>
                    </a:p>
                  </a:txBody>
                  <a:tcPr>
                    <a:solidFill>
                      <a:schemeClr val="accent6">
                        <a:lumMod val="40000"/>
                        <a:lumOff val="60000"/>
                      </a:schemeClr>
                    </a:solidFill>
                  </a:tcPr>
                </a:tc>
                <a:extLst>
                  <a:ext uri="{0D108BD9-81ED-4DB2-BD59-A6C34878D82A}">
                    <a16:rowId xmlns:a16="http://schemas.microsoft.com/office/drawing/2014/main" xmlns="" val="10001"/>
                  </a:ext>
                </a:extLst>
              </a:tr>
              <a:tr h="557956">
                <a:tc>
                  <a:txBody>
                    <a:bodyPr/>
                    <a:lstStyle/>
                    <a:p>
                      <a:pPr algn="ctr"/>
                      <a:r>
                        <a:rPr lang="es-ES" sz="1400" b="1" dirty="0" smtClean="0"/>
                        <a:t>REORGANIZACIÓN LITERAL</a:t>
                      </a:r>
                      <a:endParaRPr lang="es-ES" sz="1400" b="1" dirty="0"/>
                    </a:p>
                  </a:txBody>
                  <a:tcPr>
                    <a:solidFill>
                      <a:schemeClr val="accent6">
                        <a:lumMod val="40000"/>
                        <a:lumOff val="60000"/>
                      </a:schemeClr>
                    </a:solidFill>
                  </a:tcPr>
                </a:tc>
                <a:extLst>
                  <a:ext uri="{0D108BD9-81ED-4DB2-BD59-A6C34878D82A}">
                    <a16:rowId xmlns:a16="http://schemas.microsoft.com/office/drawing/2014/main" xmlns="" val="10002"/>
                  </a:ext>
                </a:extLst>
              </a:tr>
              <a:tr h="557956">
                <a:tc>
                  <a:txBody>
                    <a:bodyPr/>
                    <a:lstStyle/>
                    <a:p>
                      <a:pPr algn="ctr"/>
                      <a:r>
                        <a:rPr lang="es-ES" sz="1400" b="1" dirty="0" smtClean="0"/>
                        <a:t>INFERENCIAL</a:t>
                      </a:r>
                      <a:endParaRPr lang="es-ES" sz="1400" b="1" dirty="0"/>
                    </a:p>
                  </a:txBody>
                  <a:tcPr>
                    <a:solidFill>
                      <a:schemeClr val="accent6">
                        <a:lumMod val="40000"/>
                        <a:lumOff val="60000"/>
                      </a:schemeClr>
                    </a:solidFill>
                  </a:tcPr>
                </a:tc>
                <a:extLst>
                  <a:ext uri="{0D108BD9-81ED-4DB2-BD59-A6C34878D82A}">
                    <a16:rowId xmlns:a16="http://schemas.microsoft.com/office/drawing/2014/main" xmlns="" val="10003"/>
                  </a:ext>
                </a:extLst>
              </a:tr>
              <a:tr h="555176">
                <a:tc>
                  <a:txBody>
                    <a:bodyPr/>
                    <a:lstStyle/>
                    <a:p>
                      <a:pPr algn="ctr"/>
                      <a:r>
                        <a:rPr lang="es-ES_tradnl" sz="1400" b="1" dirty="0" smtClean="0"/>
                        <a:t>EVALUATIVO</a:t>
                      </a:r>
                      <a:endParaRPr lang="es-ES" sz="1400" b="1" dirty="0"/>
                    </a:p>
                  </a:txBody>
                  <a:tcPr>
                    <a:solidFill>
                      <a:schemeClr val="accent6">
                        <a:lumMod val="40000"/>
                        <a:lumOff val="60000"/>
                      </a:schemeClr>
                    </a:solidFill>
                  </a:tcPr>
                </a:tc>
                <a:extLst>
                  <a:ext uri="{0D108BD9-81ED-4DB2-BD59-A6C34878D82A}">
                    <a16:rowId xmlns:a16="http://schemas.microsoft.com/office/drawing/2014/main" xmlns="" val="10004"/>
                  </a:ext>
                </a:extLst>
              </a:tr>
              <a:tr h="555176">
                <a:tc>
                  <a:txBody>
                    <a:bodyPr/>
                    <a:lstStyle/>
                    <a:p>
                      <a:pPr algn="ctr"/>
                      <a:r>
                        <a:rPr lang="es-ES" sz="1400" b="1" dirty="0" smtClean="0"/>
                        <a:t>APRECIATIVO</a:t>
                      </a:r>
                      <a:endParaRPr lang="es-ES" sz="1400" b="1" dirty="0"/>
                    </a:p>
                  </a:txBody>
                  <a:tcPr>
                    <a:solidFill>
                      <a:schemeClr val="accent6">
                        <a:lumMod val="40000"/>
                        <a:lumOff val="60000"/>
                      </a:schemeClr>
                    </a:solidFill>
                  </a:tcPr>
                </a:tc>
                <a:extLst>
                  <a:ext uri="{0D108BD9-81ED-4DB2-BD59-A6C34878D82A}">
                    <a16:rowId xmlns:a16="http://schemas.microsoft.com/office/drawing/2014/main" xmlns="" val="10005"/>
                  </a:ext>
                </a:extLst>
              </a:tr>
              <a:tr h="693969">
                <a:tc>
                  <a:txBody>
                    <a:bodyPr/>
                    <a:lstStyle/>
                    <a:p>
                      <a:pPr algn="ctr"/>
                      <a:r>
                        <a:rPr lang="es-ES_tradnl" sz="1400" b="1" dirty="0" smtClean="0"/>
                        <a:t>CREATIVO</a:t>
                      </a:r>
                      <a:endParaRPr lang="es-ES" sz="1400" b="1" dirty="0"/>
                    </a:p>
                  </a:txBody>
                  <a:tcPr>
                    <a:solidFill>
                      <a:schemeClr val="accent6">
                        <a:lumMod val="40000"/>
                        <a:lumOff val="60000"/>
                      </a:scheme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086847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31"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4" cstate="print"/>
          <a:stretch>
            <a:fillRect/>
          </a:stretch>
        </p:blipFill>
        <p:spPr>
          <a:xfrm>
            <a:off x="4680453" y="8551690"/>
            <a:ext cx="548747" cy="375928"/>
          </a:xfrm>
          <a:prstGeom prst="rect">
            <a:avLst/>
          </a:prstGeom>
        </p:spPr>
      </p:pic>
      <p:pic>
        <p:nvPicPr>
          <p:cNvPr id="32"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5" cstate="print"/>
          <a:srcRect/>
          <a:stretch>
            <a:fillRect/>
          </a:stretch>
        </p:blipFill>
        <p:spPr bwMode="auto">
          <a:xfrm>
            <a:off x="5303624" y="8574565"/>
            <a:ext cx="429632" cy="389923"/>
          </a:xfrm>
          <a:prstGeom prst="rect">
            <a:avLst/>
          </a:prstGeom>
          <a:noFill/>
        </p:spPr>
      </p:pic>
      <p:sp>
        <p:nvSpPr>
          <p:cNvPr id="11"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38</a:t>
            </a:r>
            <a:endParaRPr lang="en-US" sz="1200" dirty="0">
              <a:solidFill>
                <a:schemeClr val="tx1">
                  <a:lumMod val="65000"/>
                  <a:lumOff val="35000"/>
                </a:schemeClr>
              </a:solidFill>
              <a:latin typeface="Arial" pitchFamily="34" charset="0"/>
              <a:cs typeface="Arial" pitchFamily="34" charset="0"/>
            </a:endParaRPr>
          </a:p>
        </p:txBody>
      </p:sp>
      <p:sp>
        <p:nvSpPr>
          <p:cNvPr id="19" name="5 CuadroTexto"/>
          <p:cNvSpPr txBox="1"/>
          <p:nvPr/>
        </p:nvSpPr>
        <p:spPr>
          <a:xfrm>
            <a:off x="404664" y="1999233"/>
            <a:ext cx="1560437" cy="340519"/>
          </a:xfrm>
          <a:prstGeom prst="roundRect">
            <a:avLst/>
          </a:prstGeom>
          <a:solidFill>
            <a:schemeClr val="accent6">
              <a:lumMod val="75000"/>
            </a:schemeClr>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VE" sz="1400" b="1" i="1" dirty="0">
                <a:solidFill>
                  <a:schemeClr val="bg1"/>
                </a:solidFill>
              </a:rPr>
              <a:t>Antes del ejercicio</a:t>
            </a:r>
          </a:p>
        </p:txBody>
      </p:sp>
      <p:sp>
        <p:nvSpPr>
          <p:cNvPr id="20" name="6 CuadroTexto"/>
          <p:cNvSpPr txBox="1"/>
          <p:nvPr/>
        </p:nvSpPr>
        <p:spPr>
          <a:xfrm>
            <a:off x="2754815" y="2267744"/>
            <a:ext cx="1514542" cy="578882"/>
          </a:xfrm>
          <a:prstGeom prst="roundRect">
            <a:avLst/>
          </a:prstGeom>
          <a:solidFill>
            <a:schemeClr val="accent5">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VE" sz="1400" b="1" i="1" dirty="0">
                <a:solidFill>
                  <a:schemeClr val="tx1">
                    <a:lumMod val="65000"/>
                    <a:lumOff val="35000"/>
                  </a:schemeClr>
                </a:solidFill>
              </a:rPr>
              <a:t>Durante el ejercicio</a:t>
            </a:r>
          </a:p>
        </p:txBody>
      </p:sp>
      <p:sp>
        <p:nvSpPr>
          <p:cNvPr id="21" name="7 CuadroTexto"/>
          <p:cNvSpPr txBox="1"/>
          <p:nvPr/>
        </p:nvSpPr>
        <p:spPr>
          <a:xfrm>
            <a:off x="4989437" y="2992954"/>
            <a:ext cx="1434103" cy="578882"/>
          </a:xfrm>
          <a:prstGeom prst="roundRect">
            <a:avLst/>
          </a:prstGeom>
          <a:solidFill>
            <a:schemeClr val="accent6">
              <a:lumMod val="75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VE" sz="1400" b="1" i="1" dirty="0">
                <a:solidFill>
                  <a:schemeClr val="bg1"/>
                </a:solidFill>
              </a:rPr>
              <a:t>Después del ejercicio </a:t>
            </a:r>
          </a:p>
        </p:txBody>
      </p:sp>
      <p:sp>
        <p:nvSpPr>
          <p:cNvPr id="22" name="8 Flecha abajo"/>
          <p:cNvSpPr/>
          <p:nvPr/>
        </p:nvSpPr>
        <p:spPr>
          <a:xfrm>
            <a:off x="800708" y="2416890"/>
            <a:ext cx="828092" cy="642942"/>
          </a:xfrm>
          <a:prstGeom prst="downArrow">
            <a:avLst/>
          </a:prstGeom>
          <a:solidFill>
            <a:schemeClr val="accent6">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VE" sz="1100" dirty="0">
              <a:solidFill>
                <a:schemeClr val="bg1">
                  <a:lumMod val="65000"/>
                </a:schemeClr>
              </a:solidFill>
            </a:endParaRPr>
          </a:p>
        </p:txBody>
      </p:sp>
      <p:sp>
        <p:nvSpPr>
          <p:cNvPr id="23" name="9 Flecha abajo"/>
          <p:cNvSpPr/>
          <p:nvPr/>
        </p:nvSpPr>
        <p:spPr>
          <a:xfrm>
            <a:off x="3068960" y="2987824"/>
            <a:ext cx="828092" cy="646362"/>
          </a:xfrm>
          <a:prstGeom prst="downArrow">
            <a:avLst/>
          </a:prstGeom>
          <a:solidFill>
            <a:schemeClr val="accent5">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s-VE" sz="1100" dirty="0"/>
          </a:p>
        </p:txBody>
      </p:sp>
      <p:sp>
        <p:nvSpPr>
          <p:cNvPr id="24" name="10 Flecha abajo"/>
          <p:cNvSpPr/>
          <p:nvPr/>
        </p:nvSpPr>
        <p:spPr>
          <a:xfrm>
            <a:off x="5301208" y="3713034"/>
            <a:ext cx="828092" cy="642942"/>
          </a:xfrm>
          <a:prstGeom prst="downArrow">
            <a:avLst/>
          </a:prstGeom>
          <a:solidFill>
            <a:schemeClr val="accent6">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VE" sz="1100" dirty="0"/>
          </a:p>
        </p:txBody>
      </p:sp>
      <p:sp>
        <p:nvSpPr>
          <p:cNvPr id="25" name="12 CuadroTexto"/>
          <p:cNvSpPr txBox="1"/>
          <p:nvPr/>
        </p:nvSpPr>
        <p:spPr>
          <a:xfrm>
            <a:off x="257066" y="1403648"/>
            <a:ext cx="2667878" cy="309875"/>
          </a:xfrm>
          <a:prstGeom prst="rect">
            <a:avLst/>
          </a:prstGeom>
          <a:noFill/>
        </p:spPr>
        <p:txBody>
          <a:bodyPr wrap="square" lIns="93517" tIns="46759" rIns="93517" bIns="46759" rtlCol="0">
            <a:spAutoFit/>
          </a:bodyPr>
          <a:lstStyle/>
          <a:p>
            <a:r>
              <a:rPr lang="es-VE" sz="1400" b="1" i="1" dirty="0" smtClean="0">
                <a:solidFill>
                  <a:schemeClr val="tx1">
                    <a:lumMod val="65000"/>
                    <a:lumOff val="35000"/>
                  </a:schemeClr>
                </a:solidFill>
              </a:rPr>
              <a:t>Quinto </a:t>
            </a:r>
            <a:r>
              <a:rPr lang="es-VE" sz="1400" b="1" i="1" dirty="0">
                <a:solidFill>
                  <a:schemeClr val="tx1">
                    <a:lumMod val="65000"/>
                    <a:lumOff val="35000"/>
                  </a:schemeClr>
                </a:solidFill>
              </a:rPr>
              <a:t>Grado.  </a:t>
            </a:r>
            <a:r>
              <a:rPr lang="es-VE" sz="1400" b="1" i="1" dirty="0" smtClean="0">
                <a:solidFill>
                  <a:schemeClr val="tx1">
                    <a:lumMod val="65000"/>
                    <a:lumOff val="35000"/>
                  </a:schemeClr>
                </a:solidFill>
              </a:rPr>
              <a:t>Segundo </a:t>
            </a:r>
            <a:r>
              <a:rPr lang="es-VE" sz="1400" b="1" i="1" dirty="0">
                <a:solidFill>
                  <a:schemeClr val="tx1">
                    <a:lumMod val="65000"/>
                    <a:lumOff val="35000"/>
                  </a:schemeClr>
                </a:solidFill>
              </a:rPr>
              <a:t>Lapso.</a:t>
            </a:r>
          </a:p>
        </p:txBody>
      </p:sp>
      <p:grpSp>
        <p:nvGrpSpPr>
          <p:cNvPr id="26" name="Grupo 25"/>
          <p:cNvGrpSpPr/>
          <p:nvPr/>
        </p:nvGrpSpPr>
        <p:grpSpPr>
          <a:xfrm>
            <a:off x="150881" y="2915816"/>
            <a:ext cx="2125991" cy="4313070"/>
            <a:chOff x="412409" y="0"/>
            <a:chExt cx="1715623" cy="4313070"/>
          </a:xfrm>
          <a:scene3d>
            <a:camera prst="orthographicFront"/>
            <a:lightRig rig="flat" dir="t"/>
          </a:scene3d>
        </p:grpSpPr>
        <p:sp>
          <p:nvSpPr>
            <p:cNvPr id="27" name="Rectángulo 26"/>
            <p:cNvSpPr/>
            <p:nvPr/>
          </p:nvSpPr>
          <p:spPr>
            <a:xfrm>
              <a:off x="564506" y="0"/>
              <a:ext cx="1563526" cy="4313070"/>
            </a:xfrm>
            <a:prstGeom prst="rect">
              <a:avLst/>
            </a:prstGeom>
            <a:noFill/>
            <a:ln>
              <a:noFill/>
            </a:ln>
            <a:sp3d/>
          </p:spPr>
          <p:style>
            <a:lnRef idx="0">
              <a:scrgbClr r="0" g="0" b="0"/>
            </a:lnRef>
            <a:fillRef idx="2">
              <a:scrgbClr r="0" g="0" b="0"/>
            </a:fillRef>
            <a:effectRef idx="1">
              <a:schemeClr val="accent5">
                <a:hueOff val="0"/>
                <a:satOff val="0"/>
                <a:lumOff val="0"/>
                <a:alphaOff val="0"/>
              </a:schemeClr>
            </a:effectRef>
            <a:fontRef idx="minor">
              <a:schemeClr val="dk1"/>
            </a:fontRef>
          </p:style>
        </p:sp>
        <p:sp>
          <p:nvSpPr>
            <p:cNvPr id="28" name="CuadroTexto 27"/>
            <p:cNvSpPr txBox="1"/>
            <p:nvPr/>
          </p:nvSpPr>
          <p:spPr>
            <a:xfrm>
              <a:off x="412409" y="173748"/>
              <a:ext cx="1563526" cy="4002716"/>
            </a:xfrm>
            <a:prstGeom prst="rect">
              <a:avLst/>
            </a:prstGeom>
            <a:solidFill>
              <a:schemeClr val="accent5">
                <a:lumMod val="60000"/>
                <a:lumOff val="40000"/>
              </a:schemeClr>
            </a:solidFill>
            <a:sp3d/>
          </p:spPr>
          <p:style>
            <a:lnRef idx="0">
              <a:scrgbClr r="0" g="0" b="0"/>
            </a:lnRef>
            <a:fillRef idx="0">
              <a:scrgbClr r="0" g="0" b="0"/>
            </a:fillRef>
            <a:effectRef idx="0">
              <a:scrgbClr r="0" g="0" b="0"/>
            </a:effectRef>
            <a:fontRef idx="minor">
              <a:schemeClr val="dk1"/>
            </a:fontRef>
          </p:style>
          <p:txBody>
            <a:bodyPr spcFirstLastPara="0" vert="horz" wrap="square" lIns="0" tIns="48006" rIns="0" bIns="0" numCol="1" spcCol="1270" anchor="t" anchorCtr="0">
              <a:noAutofit/>
            </a:bodyPr>
            <a:lstStyle/>
            <a:p>
              <a:pPr lvl="0" algn="just"/>
              <a:endParaRPr lang="es-VE" sz="1200" dirty="0">
                <a:solidFill>
                  <a:schemeClr val="tx1">
                    <a:lumMod val="65000"/>
                    <a:lumOff val="35000"/>
                  </a:schemeClr>
                </a:solidFill>
                <a:latin typeface="Calibri" pitchFamily="34" charset="0"/>
                <a:cs typeface="Calibri" pitchFamily="34" charset="0"/>
              </a:endParaRPr>
            </a:p>
            <a:p>
              <a:pPr lvl="0"/>
              <a:r>
                <a:rPr lang="es-VE" sz="1200" dirty="0">
                  <a:solidFill>
                    <a:schemeClr val="tx1">
                      <a:lumMod val="65000"/>
                      <a:lumOff val="35000"/>
                    </a:schemeClr>
                  </a:solidFill>
                  <a:cs typeface="Calibri" pitchFamily="34" charset="0"/>
                </a:rPr>
                <a:t>El maestro debe seleccionar con anticipación diversos tipos de </a:t>
              </a:r>
              <a:r>
                <a:rPr lang="es-VE" sz="1200" dirty="0" smtClean="0">
                  <a:solidFill>
                    <a:schemeClr val="tx1">
                      <a:lumMod val="65000"/>
                      <a:lumOff val="35000"/>
                    </a:schemeClr>
                  </a:solidFill>
                  <a:cs typeface="Calibri" pitchFamily="34" charset="0"/>
                </a:rPr>
                <a:t>textos (</a:t>
              </a:r>
              <a:r>
                <a:rPr lang="es-VE" sz="1200" dirty="0">
                  <a:solidFill>
                    <a:schemeClr val="tx1">
                      <a:lumMod val="65000"/>
                      <a:lumOff val="35000"/>
                    </a:schemeClr>
                  </a:solidFill>
                  <a:cs typeface="Calibri" pitchFamily="34" charset="0"/>
                </a:rPr>
                <a:t>cuentos, fábulas, </a:t>
              </a:r>
              <a:r>
                <a:rPr lang="es-VE" sz="1200" dirty="0" smtClean="0">
                  <a:solidFill>
                    <a:schemeClr val="tx1">
                      <a:lumMod val="65000"/>
                      <a:lumOff val="35000"/>
                    </a:schemeClr>
                  </a:solidFill>
                  <a:cs typeface="Calibri" pitchFamily="34" charset="0"/>
                </a:rPr>
                <a:t>leyendas, textos </a:t>
              </a:r>
              <a:r>
                <a:rPr lang="es-VE" sz="1200" dirty="0">
                  <a:solidFill>
                    <a:schemeClr val="tx1">
                      <a:lumMod val="65000"/>
                      <a:lumOff val="35000"/>
                    </a:schemeClr>
                  </a:solidFill>
                  <a:cs typeface="Calibri" pitchFamily="34" charset="0"/>
                </a:rPr>
                <a:t>argumentativos, instruccionales), respetando el nivel e interés de los alumnos</a:t>
              </a:r>
              <a:r>
                <a:rPr lang="es-VE" sz="1200" dirty="0" smtClean="0">
                  <a:solidFill>
                    <a:schemeClr val="tx1">
                      <a:lumMod val="65000"/>
                      <a:lumOff val="35000"/>
                    </a:schemeClr>
                  </a:solidFill>
                  <a:cs typeface="Calibri" pitchFamily="34" charset="0"/>
                </a:rPr>
                <a:t>.</a:t>
              </a:r>
            </a:p>
            <a:p>
              <a:pPr lvl="0"/>
              <a:endParaRPr lang="es-VE" sz="1200" dirty="0">
                <a:solidFill>
                  <a:schemeClr val="tx1">
                    <a:lumMod val="65000"/>
                    <a:lumOff val="35000"/>
                  </a:schemeClr>
                </a:solidFill>
                <a:cs typeface="Calibri" pitchFamily="34" charset="0"/>
              </a:endParaRPr>
            </a:p>
            <a:p>
              <a:pPr lvl="0"/>
              <a:r>
                <a:rPr lang="es-VE" sz="1200" dirty="0" smtClean="0">
                  <a:solidFill>
                    <a:schemeClr val="tx1">
                      <a:lumMod val="65000"/>
                      <a:lumOff val="35000"/>
                    </a:schemeClr>
                  </a:solidFill>
                  <a:cs typeface="Calibri" pitchFamily="34" charset="0"/>
                </a:rPr>
                <a:t>Activar los  </a:t>
              </a:r>
              <a:r>
                <a:rPr lang="es-VE" sz="1200" dirty="0">
                  <a:solidFill>
                    <a:schemeClr val="tx1">
                      <a:lumMod val="65000"/>
                      <a:lumOff val="35000"/>
                    </a:schemeClr>
                  </a:solidFill>
                  <a:cs typeface="Calibri" pitchFamily="34" charset="0"/>
                </a:rPr>
                <a:t>conocimientos previos de los estudiantes</a:t>
              </a:r>
              <a:r>
                <a:rPr lang="es-VE" sz="1200" dirty="0" smtClean="0">
                  <a:solidFill>
                    <a:schemeClr val="tx1">
                      <a:lumMod val="65000"/>
                      <a:lumOff val="35000"/>
                    </a:schemeClr>
                  </a:solidFill>
                  <a:cs typeface="Calibri" pitchFamily="34" charset="0"/>
                </a:rPr>
                <a:t>.</a:t>
              </a:r>
            </a:p>
            <a:p>
              <a:pPr lvl="0"/>
              <a:endParaRPr lang="es-VE" sz="1200" dirty="0">
                <a:solidFill>
                  <a:schemeClr val="tx1">
                    <a:lumMod val="65000"/>
                    <a:lumOff val="35000"/>
                  </a:schemeClr>
                </a:solidFill>
                <a:cs typeface="Calibri" pitchFamily="34" charset="0"/>
              </a:endParaRPr>
            </a:p>
            <a:p>
              <a:pPr lvl="0"/>
              <a:r>
                <a:rPr lang="es-VE" sz="1200" dirty="0">
                  <a:solidFill>
                    <a:schemeClr val="tx1">
                      <a:lumMod val="65000"/>
                      <a:lumOff val="35000"/>
                    </a:schemeClr>
                  </a:solidFill>
                  <a:cs typeface="Calibri" pitchFamily="34" charset="0"/>
                </a:rPr>
                <a:t>Propiciar anticipaciones partiendo del título o imagen del texto</a:t>
              </a:r>
              <a:r>
                <a:rPr lang="es-VE" sz="1200" dirty="0" smtClean="0">
                  <a:solidFill>
                    <a:schemeClr val="tx1">
                      <a:lumMod val="65000"/>
                      <a:lumOff val="35000"/>
                    </a:schemeClr>
                  </a:solidFill>
                  <a:cs typeface="Calibri" pitchFamily="34" charset="0"/>
                </a:rPr>
                <a:t>.</a:t>
              </a:r>
            </a:p>
            <a:p>
              <a:pPr lvl="0"/>
              <a:endParaRPr lang="es-VE" sz="1200" dirty="0">
                <a:solidFill>
                  <a:schemeClr val="tx1">
                    <a:lumMod val="65000"/>
                    <a:lumOff val="35000"/>
                  </a:schemeClr>
                </a:solidFill>
                <a:cs typeface="Calibri" pitchFamily="34" charset="0"/>
              </a:endParaRPr>
            </a:p>
            <a:p>
              <a:pPr lvl="0"/>
              <a:r>
                <a:rPr lang="es-VE" sz="1200" dirty="0">
                  <a:solidFill>
                    <a:schemeClr val="tx1">
                      <a:lumMod val="65000"/>
                      <a:lumOff val="35000"/>
                    </a:schemeClr>
                  </a:solidFill>
                  <a:cs typeface="Calibri" pitchFamily="34" charset="0"/>
                </a:rPr>
                <a:t>Explicar  a los alumnos el contenido de la ficha y dar las orientaciones para </a:t>
              </a:r>
              <a:r>
                <a:rPr lang="es-VE" sz="1200" dirty="0" smtClean="0">
                  <a:solidFill>
                    <a:schemeClr val="tx1">
                      <a:lumMod val="65000"/>
                      <a:lumOff val="35000"/>
                    </a:schemeClr>
                  </a:solidFill>
                  <a:cs typeface="Calibri" pitchFamily="34" charset="0"/>
                </a:rPr>
                <a:t>responder</a:t>
              </a:r>
              <a:r>
                <a:rPr lang="es-VE" sz="1200" dirty="0" smtClean="0">
                  <a:solidFill>
                    <a:schemeClr val="tx1">
                      <a:lumMod val="65000"/>
                      <a:lumOff val="35000"/>
                    </a:schemeClr>
                  </a:solidFill>
                  <a:latin typeface="Calibri" pitchFamily="34" charset="0"/>
                  <a:cs typeface="Calibri" pitchFamily="34" charset="0"/>
                </a:rPr>
                <a:t>la.</a:t>
              </a:r>
              <a:endParaRPr lang="es-VE" sz="1200" dirty="0">
                <a:solidFill>
                  <a:schemeClr val="tx1">
                    <a:lumMod val="65000"/>
                    <a:lumOff val="35000"/>
                  </a:schemeClr>
                </a:solidFill>
                <a:latin typeface="Calibri" pitchFamily="34" charset="0"/>
                <a:cs typeface="Calibri" pitchFamily="34" charset="0"/>
              </a:endParaRPr>
            </a:p>
          </p:txBody>
        </p:sp>
      </p:grpSp>
      <p:grpSp>
        <p:nvGrpSpPr>
          <p:cNvPr id="33" name="Grupo 32"/>
          <p:cNvGrpSpPr/>
          <p:nvPr/>
        </p:nvGrpSpPr>
        <p:grpSpPr>
          <a:xfrm>
            <a:off x="2492896" y="3707904"/>
            <a:ext cx="2304258" cy="4115383"/>
            <a:chOff x="3790589" y="172014"/>
            <a:chExt cx="2359591" cy="4115383"/>
          </a:xfrm>
          <a:scene3d>
            <a:camera prst="orthographicFront"/>
            <a:lightRig rig="flat" dir="t"/>
          </a:scene3d>
        </p:grpSpPr>
        <p:sp>
          <p:nvSpPr>
            <p:cNvPr id="34" name="Rectángulo 33"/>
            <p:cNvSpPr/>
            <p:nvPr/>
          </p:nvSpPr>
          <p:spPr>
            <a:xfrm>
              <a:off x="4009424" y="172014"/>
              <a:ext cx="2140756" cy="4115383"/>
            </a:xfrm>
            <a:prstGeom prst="rect">
              <a:avLst/>
            </a:prstGeom>
            <a:noFill/>
            <a:ln>
              <a:noFill/>
            </a:ln>
            <a:sp3d/>
          </p:spPr>
          <p:style>
            <a:lnRef idx="0">
              <a:scrgbClr r="0" g="0" b="0"/>
            </a:lnRef>
            <a:fillRef idx="2">
              <a:scrgbClr r="0" g="0" b="0"/>
            </a:fillRef>
            <a:effectRef idx="1">
              <a:schemeClr val="accent5">
                <a:hueOff val="-3676672"/>
                <a:satOff val="-5114"/>
                <a:lumOff val="-1961"/>
                <a:alphaOff val="0"/>
              </a:schemeClr>
            </a:effectRef>
            <a:fontRef idx="minor">
              <a:schemeClr val="dk1"/>
            </a:fontRef>
          </p:style>
        </p:sp>
        <p:sp>
          <p:nvSpPr>
            <p:cNvPr id="36" name="CuadroTexto 35"/>
            <p:cNvSpPr txBox="1"/>
            <p:nvPr/>
          </p:nvSpPr>
          <p:spPr>
            <a:xfrm>
              <a:off x="3790589" y="172014"/>
              <a:ext cx="2212115" cy="3384375"/>
            </a:xfrm>
            <a:prstGeom prst="rect">
              <a:avLst/>
            </a:prstGeom>
            <a:solidFill>
              <a:schemeClr val="accent6">
                <a:lumMod val="75000"/>
              </a:schemeClr>
            </a:solidFill>
            <a:sp3d/>
          </p:spPr>
          <p:style>
            <a:lnRef idx="0">
              <a:scrgbClr r="0" g="0" b="0"/>
            </a:lnRef>
            <a:fillRef idx="0">
              <a:scrgbClr r="0" g="0" b="0"/>
            </a:fillRef>
            <a:effectRef idx="0">
              <a:scrgbClr r="0" g="0" b="0"/>
            </a:effectRef>
            <a:fontRef idx="minor">
              <a:schemeClr val="dk1"/>
            </a:fontRef>
          </p:style>
          <p:txBody>
            <a:bodyPr spcFirstLastPara="0" vert="horz" wrap="square" lIns="0" tIns="48006" rIns="0" bIns="0" numCol="1" spcCol="1270" anchor="t" anchorCtr="0">
              <a:noAutofit/>
            </a:bodyPr>
            <a:lstStyle/>
            <a:p>
              <a:pPr lvl="0" algn="just">
                <a:lnSpc>
                  <a:spcPct val="90000"/>
                </a:lnSpc>
                <a:spcAft>
                  <a:spcPct val="35000"/>
                </a:spcAft>
              </a:pPr>
              <a:endParaRPr lang="es-VE" sz="1200" dirty="0">
                <a:solidFill>
                  <a:schemeClr val="bg1"/>
                </a:solidFill>
                <a:cs typeface="Calibri" pitchFamily="34" charset="0"/>
              </a:endParaRPr>
            </a:p>
            <a:p>
              <a:pPr lvl="0" algn="ctr">
                <a:lnSpc>
                  <a:spcPct val="90000"/>
                </a:lnSpc>
                <a:spcAft>
                  <a:spcPct val="35000"/>
                </a:spcAft>
              </a:pPr>
              <a:r>
                <a:rPr lang="es-VE" sz="1200" dirty="0" smtClean="0">
                  <a:solidFill>
                    <a:schemeClr val="bg1"/>
                  </a:solidFill>
                  <a:cs typeface="Calibri" pitchFamily="34" charset="0"/>
                </a:rPr>
                <a:t>Lectura por </a:t>
              </a:r>
              <a:r>
                <a:rPr lang="es-VE" sz="1200" dirty="0">
                  <a:solidFill>
                    <a:schemeClr val="bg1"/>
                  </a:solidFill>
                  <a:cs typeface="Calibri" pitchFamily="34" charset="0"/>
                </a:rPr>
                <a:t>parte del </a:t>
              </a:r>
              <a:r>
                <a:rPr lang="es-VE" sz="1200" dirty="0" smtClean="0">
                  <a:solidFill>
                    <a:schemeClr val="bg1"/>
                  </a:solidFill>
                  <a:cs typeface="Calibri" pitchFamily="34" charset="0"/>
                </a:rPr>
                <a:t>docente, servirá </a:t>
              </a:r>
              <a:r>
                <a:rPr lang="es-VE" sz="1200" dirty="0">
                  <a:solidFill>
                    <a:schemeClr val="bg1"/>
                  </a:solidFill>
                  <a:cs typeface="Calibri" pitchFamily="34" charset="0"/>
                </a:rPr>
                <a:t>para captar la atención de los estudiantes</a:t>
              </a:r>
              <a:r>
                <a:rPr lang="es-VE" sz="1200" dirty="0" smtClean="0">
                  <a:solidFill>
                    <a:schemeClr val="bg1"/>
                  </a:solidFill>
                  <a:cs typeface="Calibri" pitchFamily="34" charset="0"/>
                </a:rPr>
                <a:t>.</a:t>
              </a:r>
            </a:p>
            <a:p>
              <a:pPr lvl="0" algn="ctr">
                <a:lnSpc>
                  <a:spcPct val="90000"/>
                </a:lnSpc>
                <a:spcAft>
                  <a:spcPct val="35000"/>
                </a:spcAft>
              </a:pPr>
              <a:endParaRPr lang="es-VE" sz="1200" dirty="0">
                <a:solidFill>
                  <a:schemeClr val="bg1"/>
                </a:solidFill>
                <a:cs typeface="Calibri" pitchFamily="34" charset="0"/>
              </a:endParaRPr>
            </a:p>
            <a:p>
              <a:pPr lvl="0" algn="ctr">
                <a:lnSpc>
                  <a:spcPct val="90000"/>
                </a:lnSpc>
                <a:spcAft>
                  <a:spcPct val="35000"/>
                </a:spcAft>
              </a:pPr>
              <a:r>
                <a:rPr lang="es-VE" sz="1200" dirty="0">
                  <a:solidFill>
                    <a:schemeClr val="bg1"/>
                  </a:solidFill>
                  <a:cs typeface="Calibri" pitchFamily="34" charset="0"/>
                </a:rPr>
                <a:t>Lectura silenciosa por parte de los  estudiantes</a:t>
              </a:r>
              <a:r>
                <a:rPr lang="es-VE" sz="1200" dirty="0" smtClean="0">
                  <a:solidFill>
                    <a:schemeClr val="bg1"/>
                  </a:solidFill>
                  <a:cs typeface="Calibri" pitchFamily="34" charset="0"/>
                </a:rPr>
                <a:t>.</a:t>
              </a:r>
            </a:p>
            <a:p>
              <a:pPr lvl="0" algn="ctr">
                <a:lnSpc>
                  <a:spcPct val="90000"/>
                </a:lnSpc>
                <a:spcAft>
                  <a:spcPct val="35000"/>
                </a:spcAft>
              </a:pPr>
              <a:endParaRPr lang="es-VE" sz="1200" dirty="0">
                <a:solidFill>
                  <a:schemeClr val="bg1"/>
                </a:solidFill>
                <a:cs typeface="Calibri" pitchFamily="34" charset="0"/>
              </a:endParaRPr>
            </a:p>
            <a:p>
              <a:pPr lvl="0" algn="ctr">
                <a:lnSpc>
                  <a:spcPct val="90000"/>
                </a:lnSpc>
                <a:spcAft>
                  <a:spcPct val="35000"/>
                </a:spcAft>
              </a:pPr>
              <a:r>
                <a:rPr lang="es-VE" sz="1200" dirty="0">
                  <a:solidFill>
                    <a:schemeClr val="bg1"/>
                  </a:solidFill>
                  <a:cs typeface="Calibri" pitchFamily="34" charset="0"/>
                </a:rPr>
                <a:t>El docente aclara el significado de palabras desconocidas en el contexto de la lectura, propicia la paráfrasis,  el resumen, la verificación de hipótesis, formula preguntas  </a:t>
              </a:r>
              <a:r>
                <a:rPr lang="es-VE" sz="1200" dirty="0" smtClean="0">
                  <a:solidFill>
                    <a:schemeClr val="bg1"/>
                  </a:solidFill>
                  <a:cs typeface="Calibri" pitchFamily="34" charset="0"/>
                </a:rPr>
                <a:t>para chequear </a:t>
              </a:r>
              <a:r>
                <a:rPr lang="es-VE" sz="1200" dirty="0">
                  <a:solidFill>
                    <a:schemeClr val="bg1"/>
                  </a:solidFill>
                  <a:cs typeface="Calibri" pitchFamily="34" charset="0"/>
                </a:rPr>
                <a:t>los seis </a:t>
              </a:r>
              <a:r>
                <a:rPr lang="es-VE" sz="1200" b="1" dirty="0">
                  <a:solidFill>
                    <a:schemeClr val="bg1"/>
                  </a:solidFill>
                  <a:cs typeface="Calibri" pitchFamily="34" charset="0"/>
                </a:rPr>
                <a:t>niveles de comprensión: Literal, Reorganización </a:t>
              </a:r>
              <a:r>
                <a:rPr lang="es-VE" sz="1200" b="1" dirty="0" smtClean="0">
                  <a:solidFill>
                    <a:schemeClr val="bg1"/>
                  </a:solidFill>
                  <a:cs typeface="Calibri" pitchFamily="34" charset="0"/>
                </a:rPr>
                <a:t>Literal</a:t>
              </a:r>
              <a:r>
                <a:rPr lang="es-VE" sz="1200" b="1" dirty="0">
                  <a:solidFill>
                    <a:schemeClr val="bg1"/>
                  </a:solidFill>
                  <a:cs typeface="Calibri" pitchFamily="34" charset="0"/>
                </a:rPr>
                <a:t>, Inferencial, Evaluativo, Apreciativo y </a:t>
              </a:r>
              <a:r>
                <a:rPr lang="es-VE" sz="1200" b="1" dirty="0" smtClean="0">
                  <a:solidFill>
                    <a:schemeClr val="bg1"/>
                  </a:solidFill>
                  <a:cs typeface="Calibri" pitchFamily="34" charset="0"/>
                </a:rPr>
                <a:t>Creativo.</a:t>
              </a:r>
              <a:endParaRPr lang="es-VE" sz="1200" kern="1200" dirty="0">
                <a:solidFill>
                  <a:schemeClr val="bg1"/>
                </a:solidFill>
              </a:endParaRPr>
            </a:p>
            <a:p>
              <a:pPr marL="0" lvl="0" indent="0" algn="just" defTabSz="622300">
                <a:lnSpc>
                  <a:spcPct val="90000"/>
                </a:lnSpc>
                <a:spcBef>
                  <a:spcPct val="0"/>
                </a:spcBef>
                <a:spcAft>
                  <a:spcPct val="35000"/>
                </a:spcAft>
                <a:buNone/>
              </a:pPr>
              <a:endParaRPr lang="es-VE" sz="1200" kern="1200" dirty="0">
                <a:solidFill>
                  <a:schemeClr val="bg1"/>
                </a:solidFill>
              </a:endParaRPr>
            </a:p>
            <a:p>
              <a:pPr marL="0" lvl="0" indent="0" algn="just" defTabSz="622300">
                <a:lnSpc>
                  <a:spcPct val="90000"/>
                </a:lnSpc>
                <a:spcBef>
                  <a:spcPct val="0"/>
                </a:spcBef>
                <a:spcAft>
                  <a:spcPct val="35000"/>
                </a:spcAft>
                <a:buNone/>
              </a:pPr>
              <a:endParaRPr lang="es-VE" sz="1200" kern="1200" dirty="0">
                <a:solidFill>
                  <a:schemeClr val="bg1"/>
                </a:solidFill>
              </a:endParaRPr>
            </a:p>
          </p:txBody>
        </p:sp>
      </p:grpSp>
      <p:grpSp>
        <p:nvGrpSpPr>
          <p:cNvPr id="37" name="Grupo 36"/>
          <p:cNvGrpSpPr/>
          <p:nvPr/>
        </p:nvGrpSpPr>
        <p:grpSpPr>
          <a:xfrm>
            <a:off x="4797152" y="4489065"/>
            <a:ext cx="2088815" cy="4115383"/>
            <a:chOff x="6694190" y="129708"/>
            <a:chExt cx="2088815" cy="4115383"/>
          </a:xfrm>
          <a:scene3d>
            <a:camera prst="orthographicFront"/>
            <a:lightRig rig="flat" dir="t"/>
          </a:scene3d>
        </p:grpSpPr>
        <p:sp>
          <p:nvSpPr>
            <p:cNvPr id="38" name="Rectángulo 37"/>
            <p:cNvSpPr/>
            <p:nvPr/>
          </p:nvSpPr>
          <p:spPr>
            <a:xfrm>
              <a:off x="6910214" y="129708"/>
              <a:ext cx="1872791" cy="4115383"/>
            </a:xfrm>
            <a:prstGeom prst="rect">
              <a:avLst/>
            </a:prstGeom>
            <a:noFill/>
            <a:ln>
              <a:noFill/>
            </a:ln>
            <a:sp3d/>
          </p:spPr>
          <p:style>
            <a:lnRef idx="0">
              <a:scrgbClr r="0" g="0" b="0"/>
            </a:lnRef>
            <a:fillRef idx="2">
              <a:scrgbClr r="0" g="0" b="0"/>
            </a:fillRef>
            <a:effectRef idx="1">
              <a:schemeClr val="accent5">
                <a:hueOff val="-7353344"/>
                <a:satOff val="-10228"/>
                <a:lumOff val="-3922"/>
                <a:alphaOff val="0"/>
              </a:schemeClr>
            </a:effectRef>
            <a:fontRef idx="minor">
              <a:schemeClr val="dk1"/>
            </a:fontRef>
          </p:style>
        </p:sp>
        <p:sp>
          <p:nvSpPr>
            <p:cNvPr id="39" name="CuadroTexto 38"/>
            <p:cNvSpPr txBox="1"/>
            <p:nvPr/>
          </p:nvSpPr>
          <p:spPr>
            <a:xfrm>
              <a:off x="6694190" y="129709"/>
              <a:ext cx="1964809" cy="2963254"/>
            </a:xfrm>
            <a:prstGeom prst="rect">
              <a:avLst/>
            </a:prstGeom>
            <a:solidFill>
              <a:schemeClr val="accent5">
                <a:lumMod val="60000"/>
                <a:lumOff val="40000"/>
              </a:schemeClr>
            </a:solidFill>
            <a:sp3d/>
          </p:spPr>
          <p:style>
            <a:lnRef idx="0">
              <a:scrgbClr r="0" g="0" b="0"/>
            </a:lnRef>
            <a:fillRef idx="0">
              <a:scrgbClr r="0" g="0" b="0"/>
            </a:fillRef>
            <a:effectRef idx="0">
              <a:scrgbClr r="0" g="0" b="0"/>
            </a:effectRef>
            <a:fontRef idx="minor">
              <a:schemeClr val="dk1"/>
            </a:fontRef>
          </p:style>
          <p:txBody>
            <a:bodyPr spcFirstLastPara="0" vert="horz" wrap="square" lIns="0" tIns="48006" rIns="0" bIns="0" numCol="1" spcCol="1270" anchor="t" anchorCtr="0">
              <a:noAutofit/>
            </a:bodyPr>
            <a:lstStyle/>
            <a:p>
              <a:pPr marL="0" lvl="0" indent="0" algn="just" defTabSz="622300">
                <a:lnSpc>
                  <a:spcPct val="90000"/>
                </a:lnSpc>
                <a:spcBef>
                  <a:spcPct val="0"/>
                </a:spcBef>
                <a:spcAft>
                  <a:spcPct val="35000"/>
                </a:spcAft>
                <a:buNone/>
              </a:pPr>
              <a:endParaRPr lang="es-VE" sz="1200" kern="1200" dirty="0">
                <a:solidFill>
                  <a:schemeClr val="bg1"/>
                </a:solidFill>
                <a:latin typeface="+mj-lt"/>
                <a:cs typeface="Calibri" pitchFamily="34" charset="0"/>
              </a:endParaRPr>
            </a:p>
            <a:p>
              <a:pPr lvl="0" algn="r"/>
              <a:r>
                <a:rPr lang="es-VE" sz="1200" dirty="0" smtClean="0">
                  <a:solidFill>
                    <a:schemeClr val="tx1">
                      <a:lumMod val="65000"/>
                      <a:lumOff val="35000"/>
                    </a:schemeClr>
                  </a:solidFill>
                  <a:cs typeface="Calibri" pitchFamily="34" charset="0"/>
                </a:rPr>
                <a:t>Siguiendo las instrucciones del docente, los  </a:t>
              </a:r>
              <a:r>
                <a:rPr lang="es-VE" sz="1200" dirty="0">
                  <a:solidFill>
                    <a:schemeClr val="tx1">
                      <a:lumMod val="65000"/>
                      <a:lumOff val="35000"/>
                    </a:schemeClr>
                  </a:solidFill>
                  <a:cs typeface="Calibri" pitchFamily="34" charset="0"/>
                </a:rPr>
                <a:t>alumnos responden  la Ficha de Comprensión Lectora  en el cuaderno o formato </a:t>
              </a:r>
              <a:r>
                <a:rPr lang="es-VE" sz="1200" dirty="0" smtClean="0">
                  <a:solidFill>
                    <a:schemeClr val="tx1">
                      <a:lumMod val="65000"/>
                      <a:lumOff val="35000"/>
                    </a:schemeClr>
                  </a:solidFill>
                  <a:cs typeface="Calibri" pitchFamily="34" charset="0"/>
                </a:rPr>
                <a:t>seleccionado.</a:t>
              </a:r>
            </a:p>
            <a:p>
              <a:pPr lvl="0" algn="r"/>
              <a:r>
                <a:rPr lang="es-VE" sz="1200" dirty="0" smtClean="0">
                  <a:solidFill>
                    <a:schemeClr val="tx1">
                      <a:lumMod val="65000"/>
                      <a:lumOff val="35000"/>
                    </a:schemeClr>
                  </a:solidFill>
                  <a:cs typeface="Calibri" pitchFamily="34" charset="0"/>
                </a:rPr>
                <a:t>  </a:t>
              </a:r>
              <a:endParaRPr lang="es-VE" sz="1200" dirty="0">
                <a:solidFill>
                  <a:schemeClr val="tx1">
                    <a:lumMod val="65000"/>
                    <a:lumOff val="35000"/>
                  </a:schemeClr>
                </a:solidFill>
                <a:cs typeface="Calibri" pitchFamily="34" charset="0"/>
              </a:endParaRPr>
            </a:p>
            <a:p>
              <a:pPr lvl="0" algn="r"/>
              <a:r>
                <a:rPr lang="es-VE" sz="1200" dirty="0" smtClean="0">
                  <a:solidFill>
                    <a:schemeClr val="tx1">
                      <a:lumMod val="65000"/>
                      <a:lumOff val="35000"/>
                    </a:schemeClr>
                  </a:solidFill>
                  <a:cs typeface="Calibri" pitchFamily="34" charset="0"/>
                </a:rPr>
                <a:t>  Además, puede </a:t>
              </a:r>
              <a:r>
                <a:rPr lang="es-VE" sz="1200" dirty="0">
                  <a:solidFill>
                    <a:schemeClr val="tx1">
                      <a:lumMod val="65000"/>
                      <a:lumOff val="35000"/>
                    </a:schemeClr>
                  </a:solidFill>
                  <a:cs typeface="Calibri" pitchFamily="34" charset="0"/>
                </a:rPr>
                <a:t>seleccionar una actividad  para complementar  la producción de diversos tipos de textos relacionados con el contenido leído: noticias, avisos, anuncios, cartas, etc</a:t>
              </a:r>
              <a:r>
                <a:rPr lang="es-VE" sz="1200" dirty="0" smtClean="0">
                  <a:solidFill>
                    <a:schemeClr val="tx1">
                      <a:lumMod val="65000"/>
                      <a:lumOff val="35000"/>
                    </a:schemeClr>
                  </a:solidFill>
                  <a:cs typeface="Calibri" pitchFamily="34" charset="0"/>
                </a:rPr>
                <a:t>.</a:t>
              </a:r>
            </a:p>
            <a:p>
              <a:pPr lvl="0" algn="just"/>
              <a:endParaRPr lang="es-VE" sz="1200" dirty="0">
                <a:solidFill>
                  <a:schemeClr val="tx1">
                    <a:lumMod val="65000"/>
                    <a:lumOff val="35000"/>
                  </a:schemeClr>
                </a:solidFill>
                <a:cs typeface="Calibri" pitchFamily="34" charset="0"/>
              </a:endParaRPr>
            </a:p>
            <a:p>
              <a:pPr lvl="0" algn="just"/>
              <a:endParaRPr lang="es-VE" sz="1200" dirty="0">
                <a:solidFill>
                  <a:schemeClr val="tx1">
                    <a:lumMod val="65000"/>
                    <a:lumOff val="35000"/>
                  </a:schemeClr>
                </a:solidFill>
                <a:cs typeface="Calibri" pitchFamily="34" charset="0"/>
              </a:endParaRPr>
            </a:p>
            <a:p>
              <a:pPr marL="0" lvl="0" indent="0" algn="just" defTabSz="622300">
                <a:lnSpc>
                  <a:spcPct val="90000"/>
                </a:lnSpc>
                <a:spcBef>
                  <a:spcPct val="0"/>
                </a:spcBef>
                <a:spcAft>
                  <a:spcPct val="35000"/>
                </a:spcAft>
                <a:buNone/>
              </a:pPr>
              <a:r>
                <a:rPr lang="es-VE" sz="1400" kern="1200" dirty="0" smtClean="0">
                  <a:solidFill>
                    <a:schemeClr val="bg1"/>
                  </a:solidFill>
                </a:rPr>
                <a:t>.</a:t>
              </a:r>
              <a:endParaRPr lang="es-VE" sz="1400" kern="1200" dirty="0">
                <a:solidFill>
                  <a:schemeClr val="bg1"/>
                </a:solidFill>
              </a:endParaRPr>
            </a:p>
          </p:txBody>
        </p:sp>
      </p:grpSp>
      <p:sp>
        <p:nvSpPr>
          <p:cNvPr id="35" name="Rectángulo redondeado 34"/>
          <p:cNvSpPr/>
          <p:nvPr/>
        </p:nvSpPr>
        <p:spPr>
          <a:xfrm flipH="1">
            <a:off x="-27384" y="566512"/>
            <a:ext cx="5157192" cy="693120"/>
          </a:xfrm>
          <a:prstGeom prst="roundRect">
            <a:avLst/>
          </a:prstGeom>
          <a:gradFill>
            <a:gsLst>
              <a:gs pos="0">
                <a:schemeClr val="accent1">
                  <a:lumMod val="5000"/>
                  <a:lumOff val="95000"/>
                </a:schemeClr>
              </a:gs>
              <a:gs pos="13000">
                <a:schemeClr val="accent6">
                  <a:lumMod val="60000"/>
                  <a:lumOff val="40000"/>
                </a:schemeClr>
              </a:gs>
              <a:gs pos="26000">
                <a:schemeClr val="accent5">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1" name="Imagen 4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927475" y="104538"/>
            <a:ext cx="1834486" cy="1438237"/>
          </a:xfrm>
          <a:prstGeom prst="rect">
            <a:avLst/>
          </a:prstGeom>
        </p:spPr>
      </p:pic>
      <p:sp>
        <p:nvSpPr>
          <p:cNvPr id="42" name="Rectangle 6">
            <a:extLst/>
          </p:cNvPr>
          <p:cNvSpPr>
            <a:spLocks noChangeArrowheads="1"/>
          </p:cNvSpPr>
          <p:nvPr/>
        </p:nvSpPr>
        <p:spPr bwMode="auto">
          <a:xfrm>
            <a:off x="116632" y="559128"/>
            <a:ext cx="381642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sz="2000" b="1" dirty="0">
                <a:solidFill>
                  <a:schemeClr val="bg1"/>
                </a:solidFill>
              </a:rPr>
              <a:t> FICHA DE COMPRENSIÓN LECTORA.  </a:t>
            </a:r>
            <a:r>
              <a:rPr lang="es-VE" sz="2000" b="1" i="1" dirty="0">
                <a:solidFill>
                  <a:schemeClr val="bg1"/>
                </a:solidFill>
              </a:rPr>
              <a:t>Paso a Paso</a:t>
            </a:r>
          </a:p>
        </p:txBody>
      </p:sp>
    </p:spTree>
    <p:extLst>
      <p:ext uri="{BB962C8B-B14F-4D97-AF65-F5344CB8AC3E}">
        <p14:creationId xmlns:p14="http://schemas.microsoft.com/office/powerpoint/2010/main" xmlns="" val="26445054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39</a:t>
            </a:r>
            <a:endParaRPr lang="en-US" sz="1200" dirty="0">
              <a:solidFill>
                <a:schemeClr val="tx1">
                  <a:lumMod val="65000"/>
                  <a:lumOff val="35000"/>
                </a:schemeClr>
              </a:solidFill>
              <a:latin typeface="Arial" pitchFamily="34" charset="0"/>
              <a:cs typeface="Arial" pitchFamily="34" charset="0"/>
            </a:endParaRPr>
          </a:p>
        </p:txBody>
      </p:sp>
      <p:pic>
        <p:nvPicPr>
          <p:cNvPr id="22"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23"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4" cstate="print"/>
          <a:stretch>
            <a:fillRect/>
          </a:stretch>
        </p:blipFill>
        <p:spPr>
          <a:xfrm>
            <a:off x="4680453" y="8551690"/>
            <a:ext cx="548747" cy="375928"/>
          </a:xfrm>
          <a:prstGeom prst="rect">
            <a:avLst/>
          </a:prstGeom>
        </p:spPr>
      </p:pic>
      <p:pic>
        <p:nvPicPr>
          <p:cNvPr id="24"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5" cstate="print"/>
          <a:srcRect/>
          <a:stretch>
            <a:fillRect/>
          </a:stretch>
        </p:blipFill>
        <p:spPr bwMode="auto">
          <a:xfrm>
            <a:off x="5303624" y="8574565"/>
            <a:ext cx="429632" cy="389923"/>
          </a:xfrm>
          <a:prstGeom prst="rect">
            <a:avLst/>
          </a:prstGeom>
          <a:noFill/>
        </p:spPr>
      </p:pic>
      <p:sp>
        <p:nvSpPr>
          <p:cNvPr id="26" name="Rectángulo redondeado 25"/>
          <p:cNvSpPr/>
          <p:nvPr/>
        </p:nvSpPr>
        <p:spPr>
          <a:xfrm flipH="1">
            <a:off x="-27384" y="566512"/>
            <a:ext cx="5157192" cy="693120"/>
          </a:xfrm>
          <a:prstGeom prst="roundRect">
            <a:avLst/>
          </a:prstGeom>
          <a:gradFill>
            <a:gsLst>
              <a:gs pos="0">
                <a:schemeClr val="accent1">
                  <a:lumMod val="5000"/>
                  <a:lumOff val="95000"/>
                </a:schemeClr>
              </a:gs>
              <a:gs pos="13000">
                <a:schemeClr val="accent6">
                  <a:lumMod val="60000"/>
                  <a:lumOff val="40000"/>
                </a:schemeClr>
              </a:gs>
              <a:gs pos="26000">
                <a:schemeClr val="accent5">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7" name="Imagen 2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927475" y="104538"/>
            <a:ext cx="1834486" cy="1438237"/>
          </a:xfrm>
          <a:prstGeom prst="rect">
            <a:avLst/>
          </a:prstGeom>
        </p:spPr>
      </p:pic>
      <p:sp>
        <p:nvSpPr>
          <p:cNvPr id="28" name="Rectangle 6">
            <a:extLst/>
          </p:cNvPr>
          <p:cNvSpPr>
            <a:spLocks noChangeArrowheads="1"/>
          </p:cNvSpPr>
          <p:nvPr/>
        </p:nvSpPr>
        <p:spPr bwMode="auto">
          <a:xfrm>
            <a:off x="116632" y="613301"/>
            <a:ext cx="482453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b="1" dirty="0">
                <a:solidFill>
                  <a:schemeClr val="bg1"/>
                </a:solidFill>
              </a:rPr>
              <a:t>EJEMPLO PARA TRABAJAR </a:t>
            </a:r>
            <a:r>
              <a:rPr lang="es-VE" b="1" dirty="0" smtClean="0">
                <a:solidFill>
                  <a:schemeClr val="bg1"/>
                </a:solidFill>
              </a:rPr>
              <a:t> LA  FICHA  DE </a:t>
            </a:r>
            <a:r>
              <a:rPr lang="es-VE" b="1" dirty="0">
                <a:solidFill>
                  <a:schemeClr val="bg1"/>
                </a:solidFill>
              </a:rPr>
              <a:t>COMPRENSIÓN </a:t>
            </a:r>
            <a:r>
              <a:rPr lang="es-VE" b="1" dirty="0" smtClean="0">
                <a:solidFill>
                  <a:schemeClr val="bg1"/>
                </a:solidFill>
              </a:rPr>
              <a:t> LECTORA </a:t>
            </a:r>
            <a:endParaRPr lang="es-VE" b="1" dirty="0">
              <a:solidFill>
                <a:schemeClr val="bg1"/>
              </a:solidFill>
            </a:endParaRPr>
          </a:p>
        </p:txBody>
      </p:sp>
      <p:sp>
        <p:nvSpPr>
          <p:cNvPr id="30" name="4 Rectángulo"/>
          <p:cNvSpPr/>
          <p:nvPr/>
        </p:nvSpPr>
        <p:spPr>
          <a:xfrm>
            <a:off x="3717032" y="2313504"/>
            <a:ext cx="2929908" cy="6001643"/>
          </a:xfrm>
          <a:prstGeom prst="rect">
            <a:avLst/>
          </a:prstGeom>
          <a:solidFill>
            <a:schemeClr val="accent6">
              <a:lumMod val="40000"/>
              <a:lumOff val="60000"/>
            </a:schemeClr>
          </a:solidFill>
        </p:spPr>
        <p:txBody>
          <a:bodyPr wrap="square">
            <a:spAutoFit/>
          </a:bodyPr>
          <a:lstStyle/>
          <a:p>
            <a:pPr marL="342900" indent="-342900">
              <a:buAutoNum type="arabicPeriod"/>
            </a:pPr>
            <a:r>
              <a:rPr lang="es-VE" sz="1600" b="1" dirty="0"/>
              <a:t>Lectura  en voz alta del cuento por el docente. Ejemplo: </a:t>
            </a:r>
            <a:r>
              <a:rPr lang="es-VE" sz="1600" b="1" i="1" dirty="0">
                <a:hlinkClick r:id="rId7" action="ppaction://hlinksldjump"/>
              </a:rPr>
              <a:t>El Loro Pelado. Horacio Quiroga</a:t>
            </a:r>
            <a:r>
              <a:rPr lang="es-VE" sz="1600" b="1" i="1" dirty="0">
                <a:hlinkClick r:id="rId8" action="ppaction://hlinksldjump"/>
              </a:rPr>
              <a:t>.</a:t>
            </a:r>
            <a:endParaRPr lang="es-VE" sz="1600" b="1" i="1" dirty="0"/>
          </a:p>
          <a:p>
            <a:pPr marL="342900" indent="-342900">
              <a:buAutoNum type="arabicPeriod"/>
            </a:pPr>
            <a:r>
              <a:rPr lang="es-VE" sz="1600" b="1" dirty="0"/>
              <a:t>Lectura silenciosa por parte de los estudiantes.</a:t>
            </a:r>
          </a:p>
          <a:p>
            <a:pPr marL="342900" indent="-342900">
              <a:buAutoNum type="arabicPeriod"/>
            </a:pPr>
            <a:r>
              <a:rPr lang="es-VE" sz="1600" b="1" dirty="0"/>
              <a:t>A través </a:t>
            </a:r>
            <a:r>
              <a:rPr lang="es-VE" sz="1600" b="1" dirty="0" smtClean="0"/>
              <a:t>de una </a:t>
            </a:r>
            <a:r>
              <a:rPr lang="es-VE" sz="1600" b="1" dirty="0"/>
              <a:t>lluvia de ideas, </a:t>
            </a:r>
            <a:r>
              <a:rPr lang="es-VE" sz="1600" b="1" dirty="0" smtClean="0"/>
              <a:t>propiciar el  </a:t>
            </a:r>
            <a:r>
              <a:rPr lang="es-VE" sz="1600" b="1" dirty="0"/>
              <a:t>intercambio oral y buscar el significado de palabras desconocidas por contexto. </a:t>
            </a:r>
          </a:p>
          <a:p>
            <a:pPr marL="342900" indent="-342900">
              <a:buAutoNum type="arabicPeriod"/>
            </a:pPr>
            <a:r>
              <a:rPr lang="es-VE" sz="1600" b="1" dirty="0"/>
              <a:t> Utilizar la   </a:t>
            </a:r>
            <a:r>
              <a:rPr lang="es-VE" sz="1600" b="1" dirty="0">
                <a:hlinkClick r:id="rId9" action="ppaction://hlinksldjump"/>
              </a:rPr>
              <a:t>ficha de </a:t>
            </a:r>
            <a:r>
              <a:rPr lang="es-VE" sz="1600" b="1" dirty="0" smtClean="0">
                <a:hlinkClick r:id="rId9" action="ppaction://hlinksldjump"/>
              </a:rPr>
              <a:t>comprensión lectora</a:t>
            </a:r>
            <a:r>
              <a:rPr lang="es-VE" sz="1600" b="1" dirty="0">
                <a:hlinkClick r:id="rId10" action="ppaction://hlinksldjump"/>
              </a:rPr>
              <a:t>, </a:t>
            </a:r>
            <a:r>
              <a:rPr lang="es-VE" sz="1600" b="1" dirty="0"/>
              <a:t>para trabajar los  niveles de comprensión.</a:t>
            </a:r>
          </a:p>
          <a:p>
            <a:pPr marL="342900" indent="-342900">
              <a:buAutoNum type="arabicPeriod"/>
            </a:pPr>
            <a:r>
              <a:rPr lang="es-VE" sz="1600" b="1" dirty="0"/>
              <a:t>Los </a:t>
            </a:r>
            <a:r>
              <a:rPr lang="es-VE" sz="1600" b="1" dirty="0" smtClean="0"/>
              <a:t>estudiantes individualmente, </a:t>
            </a:r>
            <a:r>
              <a:rPr lang="es-VE" sz="1600" b="1" dirty="0">
                <a:hlinkClick r:id="rId11" action="ppaction://hlinksldjump"/>
              </a:rPr>
              <a:t>responderán   la ficha  </a:t>
            </a:r>
            <a:r>
              <a:rPr lang="es-VE" sz="1600" b="1" dirty="0"/>
              <a:t>en sus cuadernos u otro formato  que disponga el </a:t>
            </a:r>
            <a:r>
              <a:rPr lang="es-VE" sz="1600" b="1" dirty="0" smtClean="0"/>
              <a:t>docente. </a:t>
            </a:r>
            <a:endParaRPr lang="es-VE" sz="1600" b="1" dirty="0"/>
          </a:p>
          <a:p>
            <a:pPr marL="342900" indent="-342900">
              <a:buAutoNum type="arabicPeriod"/>
            </a:pPr>
            <a:r>
              <a:rPr lang="es-VE" sz="1600" b="1" dirty="0"/>
              <a:t>Luego compartirán  la experiencia con el grupo.</a:t>
            </a:r>
          </a:p>
          <a:p>
            <a:pPr marL="342900" indent="-342900">
              <a:buAutoNum type="arabicPeriod"/>
            </a:pPr>
            <a:endParaRPr lang="es-VE" sz="1600" b="1" dirty="0"/>
          </a:p>
        </p:txBody>
      </p:sp>
      <p:sp>
        <p:nvSpPr>
          <p:cNvPr id="31" name="7 CuadroTexto"/>
          <p:cNvSpPr txBox="1"/>
          <p:nvPr/>
        </p:nvSpPr>
        <p:spPr>
          <a:xfrm>
            <a:off x="3717032" y="1742000"/>
            <a:ext cx="2929908" cy="400110"/>
          </a:xfrm>
          <a:prstGeom prst="rect">
            <a:avLst/>
          </a:prstGeo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VE" sz="2000" b="1" dirty="0">
                <a:solidFill>
                  <a:schemeClr val="accent5">
                    <a:lumMod val="75000"/>
                  </a:schemeClr>
                </a:solidFill>
              </a:rPr>
              <a:t>Paso a </a:t>
            </a:r>
            <a:r>
              <a:rPr lang="es-VE" sz="2000" b="1" dirty="0" smtClean="0">
                <a:solidFill>
                  <a:schemeClr val="accent5">
                    <a:lumMod val="75000"/>
                  </a:schemeClr>
                </a:solidFill>
              </a:rPr>
              <a:t>Paso </a:t>
            </a:r>
            <a:endParaRPr lang="es-VE" sz="2000" b="1" dirty="0">
              <a:solidFill>
                <a:schemeClr val="accent5">
                  <a:lumMod val="75000"/>
                </a:schemeClr>
              </a:solidFill>
            </a:endParaRPr>
          </a:p>
        </p:txBody>
      </p:sp>
      <p:sp>
        <p:nvSpPr>
          <p:cNvPr id="32" name="5 CuadroTexto"/>
          <p:cNvSpPr txBox="1"/>
          <p:nvPr/>
        </p:nvSpPr>
        <p:spPr>
          <a:xfrm>
            <a:off x="116632" y="1331640"/>
            <a:ext cx="3079548" cy="307777"/>
          </a:xfrm>
          <a:prstGeom prst="rect">
            <a:avLst/>
          </a:prstGeom>
          <a:noFill/>
        </p:spPr>
        <p:txBody>
          <a:bodyPr wrap="square" rtlCol="0">
            <a:spAutoFit/>
          </a:bodyPr>
          <a:lstStyle/>
          <a:p>
            <a:r>
              <a:rPr lang="es-VE" sz="1400" b="1" i="1" dirty="0" smtClean="0">
                <a:solidFill>
                  <a:schemeClr val="tx1">
                    <a:lumMod val="65000"/>
                    <a:lumOff val="35000"/>
                  </a:schemeClr>
                </a:solidFill>
              </a:rPr>
              <a:t>5to Grado, Segundo </a:t>
            </a:r>
            <a:r>
              <a:rPr lang="es-VE" sz="1400" b="1" i="1" dirty="0">
                <a:solidFill>
                  <a:schemeClr val="tx1">
                    <a:lumMod val="65000"/>
                    <a:lumOff val="35000"/>
                  </a:schemeClr>
                </a:solidFill>
              </a:rPr>
              <a:t>lapso</a:t>
            </a:r>
          </a:p>
        </p:txBody>
      </p:sp>
      <p:sp>
        <p:nvSpPr>
          <p:cNvPr id="33" name="6 Rectángulo"/>
          <p:cNvSpPr/>
          <p:nvPr/>
        </p:nvSpPr>
        <p:spPr>
          <a:xfrm>
            <a:off x="126132" y="2409481"/>
            <a:ext cx="4572032" cy="4154984"/>
          </a:xfrm>
          <a:prstGeom prst="rect">
            <a:avLst/>
          </a:prstGeom>
        </p:spPr>
        <p:txBody>
          <a:bodyPr wrap="square">
            <a:spAutoFit/>
          </a:bodyPr>
          <a:lstStyle/>
          <a:p>
            <a:pPr algn="ctr"/>
            <a:endParaRPr lang="es-VE" sz="2400" dirty="0"/>
          </a:p>
          <a:p>
            <a:pPr algn="ctr"/>
            <a:endParaRPr lang="es-VE" sz="2400" dirty="0"/>
          </a:p>
          <a:p>
            <a:pPr algn="ctr"/>
            <a:endParaRPr lang="es-VE" sz="2400" dirty="0"/>
          </a:p>
          <a:p>
            <a:pPr algn="ctr"/>
            <a:endParaRPr lang="es-VE" sz="2400" dirty="0"/>
          </a:p>
          <a:p>
            <a:pPr algn="ctr"/>
            <a:endParaRPr lang="es-VE" sz="2400" dirty="0"/>
          </a:p>
          <a:p>
            <a:pPr algn="ctr"/>
            <a:endParaRPr lang="es-VE" sz="2400" dirty="0"/>
          </a:p>
          <a:p>
            <a:pPr algn="ctr"/>
            <a:endParaRPr lang="es-VE" sz="2400" dirty="0"/>
          </a:p>
          <a:p>
            <a:pPr algn="ctr"/>
            <a:endParaRPr lang="es-VE" sz="2400" dirty="0"/>
          </a:p>
          <a:p>
            <a:pPr algn="ctr"/>
            <a:endParaRPr lang="es-VE" sz="2400" dirty="0"/>
          </a:p>
          <a:p>
            <a:pPr algn="ctr"/>
            <a:endParaRPr lang="es-VE" sz="2400" dirty="0"/>
          </a:p>
          <a:p>
            <a:pPr algn="ctr"/>
            <a:endParaRPr lang="es-VE" sz="2400" dirty="0"/>
          </a:p>
        </p:txBody>
      </p:sp>
      <p:sp>
        <p:nvSpPr>
          <p:cNvPr id="34" name="8 CuadroTexto"/>
          <p:cNvSpPr txBox="1"/>
          <p:nvPr/>
        </p:nvSpPr>
        <p:spPr>
          <a:xfrm>
            <a:off x="1196752" y="5191215"/>
            <a:ext cx="2286016" cy="461665"/>
          </a:xfrm>
          <a:prstGeom prst="rect">
            <a:avLst/>
          </a:prstGeom>
          <a:noFill/>
        </p:spPr>
        <p:txBody>
          <a:bodyPr wrap="square" rtlCol="0">
            <a:spAutoFit/>
          </a:bodyPr>
          <a:lstStyle/>
          <a:p>
            <a:pPr algn="r"/>
            <a:r>
              <a:rPr lang="es-VE" sz="1200" b="1" i="1" dirty="0">
                <a:solidFill>
                  <a:schemeClr val="tx1">
                    <a:lumMod val="65000"/>
                    <a:lumOff val="35000"/>
                  </a:schemeClr>
                </a:solidFill>
              </a:rPr>
              <a:t>Horacio Quiroga</a:t>
            </a:r>
            <a:br>
              <a:rPr lang="es-VE" sz="1200" b="1" i="1" dirty="0">
                <a:solidFill>
                  <a:schemeClr val="tx1">
                    <a:lumMod val="65000"/>
                    <a:lumOff val="35000"/>
                  </a:schemeClr>
                </a:solidFill>
              </a:rPr>
            </a:br>
            <a:r>
              <a:rPr lang="es-VE" sz="1200" b="1" i="1" dirty="0">
                <a:solidFill>
                  <a:schemeClr val="tx1">
                    <a:lumMod val="65000"/>
                    <a:lumOff val="35000"/>
                  </a:schemeClr>
                </a:solidFill>
              </a:rPr>
              <a:t>(1879-1937)</a:t>
            </a:r>
            <a:endParaRPr lang="es-VE" sz="1000" b="1" i="1" dirty="0">
              <a:solidFill>
                <a:schemeClr val="tx1">
                  <a:lumMod val="65000"/>
                  <a:lumOff val="35000"/>
                </a:schemeClr>
              </a:solidFill>
            </a:endParaRPr>
          </a:p>
        </p:txBody>
      </p:sp>
      <p:sp>
        <p:nvSpPr>
          <p:cNvPr id="35" name="13 CuadroTexto"/>
          <p:cNvSpPr txBox="1"/>
          <p:nvPr/>
        </p:nvSpPr>
        <p:spPr>
          <a:xfrm>
            <a:off x="44624" y="2195168"/>
            <a:ext cx="3786214" cy="615553"/>
          </a:xfrm>
          <a:prstGeom prst="rect">
            <a:avLst/>
          </a:prstGeom>
          <a:noFill/>
        </p:spPr>
        <p:txBody>
          <a:bodyPr wrap="square" rtlCol="0">
            <a:spAutoFit/>
          </a:bodyPr>
          <a:lstStyle/>
          <a:p>
            <a:pPr algn="ctr"/>
            <a:r>
              <a:rPr lang="es-VE" b="1" dirty="0"/>
              <a:t>EL LORO PELADO</a:t>
            </a:r>
            <a:br>
              <a:rPr lang="es-VE" b="1" dirty="0"/>
            </a:br>
            <a:r>
              <a:rPr lang="es-VE" sz="1600" b="1" dirty="0"/>
              <a:t>(</a:t>
            </a:r>
            <a:r>
              <a:rPr lang="es-VE" sz="1600" b="1" i="1" dirty="0"/>
              <a:t>Cuentos de la selva</a:t>
            </a:r>
            <a:r>
              <a:rPr lang="es-VE" sz="1600" b="1" dirty="0"/>
              <a:t>, 1918)</a:t>
            </a:r>
          </a:p>
        </p:txBody>
      </p:sp>
      <p:pic>
        <p:nvPicPr>
          <p:cNvPr id="36" name="14 Imagen" descr="El loro pelado.JPG"/>
          <p:cNvPicPr/>
          <p:nvPr/>
        </p:nvPicPr>
        <p:blipFill>
          <a:blip r:embed="rId12" cstate="print"/>
          <a:srcRect/>
          <a:stretch>
            <a:fillRect/>
          </a:stretch>
        </p:blipFill>
        <p:spPr bwMode="auto">
          <a:xfrm>
            <a:off x="340446" y="2838109"/>
            <a:ext cx="3160562" cy="2422052"/>
          </a:xfrm>
          <a:prstGeom prst="rect">
            <a:avLst/>
          </a:prstGeom>
          <a:noFill/>
          <a:ln w="9525">
            <a:noFill/>
            <a:miter lim="800000"/>
            <a:headEnd/>
            <a:tailEnd/>
          </a:ln>
        </p:spPr>
      </p:pic>
      <p:sp>
        <p:nvSpPr>
          <p:cNvPr id="16" name="15 CuadroTexto"/>
          <p:cNvSpPr txBox="1"/>
          <p:nvPr/>
        </p:nvSpPr>
        <p:spPr>
          <a:xfrm>
            <a:off x="260648" y="7884368"/>
            <a:ext cx="3168352" cy="461665"/>
          </a:xfrm>
          <a:prstGeom prst="rect">
            <a:avLst/>
          </a:prstGeom>
          <a:noFill/>
        </p:spPr>
        <p:txBody>
          <a:bodyPr wrap="square" rtlCol="0">
            <a:spAutoFit/>
          </a:bodyPr>
          <a:lstStyle/>
          <a:p>
            <a:r>
              <a:rPr lang="es-VE" sz="1200" dirty="0" smtClean="0"/>
              <a:t>Si desea leer el texto completo puede consultar en  guao.org  </a:t>
            </a:r>
            <a:r>
              <a:rPr lang="es-VE" sz="1200" dirty="0" smtClean="0">
                <a:hlinkClick r:id="rId13"/>
              </a:rPr>
              <a:t>El loro pelado</a:t>
            </a:r>
            <a:endParaRPr lang="es-VE" sz="1200" dirty="0"/>
          </a:p>
        </p:txBody>
      </p:sp>
    </p:spTree>
    <p:extLst>
      <p:ext uri="{BB962C8B-B14F-4D97-AF65-F5344CB8AC3E}">
        <p14:creationId xmlns:p14="http://schemas.microsoft.com/office/powerpoint/2010/main" xmlns="" val="1851717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C:\Users\Luis Moya\Desktop\Logo guao.png">
            <a:extLst>
              <a:ext uri="{FF2B5EF4-FFF2-40B4-BE49-F238E27FC236}">
                <a16:creationId xmlns:a16="http://schemas.microsoft.com/office/drawing/2014/main" xmlns="" id="{5C999DC6-AB91-4395-8E5B-A00D710C3C3F}"/>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3835414" y="8540263"/>
            <a:ext cx="385674" cy="392912"/>
          </a:xfrm>
          <a:prstGeom prst="rect">
            <a:avLst/>
          </a:prstGeom>
          <a:noFill/>
        </p:spPr>
      </p:pic>
      <p:pic>
        <p:nvPicPr>
          <p:cNvPr id="25" name="25 Imagen" descr="pilas.png">
            <a:extLst>
              <a:ext uri="{FF2B5EF4-FFF2-40B4-BE49-F238E27FC236}">
                <a16:creationId xmlns:a16="http://schemas.microsoft.com/office/drawing/2014/main" xmlns="" id="{24963CB8-3CBE-4347-A3B4-729979668670}"/>
              </a:ext>
            </a:extLst>
          </p:cNvPr>
          <p:cNvPicPr>
            <a:picLocks noChangeAspect="1"/>
          </p:cNvPicPr>
          <p:nvPr/>
        </p:nvPicPr>
        <p:blipFill>
          <a:blip r:embed="rId4" cstate="print"/>
          <a:stretch>
            <a:fillRect/>
          </a:stretch>
        </p:blipFill>
        <p:spPr>
          <a:xfrm>
            <a:off x="2664229" y="8520377"/>
            <a:ext cx="548747" cy="375928"/>
          </a:xfrm>
          <a:prstGeom prst="rect">
            <a:avLst/>
          </a:prstGeom>
        </p:spPr>
      </p:pic>
      <p:pic>
        <p:nvPicPr>
          <p:cNvPr id="26" name="Picture 1" descr="C:\Users\Luis Moya\Desktop\logo-original.png">
            <a:extLst>
              <a:ext uri="{FF2B5EF4-FFF2-40B4-BE49-F238E27FC236}">
                <a16:creationId xmlns:a16="http://schemas.microsoft.com/office/drawing/2014/main" xmlns="" id="{061CEF33-9389-42AB-A012-89A528E61A13}"/>
              </a:ext>
            </a:extLst>
          </p:cNvPr>
          <p:cNvPicPr>
            <a:picLocks noChangeAspect="1" noChangeArrowheads="1"/>
          </p:cNvPicPr>
          <p:nvPr/>
        </p:nvPicPr>
        <p:blipFill>
          <a:blip r:embed="rId5" cstate="print"/>
          <a:srcRect/>
          <a:stretch>
            <a:fillRect/>
          </a:stretch>
        </p:blipFill>
        <p:spPr bwMode="auto">
          <a:xfrm>
            <a:off x="3287400" y="8543252"/>
            <a:ext cx="429632" cy="389923"/>
          </a:xfrm>
          <a:prstGeom prst="rect">
            <a:avLst/>
          </a:prstGeom>
          <a:noFill/>
        </p:spPr>
      </p:pic>
      <p:sp>
        <p:nvSpPr>
          <p:cNvPr id="13" name="12 CuadroTexto"/>
          <p:cNvSpPr txBox="1"/>
          <p:nvPr/>
        </p:nvSpPr>
        <p:spPr>
          <a:xfrm>
            <a:off x="6237312" y="8532440"/>
            <a:ext cx="385674" cy="1477328"/>
          </a:xfrm>
          <a:prstGeom prst="rect">
            <a:avLst/>
          </a:prstGeom>
          <a:noFill/>
        </p:spPr>
        <p:txBody>
          <a:bodyPr wrap="square" rtlCol="0">
            <a:spAutoFit/>
          </a:bodyPr>
          <a:lstStyle/>
          <a:p>
            <a:pPr marL="60325">
              <a:lnSpc>
                <a:spcPct val="150000"/>
              </a:lnSpc>
            </a:pPr>
            <a:r>
              <a:rPr lang="es-VE" sz="1200" dirty="0" smtClean="0">
                <a:solidFill>
                  <a:schemeClr val="tx1">
                    <a:lumMod val="65000"/>
                    <a:lumOff val="35000"/>
                  </a:schemeClr>
                </a:solidFill>
                <a:latin typeface="Arial" pitchFamily="34" charset="0"/>
                <a:cs typeface="Arial" pitchFamily="34" charset="0"/>
              </a:rPr>
              <a:t>4</a:t>
            </a:r>
            <a:endParaRPr lang="en-US" sz="1200" dirty="0">
              <a:solidFill>
                <a:schemeClr val="tx1">
                  <a:lumMod val="65000"/>
                  <a:lumOff val="35000"/>
                </a:schemeClr>
              </a:solidFill>
              <a:latin typeface="Arial" pitchFamily="34" charset="0"/>
              <a:cs typeface="Arial" pitchFamily="34" charset="0"/>
            </a:endParaRPr>
          </a:p>
          <a:p>
            <a:pPr marL="60325">
              <a:lnSpc>
                <a:spcPct val="150000"/>
              </a:lnSpc>
            </a:pPr>
            <a:endParaRPr lang="en-US" sz="1200" dirty="0">
              <a:solidFill>
                <a:schemeClr val="tx1">
                  <a:lumMod val="65000"/>
                  <a:lumOff val="35000"/>
                </a:schemeClr>
              </a:solidFill>
              <a:latin typeface="Arial" pitchFamily="34" charset="0"/>
              <a:cs typeface="Arial" pitchFamily="34" charset="0"/>
            </a:endParaRPr>
          </a:p>
          <a:p>
            <a:pPr marL="400050" indent="-400050">
              <a:lnSpc>
                <a:spcPct val="150000"/>
              </a:lnSpc>
            </a:pPr>
            <a:endParaRPr lang="en-US" sz="1200" dirty="0">
              <a:solidFill>
                <a:schemeClr val="accent4">
                  <a:lumMod val="50000"/>
                </a:schemeClr>
              </a:solidFill>
              <a:latin typeface="Arial" pitchFamily="34" charset="0"/>
              <a:cs typeface="Arial" pitchFamily="34" charset="0"/>
            </a:endParaRPr>
          </a:p>
          <a:p>
            <a:pPr>
              <a:lnSpc>
                <a:spcPct val="150000"/>
              </a:lnSpc>
            </a:pPr>
            <a:endParaRPr lang="es-VE" sz="1200" dirty="0">
              <a:solidFill>
                <a:schemeClr val="accent4">
                  <a:lumMod val="50000"/>
                </a:schemeClr>
              </a:solidFill>
              <a:latin typeface="Arial" pitchFamily="34" charset="0"/>
              <a:cs typeface="Arial" pitchFamily="34" charset="0"/>
            </a:endParaRPr>
          </a:p>
          <a:p>
            <a:pPr>
              <a:lnSpc>
                <a:spcPct val="150000"/>
              </a:lnSpc>
            </a:pPr>
            <a:endParaRPr lang="en-US" sz="1200" dirty="0">
              <a:solidFill>
                <a:schemeClr val="accent4">
                  <a:lumMod val="50000"/>
                </a:schemeClr>
              </a:solidFill>
              <a:latin typeface="Arial" pitchFamily="34" charset="0"/>
              <a:cs typeface="Arial" pitchFamily="34" charset="0"/>
            </a:endParaRPr>
          </a:p>
        </p:txBody>
      </p:sp>
      <p:sp>
        <p:nvSpPr>
          <p:cNvPr id="11" name="Rectángulo 9"/>
          <p:cNvSpPr/>
          <p:nvPr/>
        </p:nvSpPr>
        <p:spPr>
          <a:xfrm>
            <a:off x="188640" y="1691680"/>
            <a:ext cx="6480720" cy="6555641"/>
          </a:xfrm>
          <a:prstGeom prst="rect">
            <a:avLst/>
          </a:prstGeom>
        </p:spPr>
        <p:txBody>
          <a:bodyPr wrap="square">
            <a:spAutoFit/>
          </a:bodyPr>
          <a:lstStyle/>
          <a:p>
            <a:pPr algn="just">
              <a:spcAft>
                <a:spcPts val="0"/>
              </a:spcAft>
            </a:pPr>
            <a:r>
              <a:rPr lang="es-ES" sz="1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Los </a:t>
            </a:r>
            <a:r>
              <a:rPr lang="es-E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Manuales de Lenguaje y Comunicación que se presentan a continuación son una colección de </a:t>
            </a:r>
            <a:r>
              <a:rPr lang="es-ES" sz="1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dieciocho (18) </a:t>
            </a:r>
            <a:r>
              <a:rPr lang="es-E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textos, </a:t>
            </a:r>
            <a:r>
              <a:rPr lang="es-ES" sz="1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tres </a:t>
            </a:r>
            <a:r>
              <a:rPr lang="es-E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para cada grado  de Educación </a:t>
            </a:r>
            <a:r>
              <a:rPr lang="es-ES" sz="1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Primaria. </a:t>
            </a:r>
            <a:r>
              <a:rPr lang="es-E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Los mismos están concebidos para brindar información útil y práctica tanto a maestros y padres y representantes  como personas interesadas en contribuir con  la enseñanza de la lectura y la escritura de nuestros estudiantes e hijos. </a:t>
            </a:r>
            <a:endParaRPr lang="es-ES" sz="1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endParaRPr lang="es-ES" sz="1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s-ES" sz="1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Esta </a:t>
            </a:r>
            <a:r>
              <a:rPr lang="es-E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obra es producto de un trabajo conjunto entre Fe y Alegría, </a:t>
            </a:r>
            <a:r>
              <a:rPr lang="es-ES" sz="12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EducaMiranda</a:t>
            </a:r>
            <a:r>
              <a:rPr lang="es-E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y  Guao, cuyo propósito institucional es  poner a disposición de todos, un recurso didáctico que  contribuya con el desarrollo sostenido de las habilidades comunicativas, a saber: hablar, escribir, leer, escuchar. </a:t>
            </a:r>
            <a:r>
              <a:rPr lang="es-ES" sz="1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Somos </a:t>
            </a:r>
            <a:r>
              <a:rPr lang="es-E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conscientes de las dificultades por las que atraviesan nuestros estudiantes para aprender a leer y escribir, y al mismo tiempo, de las  limitaciones que deben sortear los maestros a la hora de formar lectores y productores de textos. </a:t>
            </a:r>
            <a:endParaRPr lang="es-ES" sz="1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endParaRPr lang="es-ES" sz="1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s-ES" sz="1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Esta </a:t>
            </a:r>
            <a:r>
              <a:rPr lang="es-E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situación condujo a  digitalizar la experiencia de </a:t>
            </a:r>
            <a:r>
              <a:rPr lang="es-VE"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El Plan Integral de Lectura y</a:t>
            </a:r>
            <a:r>
              <a:rPr lang="es-VE"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s-VE"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Alfabetización Social</a:t>
            </a:r>
            <a:r>
              <a:rPr lang="es-VE"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s-VE"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PILAS</a:t>
            </a:r>
            <a:r>
              <a:rPr lang="es-VE"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desarrollado por la Dirección de Educación  del Estado Miranda (</a:t>
            </a:r>
            <a:r>
              <a:rPr lang="es-VE" sz="1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2009-2017), </a:t>
            </a:r>
            <a:r>
              <a:rPr lang="es-VE"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el cual reportó avances significativos en estos saberes durante su ejecución y puesta en marcha. Sin lugar a dudas, constituyó  un </a:t>
            </a:r>
            <a:r>
              <a:rPr lang="es-E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modelo pedagógico exitoso, es por ello que lo ponemos a disposición para que oriente y acompañe la enseñanza sistemática de tan importante herramienta del conocimiento</a:t>
            </a:r>
            <a:r>
              <a:rPr lang="es-ES" sz="1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p>
          <a:p>
            <a:pPr algn="just">
              <a:spcAft>
                <a:spcPts val="0"/>
              </a:spcAft>
            </a:pPr>
            <a:endParaRPr lang="es-ES" sz="1200" dirty="0">
              <a:latin typeface="Times New Roman" panose="02020603050405020304" pitchFamily="18" charset="0"/>
              <a:ea typeface="Times New Roman" panose="02020603050405020304" pitchFamily="18" charset="0"/>
            </a:endParaRPr>
          </a:p>
          <a:p>
            <a:pPr algn="just">
              <a:spcAft>
                <a:spcPts val="0"/>
              </a:spcAft>
            </a:pPr>
            <a:r>
              <a:rPr lang="es-ES" sz="1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La </a:t>
            </a:r>
            <a:r>
              <a:rPr lang="es-E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presente edición ha sido revisada cuidadosamente con el fin de presentarle al lector las exigencias requeridas en el Currículo del sistema venezolano de una manera ordenada por grados y por lapsos. Esto permite al lector una fácil manipulación del material, establecer grupos de estudio entre docentes  y, poder apreciar la progresión escolar entre un lapso y otro. De allí, que los Manuales se concibieron de manera independiente y, posiblemente pueda apreciarse que se repiten algunos  contenidos  pero, la intencionalidad obedece a instaurar en los maestros y voluntarios de la educación, la apropiación de la metodología que sustenta este esfuerzo </a:t>
            </a:r>
            <a:r>
              <a:rPr lang="es-VE"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(Plan Integral de Lectura y Alfabetización Social –PILAS-), </a:t>
            </a:r>
            <a:r>
              <a:rPr lang="es-E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para que puedan advertir los avances de los niños y lograr la tan ansiada meta de alfabetizar a todos nuestros escolares. </a:t>
            </a:r>
            <a:endParaRPr lang="es-ES" sz="1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s-ES" sz="1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Asimismo</a:t>
            </a:r>
            <a:r>
              <a:rPr lang="es-E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las actividades señaladas en los distintos  grados y  lapsos son </a:t>
            </a:r>
            <a:r>
              <a:rPr lang="es-ES" sz="1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diferentes </a:t>
            </a:r>
            <a:r>
              <a:rPr lang="es-E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y, como complemento existen links que </a:t>
            </a:r>
            <a:r>
              <a:rPr lang="es-ES" sz="1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los guiarán a </a:t>
            </a:r>
            <a:r>
              <a:rPr lang="es-E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nuevas fuentes de información. </a:t>
            </a:r>
            <a:endParaRPr lang="es-ES" sz="1200" dirty="0">
              <a:latin typeface="Times New Roman" panose="02020603050405020304" pitchFamily="18" charset="0"/>
              <a:ea typeface="Times New Roman" panose="02020603050405020304" pitchFamily="18" charset="0"/>
            </a:endParaRPr>
          </a:p>
          <a:p>
            <a:pPr algn="just">
              <a:spcAft>
                <a:spcPts val="0"/>
              </a:spcAft>
            </a:pPr>
            <a:endParaRPr lang="es-ES" sz="1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s-ES" sz="120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Esperamos </a:t>
            </a:r>
            <a:r>
              <a:rPr lang="es-E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que los Manuales </a:t>
            </a:r>
            <a:r>
              <a:rPr lang="es-ES" sz="1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conduzcan </a:t>
            </a:r>
            <a:r>
              <a:rPr lang="es-E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 un proceso de reflexión y a la creación de programas de capacitación en torno a las competencias comunicativas. </a:t>
            </a:r>
            <a:endParaRPr lang="es-ES" sz="1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endParaRPr lang="es-ES" sz="1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s-ES" sz="1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Estamos </a:t>
            </a:r>
            <a:r>
              <a:rPr lang="es-E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convencidos que </a:t>
            </a:r>
            <a:r>
              <a:rPr lang="es-ES" sz="1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si </a:t>
            </a:r>
            <a:r>
              <a:rPr lang="es-E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favorecemos la función social de la lengua, estaremos contribuyendo con el rescate de la dignidad plena del hombre y de su identidad cultural. </a:t>
            </a:r>
            <a:endParaRPr lang="es-ES" sz="1200" dirty="0">
              <a:effectLst/>
              <a:latin typeface="Times New Roman" panose="02020603050405020304" pitchFamily="18" charset="0"/>
              <a:ea typeface="Times New Roman" panose="02020603050405020304" pitchFamily="18" charset="0"/>
            </a:endParaRPr>
          </a:p>
        </p:txBody>
      </p:sp>
      <p:sp>
        <p:nvSpPr>
          <p:cNvPr id="10" name="Rectángulo redondeado 1"/>
          <p:cNvSpPr/>
          <p:nvPr/>
        </p:nvSpPr>
        <p:spPr>
          <a:xfrm flipH="1">
            <a:off x="1097360" y="107504"/>
            <a:ext cx="5760640" cy="1138773"/>
          </a:xfrm>
          <a:prstGeom prst="roundRect">
            <a:avLst/>
          </a:prstGeom>
          <a:gradFill>
            <a:gsLst>
              <a:gs pos="0">
                <a:schemeClr val="accent1">
                  <a:lumMod val="5000"/>
                  <a:lumOff val="95000"/>
                </a:schemeClr>
              </a:gs>
              <a:gs pos="29000">
                <a:schemeClr val="accent2">
                  <a:lumMod val="60000"/>
                  <a:lumOff val="40000"/>
                </a:schemeClr>
              </a:gs>
              <a:gs pos="45000">
                <a:schemeClr val="accent4">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8 CuadroTexto">
            <a:extLst>
              <a:ext uri="{FF2B5EF4-FFF2-40B4-BE49-F238E27FC236}">
                <a16:creationId xmlns:a16="http://schemas.microsoft.com/office/drawing/2014/main" xmlns="" id="{1FB876FD-4BC6-4EA8-8A45-FA1F2726805E}"/>
              </a:ext>
            </a:extLst>
          </p:cNvPr>
          <p:cNvSpPr txBox="1"/>
          <p:nvPr/>
        </p:nvSpPr>
        <p:spPr>
          <a:xfrm>
            <a:off x="1772816" y="323528"/>
            <a:ext cx="4104456" cy="523220"/>
          </a:xfrm>
          <a:prstGeom prst="rect">
            <a:avLst/>
          </a:prstGeom>
          <a:noFill/>
        </p:spPr>
        <p:txBody>
          <a:bodyPr wrap="square" rtlCol="0">
            <a:spAutoFit/>
          </a:bodyPr>
          <a:lstStyle/>
          <a:p>
            <a:r>
              <a:rPr lang="en-US" sz="2800" b="1" i="1" dirty="0" err="1" smtClean="0">
                <a:solidFill>
                  <a:schemeClr val="bg1"/>
                </a:solidFill>
                <a:latin typeface="Arial" panose="020B0604020202020204" pitchFamily="34" charset="0"/>
                <a:cs typeface="Arial" panose="020B0604020202020204" pitchFamily="34" charset="0"/>
              </a:rPr>
              <a:t>Presentación</a:t>
            </a:r>
            <a:endParaRPr lang="en-US" sz="2800" b="1" i="1" dirty="0">
              <a:solidFill>
                <a:schemeClr val="bg1"/>
              </a:solidFill>
              <a:latin typeface="Arial" panose="020B0604020202020204" pitchFamily="34" charset="0"/>
              <a:cs typeface="Arial" panose="020B0604020202020204" pitchFamily="34" charset="0"/>
            </a:endParaRPr>
          </a:p>
        </p:txBody>
      </p:sp>
      <p:pic>
        <p:nvPicPr>
          <p:cNvPr id="14" name="Imagen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0"/>
            <a:ext cx="1707642" cy="1338791"/>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31"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4" cstate="print"/>
          <a:stretch>
            <a:fillRect/>
          </a:stretch>
        </p:blipFill>
        <p:spPr>
          <a:xfrm>
            <a:off x="4680453" y="8551690"/>
            <a:ext cx="548747" cy="375928"/>
          </a:xfrm>
          <a:prstGeom prst="rect">
            <a:avLst/>
          </a:prstGeom>
        </p:spPr>
      </p:pic>
      <p:pic>
        <p:nvPicPr>
          <p:cNvPr id="32"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5" cstate="print"/>
          <a:srcRect/>
          <a:stretch>
            <a:fillRect/>
          </a:stretch>
        </p:blipFill>
        <p:spPr bwMode="auto">
          <a:xfrm>
            <a:off x="5303624" y="8574565"/>
            <a:ext cx="429632" cy="389923"/>
          </a:xfrm>
          <a:prstGeom prst="rect">
            <a:avLst/>
          </a:prstGeom>
          <a:noFill/>
        </p:spPr>
      </p:pic>
      <p:sp>
        <p:nvSpPr>
          <p:cNvPr id="11"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40</a:t>
            </a:r>
            <a:endParaRPr lang="en-US" sz="1200" dirty="0">
              <a:solidFill>
                <a:schemeClr val="tx1">
                  <a:lumMod val="65000"/>
                  <a:lumOff val="35000"/>
                </a:schemeClr>
              </a:solidFill>
              <a:latin typeface="Arial" pitchFamily="34" charset="0"/>
              <a:cs typeface="Arial" pitchFamily="34" charset="0"/>
            </a:endParaRPr>
          </a:p>
        </p:txBody>
      </p:sp>
      <p:sp>
        <p:nvSpPr>
          <p:cNvPr id="10" name="4 Rectángulo"/>
          <p:cNvSpPr/>
          <p:nvPr/>
        </p:nvSpPr>
        <p:spPr>
          <a:xfrm>
            <a:off x="148506" y="1476948"/>
            <a:ext cx="3280494" cy="7201972"/>
          </a:xfrm>
          <a:prstGeom prst="rect">
            <a:avLst/>
          </a:prstGeom>
          <a:noFill/>
        </p:spPr>
        <p:txBody>
          <a:bodyPr wrap="square">
            <a:spAutoFit/>
          </a:bodyPr>
          <a:lstStyle/>
          <a:p>
            <a:pPr algn="just">
              <a:lnSpc>
                <a:spcPct val="150000"/>
              </a:lnSpc>
            </a:pPr>
            <a:r>
              <a:rPr lang="es-VE" sz="1100" b="1" dirty="0" smtClean="0"/>
              <a:t>EL </a:t>
            </a:r>
            <a:r>
              <a:rPr lang="es-VE" sz="1100" b="1" dirty="0"/>
              <a:t>LORO PELADO. </a:t>
            </a:r>
            <a:r>
              <a:rPr lang="es-VE" sz="1100" b="1" dirty="0" smtClean="0"/>
              <a:t>RESUMEN</a:t>
            </a:r>
            <a:endParaRPr lang="es-VE" sz="1100" b="1" dirty="0"/>
          </a:p>
          <a:p>
            <a:pPr algn="just">
              <a:lnSpc>
                <a:spcPct val="150000"/>
              </a:lnSpc>
            </a:pPr>
            <a:r>
              <a:rPr lang="es-VE" sz="1100" dirty="0" smtClean="0">
                <a:solidFill>
                  <a:schemeClr val="tx1">
                    <a:lumMod val="65000"/>
                    <a:lumOff val="35000"/>
                  </a:schemeClr>
                </a:solidFill>
              </a:rPr>
              <a:t>     Desde </a:t>
            </a:r>
            <a:r>
              <a:rPr lang="es-VE" sz="1100" dirty="0">
                <a:solidFill>
                  <a:schemeClr val="tx1">
                    <a:lumMod val="65000"/>
                    <a:lumOff val="35000"/>
                  </a:schemeClr>
                </a:solidFill>
              </a:rPr>
              <a:t>temprano los loros del monte, bulliciosos, iban a comer choclos. Tenían a un loro centinela en el árbol más alto. Abrían los choclos y los picoteaban. Por eso, los peones los cazaban. Un día, un peón hirió a uno. Ya en casa, sus hijos lo curaron y criaron, llamándole Pedrito. Vivía suelto, se burlaba de las gallinas y, a la hora del té, subía a la mesa a comer pan remojado en leche, pues era su delicia. Aprendió a hablar rápidamente. Una tarde, después de varios días de lluvias, se puso a volar feliz hasta llegar al río Paraná; donde, de pronto, vio brillar - a través de las ramas- dos luces verdes, como bichos de luz. Curioso, se acercó hasta identificar al tigre: </a:t>
            </a:r>
            <a:br>
              <a:rPr lang="es-VE" sz="1100" dirty="0">
                <a:solidFill>
                  <a:schemeClr val="tx1">
                    <a:lumMod val="65000"/>
                    <a:lumOff val="35000"/>
                  </a:schemeClr>
                </a:solidFill>
              </a:rPr>
            </a:br>
            <a:r>
              <a:rPr lang="es-VE" sz="1100" dirty="0">
                <a:solidFill>
                  <a:schemeClr val="tx1">
                    <a:lumMod val="65000"/>
                    <a:lumOff val="35000"/>
                  </a:schemeClr>
                </a:solidFill>
              </a:rPr>
              <a:t>-¡Hola, amigo! -dijo el loro-. ¿Quieres rico pan con leche? </a:t>
            </a:r>
          </a:p>
          <a:p>
            <a:pPr algn="just">
              <a:lnSpc>
                <a:spcPct val="150000"/>
              </a:lnSpc>
            </a:pPr>
            <a:r>
              <a:rPr lang="es-VE" sz="1100" dirty="0">
                <a:solidFill>
                  <a:schemeClr val="tx1">
                    <a:lumMod val="65000"/>
                    <a:lumOff val="35000"/>
                  </a:schemeClr>
                </a:solidFill>
              </a:rPr>
              <a:t/>
            </a:r>
            <a:br>
              <a:rPr lang="es-VE" sz="1100" dirty="0">
                <a:solidFill>
                  <a:schemeClr val="tx1">
                    <a:lumMod val="65000"/>
                    <a:lumOff val="35000"/>
                  </a:schemeClr>
                </a:solidFill>
              </a:rPr>
            </a:br>
            <a:r>
              <a:rPr lang="es-VE" sz="1100" dirty="0" smtClean="0">
                <a:solidFill>
                  <a:schemeClr val="tx1">
                    <a:lumMod val="65000"/>
                    <a:lumOff val="35000"/>
                  </a:schemeClr>
                </a:solidFill>
              </a:rPr>
              <a:t>     Creyó </a:t>
            </a:r>
            <a:r>
              <a:rPr lang="es-VE" sz="1100" dirty="0">
                <a:solidFill>
                  <a:schemeClr val="tx1">
                    <a:lumMod val="65000"/>
                    <a:lumOff val="35000"/>
                  </a:schemeClr>
                </a:solidFill>
              </a:rPr>
              <a:t>que el loro se burlaba; pero como tenía hambre, el tigre le dijo: “¡Bueno! ¡Pero acércate más, que soy sordo!”. Mentía: quería comérselo. El loro se acercó y el tigre lanzó un zarpazo con las uñas. No lo mató, pero le arrancó las plumas y la cola. Gritó de dolor y voló, pero tropezando y cayéndose. Por fin, llegó a casa y se miró en el </a:t>
            </a:r>
            <a:r>
              <a:rPr lang="es-VE" sz="1100" dirty="0" smtClean="0">
                <a:solidFill>
                  <a:schemeClr val="tx1">
                    <a:lumMod val="65000"/>
                    <a:lumOff val="35000"/>
                  </a:schemeClr>
                </a:solidFill>
              </a:rPr>
              <a:t>espejo.</a:t>
            </a:r>
          </a:p>
          <a:p>
            <a:pPr algn="just">
              <a:lnSpc>
                <a:spcPct val="150000"/>
              </a:lnSpc>
            </a:pPr>
            <a:r>
              <a:rPr lang="es-VE" sz="1100" dirty="0">
                <a:solidFill>
                  <a:schemeClr val="tx1">
                    <a:lumMod val="65000"/>
                    <a:lumOff val="35000"/>
                  </a:schemeClr>
                </a:solidFill>
              </a:rPr>
              <a:t>Era un feísimo loro pelado. Voló, entonces, hasta el hueco de un eucalipto y se escondió en el fondo, tiritando de frío y de </a:t>
            </a:r>
            <a:r>
              <a:rPr lang="es-VE" sz="1100" dirty="0" smtClean="0">
                <a:solidFill>
                  <a:schemeClr val="tx1">
                    <a:lumMod val="65000"/>
                    <a:lumOff val="35000"/>
                  </a:schemeClr>
                </a:solidFill>
              </a:rPr>
              <a:t>vergüenza. </a:t>
            </a:r>
            <a:r>
              <a:rPr lang="es-VE" sz="1100" dirty="0">
                <a:solidFill>
                  <a:schemeClr val="tx1">
                    <a:lumMod val="65000"/>
                    <a:lumOff val="35000"/>
                  </a:schemeClr>
                </a:solidFill>
              </a:rPr>
              <a:t>En casa, todos lo extrañaban.</a:t>
            </a:r>
          </a:p>
        </p:txBody>
      </p:sp>
      <p:sp>
        <p:nvSpPr>
          <p:cNvPr id="14" name="Rectángulo redondeado 13"/>
          <p:cNvSpPr/>
          <p:nvPr/>
        </p:nvSpPr>
        <p:spPr>
          <a:xfrm flipH="1">
            <a:off x="-27384" y="566512"/>
            <a:ext cx="5157192" cy="693120"/>
          </a:xfrm>
          <a:prstGeom prst="roundRect">
            <a:avLst/>
          </a:prstGeom>
          <a:gradFill>
            <a:gsLst>
              <a:gs pos="0">
                <a:schemeClr val="accent1">
                  <a:lumMod val="5000"/>
                  <a:lumOff val="95000"/>
                </a:schemeClr>
              </a:gs>
              <a:gs pos="13000">
                <a:schemeClr val="accent6">
                  <a:lumMod val="60000"/>
                  <a:lumOff val="40000"/>
                </a:schemeClr>
              </a:gs>
              <a:gs pos="26000">
                <a:schemeClr val="accent5">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927475" y="104538"/>
            <a:ext cx="1834486" cy="1438237"/>
          </a:xfrm>
          <a:prstGeom prst="rect">
            <a:avLst/>
          </a:prstGeom>
        </p:spPr>
      </p:pic>
      <p:sp>
        <p:nvSpPr>
          <p:cNvPr id="16" name="Rectangle 6">
            <a:extLst/>
          </p:cNvPr>
          <p:cNvSpPr>
            <a:spLocks noChangeArrowheads="1"/>
          </p:cNvSpPr>
          <p:nvPr/>
        </p:nvSpPr>
        <p:spPr bwMode="auto">
          <a:xfrm>
            <a:off x="44624" y="613301"/>
            <a:ext cx="482453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b="1" dirty="0">
                <a:solidFill>
                  <a:schemeClr val="bg1"/>
                </a:solidFill>
              </a:rPr>
              <a:t>EJEMPLO PARA TRABAJAR LA FICHA DE COMPRENSIÓN LECTORA </a:t>
            </a:r>
          </a:p>
        </p:txBody>
      </p:sp>
      <p:sp>
        <p:nvSpPr>
          <p:cNvPr id="17" name="4 Rectángulo"/>
          <p:cNvSpPr/>
          <p:nvPr/>
        </p:nvSpPr>
        <p:spPr>
          <a:xfrm>
            <a:off x="3492133" y="1531391"/>
            <a:ext cx="3280494" cy="6694140"/>
          </a:xfrm>
          <a:prstGeom prst="rect">
            <a:avLst/>
          </a:prstGeom>
          <a:noFill/>
        </p:spPr>
        <p:txBody>
          <a:bodyPr wrap="square">
            <a:spAutoFit/>
          </a:bodyPr>
          <a:lstStyle/>
          <a:p>
            <a:pPr algn="just">
              <a:lnSpc>
                <a:spcPct val="150000"/>
              </a:lnSpc>
            </a:pPr>
            <a:r>
              <a:rPr lang="es-VE" sz="1100" dirty="0" smtClean="0">
                <a:solidFill>
                  <a:schemeClr val="tx1">
                    <a:lumMod val="65000"/>
                    <a:lumOff val="35000"/>
                  </a:schemeClr>
                </a:solidFill>
              </a:rPr>
              <a:t>   Lo </a:t>
            </a:r>
            <a:r>
              <a:rPr lang="es-VE" sz="1100" dirty="0">
                <a:solidFill>
                  <a:schemeClr val="tx1">
                    <a:lumMod val="65000"/>
                    <a:lumOff val="35000"/>
                  </a:schemeClr>
                </a:solidFill>
              </a:rPr>
              <a:t>llamaban y no respondía. Creyeron, entonces, que había muerto y se echaron a llorar. Pero él seguía en su escondite, pues las plumas tardaban en crecer. </a:t>
            </a:r>
            <a:endParaRPr lang="es-VE" sz="1100" dirty="0" smtClean="0">
              <a:solidFill>
                <a:schemeClr val="tx1">
                  <a:lumMod val="65000"/>
                  <a:lumOff val="35000"/>
                </a:schemeClr>
              </a:solidFill>
            </a:endParaRPr>
          </a:p>
          <a:p>
            <a:pPr algn="just">
              <a:lnSpc>
                <a:spcPct val="150000"/>
              </a:lnSpc>
            </a:pPr>
            <a:endParaRPr lang="es-VE" sz="1100" dirty="0">
              <a:solidFill>
                <a:schemeClr val="tx1">
                  <a:lumMod val="65000"/>
                  <a:lumOff val="35000"/>
                </a:schemeClr>
              </a:solidFill>
            </a:endParaRPr>
          </a:p>
          <a:p>
            <a:pPr algn="just">
              <a:lnSpc>
                <a:spcPct val="150000"/>
              </a:lnSpc>
            </a:pPr>
            <a:r>
              <a:rPr lang="es-VE" sz="1100" dirty="0" smtClean="0">
                <a:solidFill>
                  <a:schemeClr val="tx1">
                    <a:lumMod val="65000"/>
                    <a:lumOff val="35000"/>
                  </a:schemeClr>
                </a:solidFill>
              </a:rPr>
              <a:t>     Hasta </a:t>
            </a:r>
            <a:r>
              <a:rPr lang="es-VE" sz="1100" dirty="0">
                <a:solidFill>
                  <a:schemeClr val="tx1">
                    <a:lumMod val="65000"/>
                    <a:lumOff val="35000"/>
                  </a:schemeClr>
                </a:solidFill>
              </a:rPr>
              <a:t>que un día, todos -a la hora del té- lo vieron entrar, balanceándose como si nada. Rieron y lloraron, alabando la belleza de sus plumas sin saber que eran nuevas. Luego, Pedrito le contó todo a su amo. Y este, muy molesto, le dijo: “Necesitaba una piel de tigre para la estufa, y qué mejor si la obtengo gratis”. Cogió su escopeta y emprendieron la caza. Pedrito debía entretenerlo para que él pudiera cazarlo. -¡Rico té con leche! -dijo Pedrito al llegar a la morada del tigre. y el tigre, enojadísimo, al reconocer al loro pelado, repitió: -¡Acércate más! ¡Soy sordo! -le mintió nuevamente. - ¡Pan con leche! ¡Está junto al árbol! -dijo Pedrito acercándose. -¿A quién le hablas? -rugió, dando un gran salto que el lorito evitó a tiempo. Su amo apretó el gatillo y el tigre cayó muerto</a:t>
            </a:r>
            <a:r>
              <a:rPr lang="es-VE" sz="1100" dirty="0" smtClean="0">
                <a:solidFill>
                  <a:schemeClr val="tx1">
                    <a:lumMod val="65000"/>
                    <a:lumOff val="35000"/>
                  </a:schemeClr>
                </a:solidFill>
              </a:rPr>
              <a:t>.</a:t>
            </a:r>
          </a:p>
          <a:p>
            <a:pPr algn="just">
              <a:lnSpc>
                <a:spcPct val="150000"/>
              </a:lnSpc>
            </a:pPr>
            <a:r>
              <a:rPr lang="es-VE" sz="1100" dirty="0">
                <a:solidFill>
                  <a:schemeClr val="tx1">
                    <a:lumMod val="65000"/>
                    <a:lumOff val="35000"/>
                  </a:schemeClr>
                </a:solidFill>
              </a:rPr>
              <a:t> </a:t>
            </a:r>
            <a:br>
              <a:rPr lang="es-VE" sz="1100" dirty="0">
                <a:solidFill>
                  <a:schemeClr val="tx1">
                    <a:lumMod val="65000"/>
                    <a:lumOff val="35000"/>
                  </a:schemeClr>
                </a:solidFill>
              </a:rPr>
            </a:br>
            <a:r>
              <a:rPr lang="es-VE" sz="1100" dirty="0" smtClean="0">
                <a:solidFill>
                  <a:schemeClr val="tx1">
                    <a:lumMod val="65000"/>
                    <a:lumOff val="35000"/>
                  </a:schemeClr>
                </a:solidFill>
              </a:rPr>
              <a:t>     Ya </a:t>
            </a:r>
            <a:r>
              <a:rPr lang="es-VE" sz="1100" dirty="0">
                <a:solidFill>
                  <a:schemeClr val="tx1">
                    <a:lumMod val="65000"/>
                    <a:lumOff val="35000"/>
                  </a:schemeClr>
                </a:solidFill>
              </a:rPr>
              <a:t>en casa, la familia se enteró y lo felicitó por su hazaña. Y fueron muy felices. A Pedrito le gustaba acercarse a la piel del tigre; y lo invitaba, diciéndole: </a:t>
            </a:r>
            <a:endParaRPr lang="es-VE" sz="1100" dirty="0" smtClean="0">
              <a:solidFill>
                <a:schemeClr val="tx1">
                  <a:lumMod val="65000"/>
                  <a:lumOff val="35000"/>
                </a:schemeClr>
              </a:solidFill>
            </a:endParaRPr>
          </a:p>
          <a:p>
            <a:pPr algn="just">
              <a:lnSpc>
                <a:spcPct val="150000"/>
              </a:lnSpc>
            </a:pPr>
            <a:r>
              <a:rPr lang="es-VE" sz="1100" dirty="0">
                <a:solidFill>
                  <a:schemeClr val="tx1">
                    <a:lumMod val="65000"/>
                    <a:lumOff val="35000"/>
                  </a:schemeClr>
                </a:solidFill>
              </a:rPr>
              <a:t/>
            </a:r>
            <a:br>
              <a:rPr lang="es-VE" sz="1100" dirty="0">
                <a:solidFill>
                  <a:schemeClr val="tx1">
                    <a:lumMod val="65000"/>
                    <a:lumOff val="35000"/>
                  </a:schemeClr>
                </a:solidFill>
              </a:rPr>
            </a:br>
            <a:r>
              <a:rPr lang="es-VE" sz="1100" dirty="0">
                <a:solidFill>
                  <a:schemeClr val="tx1">
                    <a:lumMod val="65000"/>
                    <a:lumOff val="35000"/>
                  </a:schemeClr>
                </a:solidFill>
              </a:rPr>
              <a:t>“¡Rica, papa! ¿Quieres té con leche?”. </a:t>
            </a:r>
            <a:r>
              <a:rPr lang="es-VE" sz="1100" dirty="0" smtClean="0">
                <a:solidFill>
                  <a:schemeClr val="tx1">
                    <a:lumMod val="65000"/>
                    <a:lumOff val="35000"/>
                  </a:schemeClr>
                </a:solidFill>
              </a:rPr>
              <a:t>Todos </a:t>
            </a:r>
            <a:r>
              <a:rPr lang="es-VE" sz="1100" dirty="0">
                <a:solidFill>
                  <a:schemeClr val="tx1">
                    <a:lumMod val="65000"/>
                    <a:lumOff val="35000"/>
                  </a:schemeClr>
                </a:solidFill>
              </a:rPr>
              <a:t>se morían de </a:t>
            </a:r>
            <a:r>
              <a:rPr lang="es-VE" sz="1100" dirty="0" smtClean="0">
                <a:solidFill>
                  <a:schemeClr val="tx1">
                    <a:lumMod val="65000"/>
                    <a:lumOff val="35000"/>
                  </a:schemeClr>
                </a:solidFill>
              </a:rPr>
              <a:t>risa y </a:t>
            </a:r>
            <a:r>
              <a:rPr lang="es-VE" sz="1100" dirty="0">
                <a:solidFill>
                  <a:schemeClr val="tx1">
                    <a:lumMod val="65000"/>
                    <a:lumOff val="35000"/>
                  </a:schemeClr>
                </a:solidFill>
              </a:rPr>
              <a:t>Pedrito también</a:t>
            </a:r>
            <a:r>
              <a:rPr lang="es-VE" sz="1100" dirty="0" smtClean="0">
                <a:solidFill>
                  <a:schemeClr val="tx1">
                    <a:lumMod val="65000"/>
                    <a:lumOff val="35000"/>
                  </a:schemeClr>
                </a:solidFill>
              </a:rPr>
              <a:t>.</a:t>
            </a:r>
            <a:endParaRPr lang="es-VE" sz="1100" dirty="0">
              <a:solidFill>
                <a:schemeClr val="tx1">
                  <a:lumMod val="65000"/>
                  <a:lumOff val="35000"/>
                </a:schemeClr>
              </a:solidFill>
            </a:endParaRPr>
          </a:p>
        </p:txBody>
      </p:sp>
      <p:sp>
        <p:nvSpPr>
          <p:cNvPr id="18" name="2 CuadroTexto"/>
          <p:cNvSpPr txBox="1"/>
          <p:nvPr/>
        </p:nvSpPr>
        <p:spPr>
          <a:xfrm>
            <a:off x="4077072" y="7955299"/>
            <a:ext cx="2714644" cy="430887"/>
          </a:xfrm>
          <a:prstGeom prst="rect">
            <a:avLst/>
          </a:prstGeom>
          <a:noFill/>
        </p:spPr>
        <p:txBody>
          <a:bodyPr wrap="square" rtlCol="0">
            <a:spAutoFit/>
          </a:bodyPr>
          <a:lstStyle/>
          <a:p>
            <a:pPr algn="r"/>
            <a:endParaRPr lang="es-VE" sz="1100" b="1" i="1" dirty="0" smtClean="0"/>
          </a:p>
          <a:p>
            <a:pPr algn="r"/>
            <a:r>
              <a:rPr lang="es-VE" sz="1100" b="1" i="1" dirty="0" smtClean="0"/>
              <a:t>HORACIO </a:t>
            </a:r>
            <a:r>
              <a:rPr lang="es-VE" sz="1100" b="1" i="1" dirty="0"/>
              <a:t>QUIROGA</a:t>
            </a:r>
          </a:p>
        </p:txBody>
      </p:sp>
    </p:spTree>
    <p:extLst>
      <p:ext uri="{BB962C8B-B14F-4D97-AF65-F5344CB8AC3E}">
        <p14:creationId xmlns:p14="http://schemas.microsoft.com/office/powerpoint/2010/main" xmlns="" val="19528764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41</a:t>
            </a:r>
            <a:endParaRPr lang="en-US" sz="1200" dirty="0">
              <a:solidFill>
                <a:schemeClr val="tx1">
                  <a:lumMod val="65000"/>
                  <a:lumOff val="35000"/>
                </a:schemeClr>
              </a:solidFill>
              <a:latin typeface="Arial" pitchFamily="34" charset="0"/>
              <a:cs typeface="Arial" pitchFamily="34" charset="0"/>
            </a:endParaRPr>
          </a:p>
        </p:txBody>
      </p:sp>
      <p:sp>
        <p:nvSpPr>
          <p:cNvPr id="18" name="Rectángulo redondeado 17"/>
          <p:cNvSpPr/>
          <p:nvPr/>
        </p:nvSpPr>
        <p:spPr>
          <a:xfrm flipH="1">
            <a:off x="-27384" y="566512"/>
            <a:ext cx="5157192" cy="693120"/>
          </a:xfrm>
          <a:prstGeom prst="roundRect">
            <a:avLst/>
          </a:prstGeom>
          <a:gradFill>
            <a:gsLst>
              <a:gs pos="0">
                <a:schemeClr val="accent1">
                  <a:lumMod val="5000"/>
                  <a:lumOff val="95000"/>
                </a:schemeClr>
              </a:gs>
              <a:gs pos="13000">
                <a:schemeClr val="accent6">
                  <a:lumMod val="60000"/>
                  <a:lumOff val="40000"/>
                </a:schemeClr>
              </a:gs>
              <a:gs pos="26000">
                <a:schemeClr val="accent5">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angle 6">
            <a:extLst/>
          </p:cNvPr>
          <p:cNvSpPr>
            <a:spLocks noChangeArrowheads="1"/>
          </p:cNvSpPr>
          <p:nvPr/>
        </p:nvSpPr>
        <p:spPr bwMode="auto">
          <a:xfrm>
            <a:off x="44624" y="602849"/>
            <a:ext cx="482453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ES" sz="1600" b="1" dirty="0">
                <a:solidFill>
                  <a:schemeClr val="bg1"/>
                </a:solidFill>
              </a:rPr>
              <a:t>EJEMPLO FICHA DE COMPRENSIÓN LECTORA </a:t>
            </a:r>
            <a:endParaRPr lang="es-ES" sz="1600" b="1" dirty="0" smtClean="0">
              <a:solidFill>
                <a:schemeClr val="bg1"/>
              </a:solidFill>
            </a:endParaRPr>
          </a:p>
          <a:p>
            <a:r>
              <a:rPr lang="es-ES" sz="1600" b="1" i="1" dirty="0" smtClean="0">
                <a:solidFill>
                  <a:schemeClr val="bg1"/>
                </a:solidFill>
              </a:rPr>
              <a:t>Quinto  </a:t>
            </a:r>
            <a:r>
              <a:rPr lang="es-ES" sz="1600" b="1" i="1" dirty="0">
                <a:solidFill>
                  <a:schemeClr val="bg1"/>
                </a:solidFill>
              </a:rPr>
              <a:t>GRADO</a:t>
            </a:r>
            <a:endParaRPr lang="es-ES" sz="2000" b="1" i="1" dirty="0">
              <a:solidFill>
                <a:schemeClr val="bg1"/>
              </a:solidFill>
            </a:endParaRPr>
          </a:p>
        </p:txBody>
      </p:sp>
      <p:pic>
        <p:nvPicPr>
          <p:cNvPr id="28" name="Imagen 2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06325" y="237393"/>
            <a:ext cx="1834486" cy="1438237"/>
          </a:xfrm>
          <a:prstGeom prst="rect">
            <a:avLst/>
          </a:prstGeom>
        </p:spPr>
      </p:pic>
      <p:sp>
        <p:nvSpPr>
          <p:cNvPr id="33" name="1 Rectángulo"/>
          <p:cNvSpPr/>
          <p:nvPr/>
        </p:nvSpPr>
        <p:spPr>
          <a:xfrm>
            <a:off x="474391" y="1890428"/>
            <a:ext cx="7643865" cy="307777"/>
          </a:xfrm>
          <a:prstGeom prst="rect">
            <a:avLst/>
          </a:prstGeom>
        </p:spPr>
        <p:txBody>
          <a:bodyPr wrap="square">
            <a:spAutoFit/>
          </a:bodyPr>
          <a:lstStyle/>
          <a:p>
            <a:endParaRPr lang="es-VE" sz="1400" dirty="0">
              <a:solidFill>
                <a:schemeClr val="tx1">
                  <a:lumMod val="65000"/>
                  <a:lumOff val="35000"/>
                </a:schemeClr>
              </a:solidFill>
            </a:endParaRPr>
          </a:p>
        </p:txBody>
      </p:sp>
      <p:sp>
        <p:nvSpPr>
          <p:cNvPr id="34" name="3 Rectángulo"/>
          <p:cNvSpPr/>
          <p:nvPr/>
        </p:nvSpPr>
        <p:spPr>
          <a:xfrm>
            <a:off x="188640" y="1691680"/>
            <a:ext cx="6480720" cy="461665"/>
          </a:xfrm>
          <a:prstGeom prst="rect">
            <a:avLst/>
          </a:prstGeom>
        </p:spPr>
        <p:txBody>
          <a:bodyPr wrap="square">
            <a:spAutoFit/>
          </a:bodyPr>
          <a:lstStyle/>
          <a:p>
            <a:r>
              <a:rPr lang="es-ES" sz="1200" dirty="0">
                <a:solidFill>
                  <a:schemeClr val="tx1">
                    <a:lumMod val="65000"/>
                    <a:lumOff val="35000"/>
                  </a:schemeClr>
                </a:solidFill>
              </a:rPr>
              <a:t>Fecha: 0</a:t>
            </a:r>
            <a:r>
              <a:rPr lang="es-ES" sz="1200" u="sng" dirty="0">
                <a:solidFill>
                  <a:schemeClr val="tx1">
                    <a:lumMod val="65000"/>
                    <a:lumOff val="35000"/>
                  </a:schemeClr>
                </a:solidFill>
              </a:rPr>
              <a:t>7-04-18</a:t>
            </a:r>
            <a:r>
              <a:rPr lang="es-ES" sz="1200" dirty="0">
                <a:solidFill>
                  <a:schemeClr val="tx1">
                    <a:lumMod val="65000"/>
                    <a:lumOff val="35000"/>
                  </a:schemeClr>
                </a:solidFill>
              </a:rPr>
              <a:t>   Mi nombre es: </a:t>
            </a:r>
            <a:r>
              <a:rPr lang="es-ES" sz="1200" u="sng" dirty="0">
                <a:solidFill>
                  <a:schemeClr val="tx1">
                    <a:lumMod val="65000"/>
                    <a:lumOff val="35000"/>
                  </a:schemeClr>
                </a:solidFill>
              </a:rPr>
              <a:t>Frank Hernández</a:t>
            </a:r>
            <a:endParaRPr lang="es-ES" sz="1200" dirty="0">
              <a:solidFill>
                <a:schemeClr val="tx1">
                  <a:lumMod val="65000"/>
                  <a:lumOff val="35000"/>
                </a:schemeClr>
              </a:solidFill>
            </a:endParaRPr>
          </a:p>
          <a:p>
            <a:r>
              <a:rPr lang="es-ES" sz="1200" dirty="0">
                <a:solidFill>
                  <a:schemeClr val="tx1">
                    <a:lumMod val="65000"/>
                    <a:lumOff val="35000"/>
                  </a:schemeClr>
                </a:solidFill>
              </a:rPr>
              <a:t>Estudio en la escuela: UE. </a:t>
            </a:r>
            <a:r>
              <a:rPr lang="es-ES" sz="1200" dirty="0" smtClean="0">
                <a:solidFill>
                  <a:schemeClr val="tx1">
                    <a:lumMod val="65000"/>
                    <a:lumOff val="35000"/>
                  </a:schemeClr>
                </a:solidFill>
              </a:rPr>
              <a:t>“Francisco de Miranda”  </a:t>
            </a:r>
            <a:r>
              <a:rPr lang="es-ES" sz="1200" dirty="0">
                <a:solidFill>
                  <a:schemeClr val="tx1">
                    <a:lumMod val="65000"/>
                    <a:lumOff val="35000"/>
                  </a:schemeClr>
                </a:solidFill>
              </a:rPr>
              <a:t>Grado 5to  Sección: “B”</a:t>
            </a:r>
          </a:p>
        </p:txBody>
      </p:sp>
      <p:sp>
        <p:nvSpPr>
          <p:cNvPr id="35" name="8 Rectángulo"/>
          <p:cNvSpPr/>
          <p:nvPr/>
        </p:nvSpPr>
        <p:spPr>
          <a:xfrm>
            <a:off x="188640" y="2195736"/>
            <a:ext cx="6266408" cy="276999"/>
          </a:xfrm>
          <a:prstGeom prst="rect">
            <a:avLst/>
          </a:prstGeom>
        </p:spPr>
        <p:txBody>
          <a:bodyPr wrap="square">
            <a:spAutoFit/>
          </a:bodyPr>
          <a:lstStyle/>
          <a:p>
            <a:r>
              <a:rPr lang="es-ES" sz="1200" dirty="0">
                <a:solidFill>
                  <a:schemeClr val="tx1">
                    <a:lumMod val="65000"/>
                    <a:lumOff val="35000"/>
                  </a:schemeClr>
                </a:solidFill>
              </a:rPr>
              <a:t>Lectura Nº  2  Tipo de texto: (</a:t>
            </a:r>
            <a:r>
              <a:rPr lang="es-ES" sz="1200" b="1" dirty="0">
                <a:solidFill>
                  <a:schemeClr val="tx1">
                    <a:lumMod val="65000"/>
                    <a:lumOff val="35000"/>
                  </a:schemeClr>
                </a:solidFill>
              </a:rPr>
              <a:t>narrativo</a:t>
            </a:r>
            <a:r>
              <a:rPr lang="es-ES" sz="1200" dirty="0">
                <a:solidFill>
                  <a:schemeClr val="tx1">
                    <a:lumMod val="65000"/>
                    <a:lumOff val="35000"/>
                  </a:schemeClr>
                </a:solidFill>
              </a:rPr>
              <a:t>, expositivo, descriptivo, argumentativo)</a:t>
            </a:r>
            <a:endParaRPr lang="es-VE" sz="1200" dirty="0">
              <a:solidFill>
                <a:schemeClr val="tx1">
                  <a:lumMod val="65000"/>
                  <a:lumOff val="35000"/>
                </a:schemeClr>
              </a:solidFill>
            </a:endParaRPr>
          </a:p>
        </p:txBody>
      </p:sp>
      <p:graphicFrame>
        <p:nvGraphicFramePr>
          <p:cNvPr id="36" name="9 Tabla"/>
          <p:cNvGraphicFramePr>
            <a:graphicFrameLocks noGrp="1"/>
          </p:cNvGraphicFramePr>
          <p:nvPr>
            <p:extLst>
              <p:ext uri="{D42A27DB-BD31-4B8C-83A1-F6EECF244321}">
                <p14:modId xmlns:p14="http://schemas.microsoft.com/office/powerpoint/2010/main" xmlns="" val="2550514278"/>
              </p:ext>
            </p:extLst>
          </p:nvPr>
        </p:nvGraphicFramePr>
        <p:xfrm>
          <a:off x="188641" y="3095570"/>
          <a:ext cx="4491812" cy="5364862"/>
        </p:xfrm>
        <a:graphic>
          <a:graphicData uri="http://schemas.openxmlformats.org/drawingml/2006/table">
            <a:tbl>
              <a:tblPr firstRow="1" bandRow="1">
                <a:tableStyleId>{5940675A-B579-460E-94D1-54222C63F5DA}</a:tableStyleId>
              </a:tblPr>
              <a:tblGrid>
                <a:gridCol w="1678758">
                  <a:extLst>
                    <a:ext uri="{9D8B030D-6E8A-4147-A177-3AD203B41FA5}">
                      <a16:colId xmlns:a16="http://schemas.microsoft.com/office/drawing/2014/main" xmlns="" val="20000"/>
                    </a:ext>
                  </a:extLst>
                </a:gridCol>
                <a:gridCol w="1243100">
                  <a:extLst>
                    <a:ext uri="{9D8B030D-6E8A-4147-A177-3AD203B41FA5}">
                      <a16:colId xmlns:a16="http://schemas.microsoft.com/office/drawing/2014/main" xmlns="" val="20001"/>
                    </a:ext>
                  </a:extLst>
                </a:gridCol>
                <a:gridCol w="1569954">
                  <a:extLst>
                    <a:ext uri="{9D8B030D-6E8A-4147-A177-3AD203B41FA5}">
                      <a16:colId xmlns:a16="http://schemas.microsoft.com/office/drawing/2014/main" xmlns="" val="20002"/>
                    </a:ext>
                  </a:extLst>
                </a:gridCol>
              </a:tblGrid>
              <a:tr h="286050">
                <a:tc>
                  <a:txBody>
                    <a:bodyPr/>
                    <a:lstStyle/>
                    <a:p>
                      <a:pPr algn="ctr"/>
                      <a:r>
                        <a:rPr lang="es-ES" sz="1000" dirty="0" smtClean="0">
                          <a:solidFill>
                            <a:schemeClr val="tx1">
                              <a:lumMod val="65000"/>
                              <a:lumOff val="35000"/>
                            </a:schemeClr>
                          </a:solidFill>
                        </a:rPr>
                        <a:t>Hoy leí: </a:t>
                      </a:r>
                      <a:endParaRPr lang="es-ES" sz="1000"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000" dirty="0" smtClean="0">
                          <a:solidFill>
                            <a:schemeClr val="tx1">
                              <a:lumMod val="65000"/>
                              <a:lumOff val="35000"/>
                            </a:schemeClr>
                          </a:solidFill>
                        </a:rPr>
                        <a:t>El</a:t>
                      </a:r>
                      <a:r>
                        <a:rPr lang="es-ES" sz="1000" baseline="0" dirty="0" smtClean="0">
                          <a:solidFill>
                            <a:schemeClr val="tx1">
                              <a:lumMod val="65000"/>
                              <a:lumOff val="35000"/>
                            </a:schemeClr>
                          </a:solidFill>
                        </a:rPr>
                        <a:t> Loro Pelado</a:t>
                      </a:r>
                      <a:endParaRPr lang="es-ES" sz="1000"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000" dirty="0" smtClean="0">
                          <a:solidFill>
                            <a:schemeClr val="tx1">
                              <a:lumMod val="65000"/>
                              <a:lumOff val="35000"/>
                            </a:schemeClr>
                          </a:solidFill>
                        </a:rPr>
                        <a:t>Literal</a:t>
                      </a:r>
                      <a:endParaRPr lang="es-ES" sz="1000"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60326">
                <a:tc>
                  <a:txBody>
                    <a:bodyPr/>
                    <a:lstStyle/>
                    <a:p>
                      <a:pPr algn="ctr"/>
                      <a:r>
                        <a:rPr lang="es-ES" sz="1000" dirty="0" smtClean="0">
                          <a:solidFill>
                            <a:schemeClr val="tx1">
                              <a:lumMod val="65000"/>
                              <a:lumOff val="35000"/>
                            </a:schemeClr>
                          </a:solidFill>
                        </a:rPr>
                        <a:t>Del  autor:</a:t>
                      </a:r>
                      <a:endParaRPr lang="es-ES" sz="1000"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000" dirty="0" smtClean="0">
                          <a:solidFill>
                            <a:schemeClr val="tx1">
                              <a:lumMod val="65000"/>
                              <a:lumOff val="35000"/>
                            </a:schemeClr>
                          </a:solidFill>
                        </a:rPr>
                        <a:t>Horacio</a:t>
                      </a:r>
                      <a:r>
                        <a:rPr lang="es-ES" sz="1000" baseline="0" dirty="0" smtClean="0">
                          <a:solidFill>
                            <a:schemeClr val="tx1">
                              <a:lumMod val="65000"/>
                              <a:lumOff val="35000"/>
                            </a:schemeClr>
                          </a:solidFill>
                        </a:rPr>
                        <a:t> Quiroga</a:t>
                      </a:r>
                      <a:endParaRPr lang="es-ES" sz="1000"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000" dirty="0" smtClean="0">
                          <a:solidFill>
                            <a:schemeClr val="tx1">
                              <a:lumMod val="65000"/>
                              <a:lumOff val="35000"/>
                            </a:schemeClr>
                          </a:solidFill>
                        </a:rPr>
                        <a:t>Literal</a:t>
                      </a:r>
                      <a:endParaRPr lang="es-ES" sz="1000"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33877">
                <a:tc>
                  <a:txBody>
                    <a:bodyPr/>
                    <a:lstStyle/>
                    <a:p>
                      <a:pPr algn="ctr"/>
                      <a:r>
                        <a:rPr lang="es-ES" sz="1000" dirty="0" smtClean="0">
                          <a:solidFill>
                            <a:schemeClr val="tx1">
                              <a:lumMod val="65000"/>
                              <a:lumOff val="35000"/>
                            </a:schemeClr>
                          </a:solidFill>
                        </a:rPr>
                        <a:t>¿Cuál</a:t>
                      </a:r>
                      <a:r>
                        <a:rPr lang="es-ES" sz="1000" baseline="0" dirty="0" smtClean="0">
                          <a:solidFill>
                            <a:schemeClr val="tx1">
                              <a:lumMod val="65000"/>
                              <a:lumOff val="35000"/>
                            </a:schemeClr>
                          </a:solidFill>
                        </a:rPr>
                        <a:t> era el trabajo del loro en su bandada?</a:t>
                      </a:r>
                      <a:endParaRPr lang="es-ES" sz="1000"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000" dirty="0" smtClean="0">
                          <a:solidFill>
                            <a:schemeClr val="tx1">
                              <a:lumMod val="65000"/>
                              <a:lumOff val="35000"/>
                            </a:schemeClr>
                          </a:solidFill>
                        </a:rPr>
                        <a:t>Era</a:t>
                      </a:r>
                      <a:r>
                        <a:rPr lang="es-ES" sz="1000" baseline="0" dirty="0" smtClean="0">
                          <a:solidFill>
                            <a:schemeClr val="tx1">
                              <a:lumMod val="65000"/>
                              <a:lumOff val="35000"/>
                            </a:schemeClr>
                          </a:solidFill>
                        </a:rPr>
                        <a:t> un centinela</a:t>
                      </a:r>
                      <a:endParaRPr lang="es-ES" sz="1000"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000" dirty="0" smtClean="0">
                          <a:solidFill>
                            <a:schemeClr val="tx1">
                              <a:lumMod val="65000"/>
                              <a:lumOff val="35000"/>
                            </a:schemeClr>
                          </a:solidFill>
                        </a:rPr>
                        <a:t>Literal</a:t>
                      </a:r>
                      <a:endParaRPr lang="es-ES" sz="1000"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33877">
                <a:tc>
                  <a:txBody>
                    <a:bodyPr/>
                    <a:lstStyle/>
                    <a:p>
                      <a:pPr algn="ctr"/>
                      <a:r>
                        <a:rPr lang="es-ES" sz="1000" dirty="0" smtClean="0">
                          <a:solidFill>
                            <a:schemeClr val="tx1">
                              <a:lumMod val="65000"/>
                              <a:lumOff val="35000"/>
                            </a:schemeClr>
                          </a:solidFill>
                        </a:rPr>
                        <a:t>¿</a:t>
                      </a:r>
                      <a:r>
                        <a:rPr lang="es-ES" sz="1000" baseline="0" dirty="0" smtClean="0">
                          <a:solidFill>
                            <a:schemeClr val="tx1">
                              <a:lumMod val="65000"/>
                              <a:lumOff val="35000"/>
                            </a:schemeClr>
                          </a:solidFill>
                        </a:rPr>
                        <a:t> De qué trata  de la lectura? </a:t>
                      </a:r>
                      <a:endParaRPr lang="es-ES" sz="1000"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000" dirty="0" smtClean="0">
                          <a:solidFill>
                            <a:schemeClr val="tx1">
                              <a:lumMod val="65000"/>
                              <a:lumOff val="35000"/>
                            </a:schemeClr>
                          </a:solidFill>
                        </a:rPr>
                        <a:t>Cuenta la historia de un loro…</a:t>
                      </a:r>
                      <a:endParaRPr lang="es-ES" sz="1000"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000" dirty="0" smtClean="0">
                          <a:solidFill>
                            <a:schemeClr val="tx1">
                              <a:lumMod val="65000"/>
                              <a:lumOff val="35000"/>
                            </a:schemeClr>
                          </a:solidFill>
                        </a:rPr>
                        <a:t>Reorganización</a:t>
                      </a:r>
                      <a:r>
                        <a:rPr lang="es-ES" sz="1000" baseline="0" dirty="0" smtClean="0">
                          <a:solidFill>
                            <a:schemeClr val="tx1">
                              <a:lumMod val="65000"/>
                              <a:lumOff val="35000"/>
                            </a:schemeClr>
                          </a:solidFill>
                        </a:rPr>
                        <a:t> literal</a:t>
                      </a:r>
                      <a:endParaRPr lang="es-ES" sz="1000"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89818">
                <a:tc>
                  <a:txBody>
                    <a:bodyPr/>
                    <a:lstStyle/>
                    <a:p>
                      <a:pPr algn="ctr"/>
                      <a:r>
                        <a:rPr lang="es-ES" sz="1000" dirty="0" smtClean="0">
                          <a:solidFill>
                            <a:schemeClr val="tx1">
                              <a:lumMod val="65000"/>
                              <a:lumOff val="35000"/>
                            </a:schemeClr>
                          </a:solidFill>
                        </a:rPr>
                        <a:t>¿</a:t>
                      </a:r>
                      <a:r>
                        <a:rPr lang="es-ES" sz="1000" baseline="0" dirty="0" smtClean="0">
                          <a:solidFill>
                            <a:schemeClr val="tx1">
                              <a:lumMod val="65000"/>
                              <a:lumOff val="35000"/>
                            </a:schemeClr>
                          </a:solidFill>
                        </a:rPr>
                        <a:t> Qué sentimientos puedes deducir que siente la familia hacia Pedrito?</a:t>
                      </a:r>
                      <a:endParaRPr lang="es-ES" sz="1000"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000" baseline="0" dirty="0" smtClean="0">
                          <a:solidFill>
                            <a:schemeClr val="tx1">
                              <a:lumMod val="65000"/>
                              <a:lumOff val="35000"/>
                            </a:schemeClr>
                          </a:solidFill>
                        </a:rPr>
                        <a:t>Amor, cariño, solidaridad…</a:t>
                      </a:r>
                    </a:p>
                    <a:p>
                      <a:pPr algn="ctr"/>
                      <a:r>
                        <a:rPr lang="es-ES" sz="1000" baseline="0" dirty="0" smtClean="0">
                          <a:solidFill>
                            <a:schemeClr val="tx1">
                              <a:lumMod val="65000"/>
                              <a:lumOff val="35000"/>
                            </a:schemeClr>
                          </a:solidFill>
                        </a:rPr>
                        <a:t>Múltiples respuestas</a:t>
                      </a:r>
                      <a:endParaRPr lang="es-ES" sz="1000"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000" dirty="0" smtClean="0">
                          <a:solidFill>
                            <a:schemeClr val="tx1">
                              <a:lumMod val="65000"/>
                              <a:lumOff val="35000"/>
                            </a:schemeClr>
                          </a:solidFill>
                        </a:rPr>
                        <a:t>Inferencial</a:t>
                      </a:r>
                      <a:endParaRPr lang="es-ES" sz="1000"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780979">
                <a:tc>
                  <a:txBody>
                    <a:bodyPr/>
                    <a:lstStyle/>
                    <a:p>
                      <a:pPr algn="ctr"/>
                      <a:r>
                        <a:rPr lang="es-ES" sz="1000" dirty="0" smtClean="0">
                          <a:solidFill>
                            <a:schemeClr val="tx1">
                              <a:lumMod val="65000"/>
                              <a:lumOff val="35000"/>
                            </a:schemeClr>
                          </a:solidFill>
                        </a:rPr>
                        <a:t>¿Qué</a:t>
                      </a:r>
                      <a:r>
                        <a:rPr lang="es-ES" sz="1000" baseline="0" dirty="0" smtClean="0">
                          <a:solidFill>
                            <a:schemeClr val="tx1">
                              <a:lumMod val="65000"/>
                              <a:lumOff val="35000"/>
                            </a:schemeClr>
                          </a:solidFill>
                        </a:rPr>
                        <a:t> opinas  de la decisión que toma el cazador con el loro?</a:t>
                      </a:r>
                      <a:endParaRPr lang="es-ES" sz="1000"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000" baseline="0" dirty="0" smtClean="0">
                          <a:solidFill>
                            <a:schemeClr val="tx1">
                              <a:lumMod val="65000"/>
                              <a:lumOff val="35000"/>
                            </a:schemeClr>
                          </a:solidFill>
                        </a:rPr>
                        <a:t>La venganza no es buena...</a:t>
                      </a:r>
                    </a:p>
                    <a:p>
                      <a:pPr algn="ctr"/>
                      <a:endParaRPr lang="es-ES" sz="1000" baseline="0" dirty="0" smtClean="0">
                        <a:solidFill>
                          <a:schemeClr val="tx1">
                            <a:lumMod val="65000"/>
                            <a:lumOff val="35000"/>
                          </a:schemeClr>
                        </a:solidFill>
                      </a:endParaRPr>
                    </a:p>
                    <a:p>
                      <a:pPr algn="ctr"/>
                      <a:r>
                        <a:rPr lang="es-ES" sz="1000" baseline="0" dirty="0" smtClean="0">
                          <a:solidFill>
                            <a:schemeClr val="tx1">
                              <a:lumMod val="65000"/>
                              <a:lumOff val="35000"/>
                            </a:schemeClr>
                          </a:solidFill>
                        </a:rPr>
                        <a:t>Se pueden dar diversas respuestas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000" dirty="0" smtClean="0">
                          <a:solidFill>
                            <a:schemeClr val="tx1">
                              <a:lumMod val="65000"/>
                              <a:lumOff val="35000"/>
                            </a:schemeClr>
                          </a:solidFill>
                        </a:rPr>
                        <a:t>Evaluativo</a:t>
                      </a:r>
                      <a:endParaRPr lang="es-ES" sz="1000"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780979">
                <a:tc>
                  <a:txBody>
                    <a:bodyPr/>
                    <a:lstStyle/>
                    <a:p>
                      <a:pPr algn="ctr"/>
                      <a:r>
                        <a:rPr lang="es-ES" sz="1000" dirty="0" smtClean="0">
                          <a:solidFill>
                            <a:schemeClr val="tx1">
                              <a:lumMod val="65000"/>
                              <a:lumOff val="35000"/>
                            </a:schemeClr>
                          </a:solidFill>
                        </a:rPr>
                        <a:t>¿Qué</a:t>
                      </a:r>
                      <a:r>
                        <a:rPr lang="es-ES" sz="1000" baseline="0" dirty="0" smtClean="0">
                          <a:solidFill>
                            <a:schemeClr val="tx1">
                              <a:lumMod val="65000"/>
                              <a:lumOff val="35000"/>
                            </a:schemeClr>
                          </a:solidFill>
                        </a:rPr>
                        <a:t> piensas  de lo que le hicieron al tigre?</a:t>
                      </a:r>
                      <a:endParaRPr lang="es-ES" sz="1000"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000" baseline="0" dirty="0" smtClean="0">
                          <a:solidFill>
                            <a:schemeClr val="tx1">
                              <a:lumMod val="65000"/>
                              <a:lumOff val="35000"/>
                            </a:schemeClr>
                          </a:solidFill>
                        </a:rPr>
                        <a:t> Diversas respuestas:</a:t>
                      </a:r>
                    </a:p>
                    <a:p>
                      <a:pPr algn="ctr"/>
                      <a:r>
                        <a:rPr lang="es-ES" sz="1000" baseline="0" dirty="0" smtClean="0">
                          <a:solidFill>
                            <a:schemeClr val="tx1">
                              <a:lumMod val="65000"/>
                              <a:lumOff val="35000"/>
                            </a:schemeClr>
                          </a:solidFill>
                        </a:rPr>
                        <a:t>No fue correcto porque…</a:t>
                      </a:r>
                    </a:p>
                    <a:p>
                      <a:pPr algn="ctr"/>
                      <a:r>
                        <a:rPr lang="es-ES" sz="1000" baseline="0" dirty="0" smtClean="0">
                          <a:solidFill>
                            <a:schemeClr val="tx1">
                              <a:lumMod val="65000"/>
                              <a:lumOff val="35000"/>
                            </a:schemeClr>
                          </a:solidFill>
                        </a:rPr>
                        <a:t>Se lo merecía porque…</a:t>
                      </a:r>
                    </a:p>
                    <a:p>
                      <a:pPr algn="ctr"/>
                      <a:endParaRPr lang="es-ES" sz="1000" dirty="0" smtClean="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000" dirty="0" smtClean="0">
                          <a:solidFill>
                            <a:schemeClr val="tx1">
                              <a:lumMod val="65000"/>
                              <a:lumOff val="35000"/>
                            </a:schemeClr>
                          </a:solidFill>
                        </a:rPr>
                        <a:t>Evaluativo</a:t>
                      </a:r>
                      <a:endParaRPr lang="es-ES" sz="1000"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433877">
                <a:tc>
                  <a:txBody>
                    <a:bodyPr/>
                    <a:lstStyle/>
                    <a:p>
                      <a:pPr algn="ctr"/>
                      <a:r>
                        <a:rPr lang="es-ES" sz="1000" dirty="0" smtClean="0">
                          <a:solidFill>
                            <a:schemeClr val="tx1">
                              <a:lumMod val="65000"/>
                              <a:lumOff val="35000"/>
                            </a:schemeClr>
                          </a:solidFill>
                        </a:rPr>
                        <a:t>¿Qué</a:t>
                      </a:r>
                      <a:r>
                        <a:rPr lang="es-ES" sz="1000" baseline="0" dirty="0" smtClean="0">
                          <a:solidFill>
                            <a:schemeClr val="tx1">
                              <a:lumMod val="65000"/>
                              <a:lumOff val="35000"/>
                            </a:schemeClr>
                          </a:solidFill>
                        </a:rPr>
                        <a:t> parte del texto te gustó más?</a:t>
                      </a:r>
                      <a:endParaRPr lang="es-ES" sz="1000"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s-ES" sz="1000" b="1" baseline="0" dirty="0" smtClean="0">
                        <a:solidFill>
                          <a:schemeClr val="tx1">
                            <a:lumMod val="65000"/>
                            <a:lumOff val="35000"/>
                          </a:schemeClr>
                        </a:solidFill>
                      </a:endParaRPr>
                    </a:p>
                    <a:p>
                      <a:pPr algn="ctr"/>
                      <a:r>
                        <a:rPr lang="es-ES" sz="1000" baseline="0" dirty="0" smtClean="0">
                          <a:solidFill>
                            <a:schemeClr val="tx1">
                              <a:lumMod val="65000"/>
                              <a:lumOff val="35000"/>
                            </a:schemeClr>
                          </a:solidFill>
                        </a:rPr>
                        <a:t>Diversas  respuestas…</a:t>
                      </a:r>
                      <a:endParaRPr lang="es-ES" sz="1000"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000" dirty="0" smtClean="0">
                          <a:solidFill>
                            <a:schemeClr val="tx1">
                              <a:lumMod val="65000"/>
                              <a:lumOff val="35000"/>
                            </a:schemeClr>
                          </a:solidFill>
                        </a:rPr>
                        <a:t>Apreciativo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689372">
                <a:tc>
                  <a:txBody>
                    <a:bodyPr/>
                    <a:lstStyle/>
                    <a:p>
                      <a:pPr algn="ctr"/>
                      <a:r>
                        <a:rPr lang="es-ES" sz="1000" dirty="0" smtClean="0">
                          <a:solidFill>
                            <a:schemeClr val="tx1">
                              <a:lumMod val="65000"/>
                              <a:lumOff val="35000"/>
                            </a:schemeClr>
                          </a:solidFill>
                        </a:rPr>
                        <a:t>¿Qué</a:t>
                      </a:r>
                      <a:r>
                        <a:rPr lang="es-ES" sz="1000" baseline="0" dirty="0" smtClean="0">
                          <a:solidFill>
                            <a:schemeClr val="tx1">
                              <a:lumMod val="65000"/>
                              <a:lumOff val="35000"/>
                            </a:schemeClr>
                          </a:solidFill>
                        </a:rPr>
                        <a:t> otro final le darías al cuento?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000" dirty="0" smtClean="0">
                          <a:solidFill>
                            <a:schemeClr val="tx1">
                              <a:lumMod val="65000"/>
                              <a:lumOff val="35000"/>
                            </a:schemeClr>
                          </a:solidFill>
                        </a:rPr>
                        <a:t>Diversas</a:t>
                      </a:r>
                      <a:r>
                        <a:rPr lang="es-ES" sz="1000" baseline="0" dirty="0" smtClean="0">
                          <a:solidFill>
                            <a:schemeClr val="tx1">
                              <a:lumMod val="65000"/>
                              <a:lumOff val="35000"/>
                            </a:schemeClr>
                          </a:solidFill>
                        </a:rPr>
                        <a:t> respuestas…</a:t>
                      </a:r>
                      <a:endParaRPr lang="es-ES" sz="1000"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000" dirty="0" smtClean="0">
                          <a:solidFill>
                            <a:schemeClr val="tx1">
                              <a:lumMod val="65000"/>
                              <a:lumOff val="35000"/>
                            </a:schemeClr>
                          </a:solidFill>
                        </a:rPr>
                        <a:t>Creativo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graphicFrame>
        <p:nvGraphicFramePr>
          <p:cNvPr id="37" name="10 Tabla"/>
          <p:cNvGraphicFramePr>
            <a:graphicFrameLocks noGrp="1"/>
          </p:cNvGraphicFramePr>
          <p:nvPr>
            <p:extLst>
              <p:ext uri="{D42A27DB-BD31-4B8C-83A1-F6EECF244321}">
                <p14:modId xmlns:p14="http://schemas.microsoft.com/office/powerpoint/2010/main" xmlns="" val="4256465995"/>
              </p:ext>
            </p:extLst>
          </p:nvPr>
        </p:nvGraphicFramePr>
        <p:xfrm>
          <a:off x="4956264" y="2961997"/>
          <a:ext cx="1571636" cy="3421577"/>
        </p:xfrm>
        <a:graphic>
          <a:graphicData uri="http://schemas.openxmlformats.org/drawingml/2006/table">
            <a:tbl>
              <a:tblPr firstRow="1" bandRow="1">
                <a:tableStyleId>{BDBED569-4797-4DF1-A0F4-6AAB3CD982D8}</a:tableStyleId>
              </a:tblPr>
              <a:tblGrid>
                <a:gridCol w="1571636">
                  <a:extLst>
                    <a:ext uri="{9D8B030D-6E8A-4147-A177-3AD203B41FA5}">
                      <a16:colId xmlns:a16="http://schemas.microsoft.com/office/drawing/2014/main" xmlns="" val="20000"/>
                    </a:ext>
                  </a:extLst>
                </a:gridCol>
              </a:tblGrid>
              <a:tr h="486164">
                <a:tc>
                  <a:txBody>
                    <a:bodyPr/>
                    <a:lstStyle/>
                    <a:p>
                      <a:pPr algn="ctr"/>
                      <a:r>
                        <a:rPr lang="es-ES_tradnl" sz="1400" b="1" dirty="0" smtClean="0">
                          <a:solidFill>
                            <a:schemeClr val="tx1">
                              <a:lumMod val="65000"/>
                              <a:lumOff val="35000"/>
                            </a:schemeClr>
                          </a:solidFill>
                        </a:rPr>
                        <a:t>NIVELES DE COMPRESIÓN</a:t>
                      </a:r>
                      <a:endParaRPr lang="es-ES" sz="1400" b="1" dirty="0">
                        <a:solidFill>
                          <a:schemeClr val="tx1">
                            <a:lumMod val="65000"/>
                            <a:lumOff val="35000"/>
                          </a:schemeClr>
                        </a:solidFill>
                        <a:latin typeface="Calibri" pitchFamily="34" charset="0"/>
                        <a:cs typeface="Calibri" pitchFamily="34" charset="0"/>
                      </a:endParaRPr>
                    </a:p>
                  </a:txBody>
                  <a:tcPr>
                    <a:solidFill>
                      <a:schemeClr val="accent5">
                        <a:lumMod val="60000"/>
                        <a:lumOff val="40000"/>
                      </a:schemeClr>
                    </a:solidFill>
                  </a:tcPr>
                </a:tc>
                <a:extLst>
                  <a:ext uri="{0D108BD9-81ED-4DB2-BD59-A6C34878D82A}">
                    <a16:rowId xmlns:a16="http://schemas.microsoft.com/office/drawing/2014/main" xmlns="" val="10000"/>
                  </a:ext>
                </a:extLst>
              </a:tr>
              <a:tr h="486164">
                <a:tc>
                  <a:txBody>
                    <a:bodyPr/>
                    <a:lstStyle/>
                    <a:p>
                      <a:pPr algn="ctr"/>
                      <a:r>
                        <a:rPr lang="es-ES_tradnl" sz="1400" b="1" dirty="0" smtClean="0">
                          <a:solidFill>
                            <a:schemeClr val="tx1"/>
                          </a:solidFill>
                        </a:rPr>
                        <a:t>LITERAL</a:t>
                      </a:r>
                      <a:endParaRPr lang="es-ES" sz="1400" b="1" dirty="0">
                        <a:solidFill>
                          <a:schemeClr val="tx1"/>
                        </a:solidFill>
                        <a:latin typeface="Calibri" pitchFamily="34" charset="0"/>
                        <a:cs typeface="Calibri" pitchFamily="34" charset="0"/>
                      </a:endParaRPr>
                    </a:p>
                  </a:txBody>
                  <a:tcPr>
                    <a:solidFill>
                      <a:schemeClr val="accent6">
                        <a:lumMod val="40000"/>
                        <a:lumOff val="60000"/>
                      </a:schemeClr>
                    </a:solidFill>
                  </a:tcPr>
                </a:tc>
                <a:extLst>
                  <a:ext uri="{0D108BD9-81ED-4DB2-BD59-A6C34878D82A}">
                    <a16:rowId xmlns:a16="http://schemas.microsoft.com/office/drawing/2014/main" xmlns="" val="10001"/>
                  </a:ext>
                </a:extLst>
              </a:tr>
              <a:tr h="486164">
                <a:tc>
                  <a:txBody>
                    <a:bodyPr/>
                    <a:lstStyle/>
                    <a:p>
                      <a:pPr algn="ctr"/>
                      <a:r>
                        <a:rPr lang="es-ES_tradnl" sz="1400" b="1" dirty="0" smtClean="0">
                          <a:solidFill>
                            <a:schemeClr val="tx1"/>
                          </a:solidFill>
                        </a:rPr>
                        <a:t>REORGANIZACIÓN</a:t>
                      </a:r>
                      <a:r>
                        <a:rPr lang="es-ES_tradnl" sz="1400" b="1" baseline="0" dirty="0" smtClean="0">
                          <a:solidFill>
                            <a:schemeClr val="tx1"/>
                          </a:solidFill>
                        </a:rPr>
                        <a:t> LITERAL</a:t>
                      </a:r>
                      <a:endParaRPr lang="es-ES" sz="1400" b="1" dirty="0">
                        <a:solidFill>
                          <a:schemeClr val="tx1"/>
                        </a:solidFill>
                        <a:latin typeface="Calibri" pitchFamily="34" charset="0"/>
                        <a:cs typeface="Calibri" pitchFamily="34" charset="0"/>
                      </a:endParaRPr>
                    </a:p>
                  </a:txBody>
                  <a:tcPr>
                    <a:solidFill>
                      <a:schemeClr val="accent6">
                        <a:lumMod val="40000"/>
                        <a:lumOff val="60000"/>
                      </a:schemeClr>
                    </a:solidFill>
                  </a:tcPr>
                </a:tc>
                <a:extLst>
                  <a:ext uri="{0D108BD9-81ED-4DB2-BD59-A6C34878D82A}">
                    <a16:rowId xmlns:a16="http://schemas.microsoft.com/office/drawing/2014/main" xmlns="" val="10002"/>
                  </a:ext>
                </a:extLst>
              </a:tr>
              <a:tr h="486164">
                <a:tc>
                  <a:txBody>
                    <a:bodyPr/>
                    <a:lstStyle/>
                    <a:p>
                      <a:pPr algn="ctr"/>
                      <a:r>
                        <a:rPr lang="es-ES" sz="1400" b="1" dirty="0" smtClean="0">
                          <a:solidFill>
                            <a:schemeClr val="tx1"/>
                          </a:solidFill>
                        </a:rPr>
                        <a:t>INFERENCIAL</a:t>
                      </a:r>
                      <a:endParaRPr lang="es-ES" sz="1400" b="1" dirty="0">
                        <a:solidFill>
                          <a:schemeClr val="tx1"/>
                        </a:solidFill>
                        <a:latin typeface="Calibri" pitchFamily="34" charset="0"/>
                        <a:cs typeface="Calibri" pitchFamily="34" charset="0"/>
                      </a:endParaRPr>
                    </a:p>
                  </a:txBody>
                  <a:tcPr>
                    <a:solidFill>
                      <a:schemeClr val="accent6">
                        <a:lumMod val="40000"/>
                        <a:lumOff val="60000"/>
                      </a:schemeClr>
                    </a:solidFill>
                  </a:tcPr>
                </a:tc>
                <a:extLst>
                  <a:ext uri="{0D108BD9-81ED-4DB2-BD59-A6C34878D82A}">
                    <a16:rowId xmlns:a16="http://schemas.microsoft.com/office/drawing/2014/main" xmlns="" val="10003"/>
                  </a:ext>
                </a:extLst>
              </a:tr>
              <a:tr h="436252">
                <a:tc>
                  <a:txBody>
                    <a:bodyPr/>
                    <a:lstStyle/>
                    <a:p>
                      <a:pPr algn="ctr"/>
                      <a:r>
                        <a:rPr lang="es-ES" sz="1400" b="1" dirty="0" smtClean="0">
                          <a:solidFill>
                            <a:schemeClr val="tx1"/>
                          </a:solidFill>
                        </a:rPr>
                        <a:t>EVALUATIVO</a:t>
                      </a:r>
                      <a:endParaRPr lang="es-ES" sz="1400" b="1" dirty="0">
                        <a:solidFill>
                          <a:schemeClr val="tx1"/>
                        </a:solidFill>
                      </a:endParaRPr>
                    </a:p>
                  </a:txBody>
                  <a:tcPr>
                    <a:solidFill>
                      <a:schemeClr val="accent6">
                        <a:lumMod val="40000"/>
                        <a:lumOff val="60000"/>
                      </a:schemeClr>
                    </a:solidFill>
                  </a:tcPr>
                </a:tc>
                <a:extLst>
                  <a:ext uri="{0D108BD9-81ED-4DB2-BD59-A6C34878D82A}">
                    <a16:rowId xmlns:a16="http://schemas.microsoft.com/office/drawing/2014/main" xmlns="" val="10004"/>
                  </a:ext>
                </a:extLst>
              </a:tr>
              <a:tr h="434079">
                <a:tc>
                  <a:txBody>
                    <a:bodyPr/>
                    <a:lstStyle/>
                    <a:p>
                      <a:pPr algn="ctr"/>
                      <a:r>
                        <a:rPr lang="es-ES" sz="1400" b="1" dirty="0" smtClean="0">
                          <a:solidFill>
                            <a:schemeClr val="tx1"/>
                          </a:solidFill>
                        </a:rPr>
                        <a:t>APRECIATIVO</a:t>
                      </a:r>
                      <a:endParaRPr lang="es-ES" sz="1400" b="1" dirty="0">
                        <a:solidFill>
                          <a:schemeClr val="tx1"/>
                        </a:solidFill>
                      </a:endParaRPr>
                    </a:p>
                  </a:txBody>
                  <a:tcPr>
                    <a:solidFill>
                      <a:schemeClr val="accent6">
                        <a:lumMod val="40000"/>
                        <a:lumOff val="60000"/>
                      </a:schemeClr>
                    </a:solidFill>
                  </a:tcPr>
                </a:tc>
                <a:extLst>
                  <a:ext uri="{0D108BD9-81ED-4DB2-BD59-A6C34878D82A}">
                    <a16:rowId xmlns:a16="http://schemas.microsoft.com/office/drawing/2014/main" xmlns="" val="10005"/>
                  </a:ext>
                </a:extLst>
              </a:tr>
              <a:tr h="542598">
                <a:tc>
                  <a:txBody>
                    <a:bodyPr/>
                    <a:lstStyle/>
                    <a:p>
                      <a:pPr algn="ctr"/>
                      <a:r>
                        <a:rPr lang="es-ES" sz="1400" b="1" dirty="0" smtClean="0">
                          <a:solidFill>
                            <a:schemeClr val="tx1"/>
                          </a:solidFill>
                        </a:rPr>
                        <a:t>CREATIVO</a:t>
                      </a:r>
                      <a:endParaRPr lang="es-ES" sz="1400" b="1" dirty="0">
                        <a:solidFill>
                          <a:schemeClr val="tx1"/>
                        </a:solidFill>
                      </a:endParaRPr>
                    </a:p>
                  </a:txBody>
                  <a:tcPr>
                    <a:solidFill>
                      <a:schemeClr val="accent6">
                        <a:lumMod val="40000"/>
                        <a:lumOff val="60000"/>
                      </a:schemeClr>
                    </a:solidFill>
                  </a:tcPr>
                </a:tc>
                <a:extLst>
                  <a:ext uri="{0D108BD9-81ED-4DB2-BD59-A6C34878D82A}">
                    <a16:rowId xmlns:a16="http://schemas.microsoft.com/office/drawing/2014/main" xmlns="" val="10006"/>
                  </a:ext>
                </a:extLst>
              </a:tr>
            </a:tbl>
          </a:graphicData>
        </a:graphic>
      </p:graphicFrame>
      <p:graphicFrame>
        <p:nvGraphicFramePr>
          <p:cNvPr id="38" name="7 Tabla"/>
          <p:cNvGraphicFramePr>
            <a:graphicFrameLocks noGrp="1"/>
          </p:cNvGraphicFramePr>
          <p:nvPr>
            <p:extLst>
              <p:ext uri="{D42A27DB-BD31-4B8C-83A1-F6EECF244321}">
                <p14:modId xmlns:p14="http://schemas.microsoft.com/office/powerpoint/2010/main" xmlns="" val="1489876652"/>
              </p:ext>
            </p:extLst>
          </p:nvPr>
        </p:nvGraphicFramePr>
        <p:xfrm>
          <a:off x="3140968" y="2555776"/>
          <a:ext cx="1534065" cy="518160"/>
        </p:xfrm>
        <a:graphic>
          <a:graphicData uri="http://schemas.openxmlformats.org/drawingml/2006/table">
            <a:tbl>
              <a:tblPr>
                <a:tableStyleId>{35758FB7-9AC5-4552-8A53-C91805E547FA}</a:tableStyleId>
              </a:tblPr>
              <a:tblGrid>
                <a:gridCol w="1534065">
                  <a:extLst>
                    <a:ext uri="{9D8B030D-6E8A-4147-A177-3AD203B41FA5}">
                      <a16:colId xmlns:a16="http://schemas.microsoft.com/office/drawing/2014/main" xmlns="" val="20000"/>
                    </a:ext>
                  </a:extLst>
                </a:gridCol>
              </a:tblGrid>
              <a:tr h="285752">
                <a:tc>
                  <a:txBody>
                    <a:bodyPr/>
                    <a:lstStyle/>
                    <a:p>
                      <a:pPr algn="ctr"/>
                      <a:r>
                        <a:rPr lang="es-VE" sz="1400" b="1" dirty="0" smtClean="0">
                          <a:solidFill>
                            <a:schemeClr val="tx1">
                              <a:lumMod val="65000"/>
                              <a:lumOff val="35000"/>
                            </a:schemeClr>
                          </a:solidFill>
                        </a:rPr>
                        <a:t>Nivel de comprensión</a:t>
                      </a:r>
                      <a:endParaRPr lang="es-VE" sz="1400" b="1" dirty="0">
                        <a:solidFill>
                          <a:schemeClr val="tx1">
                            <a:lumMod val="65000"/>
                            <a:lumOff val="35000"/>
                          </a:schemeClr>
                        </a:solidFill>
                      </a:endParaRPr>
                    </a:p>
                  </a:txBody>
                  <a:tcPr>
                    <a:solidFill>
                      <a:schemeClr val="accent5">
                        <a:lumMod val="60000"/>
                        <a:lumOff val="40000"/>
                      </a:schemeClr>
                    </a:solidFill>
                  </a:tcPr>
                </a:tc>
                <a:extLst>
                  <a:ext uri="{0D108BD9-81ED-4DB2-BD59-A6C34878D82A}">
                    <a16:rowId xmlns:a16="http://schemas.microsoft.com/office/drawing/2014/main" xmlns="" val="10000"/>
                  </a:ext>
                </a:extLst>
              </a:tr>
            </a:tbl>
          </a:graphicData>
        </a:graphic>
      </p:graphicFrame>
      <p:sp>
        <p:nvSpPr>
          <p:cNvPr id="39" name="14 CuadroTexto"/>
          <p:cNvSpPr txBox="1"/>
          <p:nvPr/>
        </p:nvSpPr>
        <p:spPr>
          <a:xfrm>
            <a:off x="-243408" y="1213063"/>
            <a:ext cx="2071702" cy="307777"/>
          </a:xfrm>
          <a:prstGeom prst="rect">
            <a:avLst/>
          </a:prstGeom>
          <a:noFill/>
        </p:spPr>
        <p:txBody>
          <a:bodyPr wrap="square" rtlCol="0">
            <a:spAutoFit/>
          </a:bodyPr>
          <a:lstStyle/>
          <a:p>
            <a:pPr algn="ctr"/>
            <a:r>
              <a:rPr lang="es-VE" sz="1400" b="1" i="1" dirty="0">
                <a:solidFill>
                  <a:schemeClr val="tx1">
                    <a:lumMod val="65000"/>
                    <a:lumOff val="35000"/>
                  </a:schemeClr>
                </a:solidFill>
              </a:rPr>
              <a:t>Segundo lapso</a:t>
            </a:r>
          </a:p>
        </p:txBody>
      </p:sp>
    </p:spTree>
    <p:extLst>
      <p:ext uri="{BB962C8B-B14F-4D97-AF65-F5344CB8AC3E}">
        <p14:creationId xmlns:p14="http://schemas.microsoft.com/office/powerpoint/2010/main" xmlns="" val="5778646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779630" y="8552326"/>
            <a:ext cx="385674" cy="392912"/>
          </a:xfrm>
          <a:prstGeom prst="rect">
            <a:avLst/>
          </a:prstGeom>
          <a:noFill/>
        </p:spPr>
      </p:pic>
      <p:pic>
        <p:nvPicPr>
          <p:cNvPr id="31"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4" cstate="print"/>
          <a:stretch>
            <a:fillRect/>
          </a:stretch>
        </p:blipFill>
        <p:spPr>
          <a:xfrm>
            <a:off x="4608445" y="8532440"/>
            <a:ext cx="548747" cy="375928"/>
          </a:xfrm>
          <a:prstGeom prst="rect">
            <a:avLst/>
          </a:prstGeom>
        </p:spPr>
      </p:pic>
      <p:pic>
        <p:nvPicPr>
          <p:cNvPr id="32"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5" cstate="print"/>
          <a:srcRect/>
          <a:stretch>
            <a:fillRect/>
          </a:stretch>
        </p:blipFill>
        <p:spPr bwMode="auto">
          <a:xfrm>
            <a:off x="5231616" y="8555315"/>
            <a:ext cx="429632" cy="389923"/>
          </a:xfrm>
          <a:prstGeom prst="rect">
            <a:avLst/>
          </a:prstGeom>
          <a:noFill/>
        </p:spPr>
      </p:pic>
      <p:sp>
        <p:nvSpPr>
          <p:cNvPr id="11"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42</a:t>
            </a:r>
            <a:endParaRPr lang="en-US" sz="1200" dirty="0">
              <a:solidFill>
                <a:schemeClr val="tx1">
                  <a:lumMod val="65000"/>
                  <a:lumOff val="35000"/>
                </a:schemeClr>
              </a:solidFill>
              <a:latin typeface="Arial" pitchFamily="34" charset="0"/>
              <a:cs typeface="Arial" pitchFamily="34" charset="0"/>
            </a:endParaRPr>
          </a:p>
        </p:txBody>
      </p:sp>
      <p:graphicFrame>
        <p:nvGraphicFramePr>
          <p:cNvPr id="19" name="1 Diagrama"/>
          <p:cNvGraphicFramePr/>
          <p:nvPr>
            <p:extLst>
              <p:ext uri="{D42A27DB-BD31-4B8C-83A1-F6EECF244321}">
                <p14:modId xmlns:p14="http://schemas.microsoft.com/office/powerpoint/2010/main" xmlns="" val="672441333"/>
              </p:ext>
            </p:extLst>
          </p:nvPr>
        </p:nvGraphicFramePr>
        <p:xfrm>
          <a:off x="246484" y="2051720"/>
          <a:ext cx="6422876"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0" name="6 CuadroTexto"/>
          <p:cNvSpPr txBox="1"/>
          <p:nvPr/>
        </p:nvSpPr>
        <p:spPr>
          <a:xfrm>
            <a:off x="389360" y="2154895"/>
            <a:ext cx="993228" cy="261610"/>
          </a:xfrm>
          <a:prstGeom prst="rect">
            <a:avLst/>
          </a:prstGeom>
          <a:solidFill>
            <a:schemeClr val="accent6">
              <a:lumMod val="75000"/>
            </a:schemeClr>
          </a:solidFill>
        </p:spPr>
        <p:txBody>
          <a:bodyPr wrap="square" rtlCol="0">
            <a:spAutoFit/>
          </a:bodyPr>
          <a:lstStyle/>
          <a:p>
            <a:pPr algn="ctr"/>
            <a:r>
              <a:rPr lang="es-VE" sz="1100" b="1" dirty="0"/>
              <a:t>LITERAL</a:t>
            </a:r>
          </a:p>
        </p:txBody>
      </p:sp>
      <p:sp>
        <p:nvSpPr>
          <p:cNvPr id="21" name="7 CuadroTexto"/>
          <p:cNvSpPr txBox="1"/>
          <p:nvPr/>
        </p:nvSpPr>
        <p:spPr>
          <a:xfrm>
            <a:off x="317922" y="2819103"/>
            <a:ext cx="1258089" cy="430887"/>
          </a:xfrm>
          <a:prstGeom prst="rect">
            <a:avLst/>
          </a:prstGeom>
          <a:solidFill>
            <a:schemeClr val="accent6">
              <a:lumMod val="75000"/>
            </a:schemeClr>
          </a:solidFill>
        </p:spPr>
        <p:txBody>
          <a:bodyPr wrap="square" rtlCol="0">
            <a:spAutoFit/>
          </a:bodyPr>
          <a:lstStyle/>
          <a:p>
            <a:pPr algn="ctr"/>
            <a:r>
              <a:rPr lang="es-VE" sz="1050" b="1" dirty="0"/>
              <a:t>REORGANIZACIÓN LITERAL</a:t>
            </a:r>
          </a:p>
        </p:txBody>
      </p:sp>
      <p:sp>
        <p:nvSpPr>
          <p:cNvPr id="22" name="8 CuadroTexto"/>
          <p:cNvSpPr txBox="1"/>
          <p:nvPr/>
        </p:nvSpPr>
        <p:spPr>
          <a:xfrm>
            <a:off x="389360" y="3512217"/>
            <a:ext cx="1125659" cy="261610"/>
          </a:xfrm>
          <a:prstGeom prst="rect">
            <a:avLst/>
          </a:prstGeom>
          <a:noFill/>
        </p:spPr>
        <p:txBody>
          <a:bodyPr wrap="square" rtlCol="0">
            <a:spAutoFit/>
          </a:bodyPr>
          <a:lstStyle/>
          <a:p>
            <a:r>
              <a:rPr lang="es-VE" sz="1050" b="1" dirty="0"/>
              <a:t>INFERENCIAL</a:t>
            </a:r>
          </a:p>
        </p:txBody>
      </p:sp>
      <p:sp>
        <p:nvSpPr>
          <p:cNvPr id="23" name="9 CuadroTexto"/>
          <p:cNvSpPr txBox="1"/>
          <p:nvPr/>
        </p:nvSpPr>
        <p:spPr>
          <a:xfrm>
            <a:off x="389360" y="4226597"/>
            <a:ext cx="1125659" cy="261610"/>
          </a:xfrm>
          <a:prstGeom prst="rect">
            <a:avLst/>
          </a:prstGeom>
          <a:solidFill>
            <a:schemeClr val="accent6">
              <a:lumMod val="75000"/>
            </a:schemeClr>
          </a:solidFill>
        </p:spPr>
        <p:txBody>
          <a:bodyPr wrap="square" rtlCol="0">
            <a:spAutoFit/>
          </a:bodyPr>
          <a:lstStyle/>
          <a:p>
            <a:r>
              <a:rPr lang="es-VE" sz="1050" b="1" dirty="0"/>
              <a:t>EVALUATIVO</a:t>
            </a:r>
          </a:p>
        </p:txBody>
      </p:sp>
      <p:sp>
        <p:nvSpPr>
          <p:cNvPr id="24" name="10 CuadroTexto"/>
          <p:cNvSpPr txBox="1"/>
          <p:nvPr/>
        </p:nvSpPr>
        <p:spPr>
          <a:xfrm>
            <a:off x="389360" y="5012415"/>
            <a:ext cx="1125659" cy="261610"/>
          </a:xfrm>
          <a:prstGeom prst="rect">
            <a:avLst/>
          </a:prstGeom>
          <a:solidFill>
            <a:schemeClr val="accent6">
              <a:lumMod val="75000"/>
            </a:schemeClr>
          </a:solidFill>
        </p:spPr>
        <p:txBody>
          <a:bodyPr wrap="square" rtlCol="0">
            <a:spAutoFit/>
          </a:bodyPr>
          <a:lstStyle/>
          <a:p>
            <a:r>
              <a:rPr lang="es-VE" sz="1050" b="1" dirty="0"/>
              <a:t>APRECIATIVO</a:t>
            </a:r>
          </a:p>
        </p:txBody>
      </p:sp>
      <p:sp>
        <p:nvSpPr>
          <p:cNvPr id="25" name="11 CuadroTexto"/>
          <p:cNvSpPr txBox="1"/>
          <p:nvPr/>
        </p:nvSpPr>
        <p:spPr>
          <a:xfrm>
            <a:off x="317922" y="5655357"/>
            <a:ext cx="1191874" cy="261610"/>
          </a:xfrm>
          <a:prstGeom prst="rect">
            <a:avLst/>
          </a:prstGeom>
          <a:solidFill>
            <a:schemeClr val="accent6">
              <a:lumMod val="75000"/>
            </a:schemeClr>
          </a:solidFill>
        </p:spPr>
        <p:txBody>
          <a:bodyPr wrap="square" rtlCol="0">
            <a:spAutoFit/>
          </a:bodyPr>
          <a:lstStyle/>
          <a:p>
            <a:pPr algn="ctr"/>
            <a:r>
              <a:rPr lang="es-VE" sz="1050" b="1" dirty="0"/>
              <a:t>CREATIVO</a:t>
            </a:r>
          </a:p>
        </p:txBody>
      </p:sp>
      <p:sp>
        <p:nvSpPr>
          <p:cNvPr id="26" name="12 CuadroTexto"/>
          <p:cNvSpPr txBox="1"/>
          <p:nvPr/>
        </p:nvSpPr>
        <p:spPr>
          <a:xfrm>
            <a:off x="1746682" y="2083456"/>
            <a:ext cx="4833711" cy="553998"/>
          </a:xfrm>
          <a:prstGeom prst="rect">
            <a:avLst/>
          </a:prstGeom>
          <a:solidFill>
            <a:schemeClr val="accent5">
              <a:lumMod val="60000"/>
              <a:lumOff val="40000"/>
            </a:schemeClr>
          </a:solidFill>
        </p:spPr>
        <p:txBody>
          <a:bodyPr wrap="square" rtlCol="0">
            <a:spAutoFit/>
          </a:bodyPr>
          <a:lstStyle/>
          <a:p>
            <a:pPr lvl="0"/>
            <a:r>
              <a:rPr lang="es-VE" sz="1000" b="1" dirty="0"/>
              <a:t>La información está directamente en  el texto. Preguntas tales como</a:t>
            </a:r>
            <a:r>
              <a:rPr lang="es-VE" sz="1000" b="1" dirty="0" smtClean="0"/>
              <a:t>: ¿</a:t>
            </a:r>
            <a:r>
              <a:rPr lang="es-VE" sz="1000" b="1" dirty="0"/>
              <a:t>Quién es</a:t>
            </a:r>
            <a:r>
              <a:rPr lang="es-VE" sz="1000" b="1" dirty="0" smtClean="0"/>
              <a:t>…? </a:t>
            </a:r>
            <a:r>
              <a:rPr lang="es-VE" sz="1000" b="1" dirty="0"/>
              <a:t>¿Dónde</a:t>
            </a:r>
            <a:r>
              <a:rPr lang="es-VE" sz="1000" b="1" dirty="0" smtClean="0"/>
              <a:t>…?  </a:t>
            </a:r>
            <a:r>
              <a:rPr lang="es-VE" sz="1000" b="1" dirty="0"/>
              <a:t>¿Quiénes son</a:t>
            </a:r>
            <a:r>
              <a:rPr lang="es-VE" sz="1000" b="1" dirty="0" smtClean="0"/>
              <a:t>…?  </a:t>
            </a:r>
            <a:r>
              <a:rPr lang="es-VE" sz="1000" b="1" dirty="0"/>
              <a:t>Permite ubicar a los personajes, identificar contextos, identificar ejemplos. </a:t>
            </a:r>
          </a:p>
        </p:txBody>
      </p:sp>
      <p:sp>
        <p:nvSpPr>
          <p:cNvPr id="27" name="13 CuadroTexto"/>
          <p:cNvSpPr txBox="1"/>
          <p:nvPr/>
        </p:nvSpPr>
        <p:spPr>
          <a:xfrm>
            <a:off x="1746682" y="2690586"/>
            <a:ext cx="4899926" cy="553998"/>
          </a:xfrm>
          <a:prstGeom prst="rect">
            <a:avLst/>
          </a:prstGeom>
          <a:solidFill>
            <a:schemeClr val="accent5">
              <a:lumMod val="60000"/>
              <a:lumOff val="40000"/>
            </a:schemeClr>
          </a:solidFill>
        </p:spPr>
        <p:txBody>
          <a:bodyPr wrap="square" rtlCol="0">
            <a:spAutoFit/>
          </a:bodyPr>
          <a:lstStyle/>
          <a:p>
            <a:r>
              <a:rPr lang="es-VE" sz="1000" b="1" dirty="0"/>
              <a:t>Implica expresar con palabras propias el contenido del </a:t>
            </a:r>
            <a:r>
              <a:rPr lang="es-VE" sz="1000" b="1" dirty="0" smtClean="0"/>
              <a:t>texto (parafrasear</a:t>
            </a:r>
            <a:r>
              <a:rPr lang="es-VE" sz="1000" b="1" dirty="0"/>
              <a:t>). Preguntas que orientan este nivel son: ¿Qué significa </a:t>
            </a:r>
            <a:r>
              <a:rPr lang="es-VE" sz="1000" b="1" dirty="0" smtClean="0"/>
              <a:t>…?  </a:t>
            </a:r>
            <a:r>
              <a:rPr lang="es-VE" sz="1000" b="1" dirty="0"/>
              <a:t>¿Qué es para ti </a:t>
            </a:r>
            <a:r>
              <a:rPr lang="es-VE" sz="1000" b="1" dirty="0" smtClean="0"/>
              <a:t>…?  </a:t>
            </a:r>
            <a:r>
              <a:rPr lang="es-VE" sz="1000" b="1" dirty="0"/>
              <a:t>S</a:t>
            </a:r>
            <a:r>
              <a:rPr lang="es-VE" sz="1000" b="1" dirty="0" smtClean="0"/>
              <a:t>eñala </a:t>
            </a:r>
            <a:r>
              <a:rPr lang="es-VE" sz="1000" b="1" dirty="0"/>
              <a:t>algunas características…</a:t>
            </a:r>
          </a:p>
        </p:txBody>
      </p:sp>
      <p:sp>
        <p:nvSpPr>
          <p:cNvPr id="28" name="14 CuadroTexto"/>
          <p:cNvSpPr txBox="1"/>
          <p:nvPr/>
        </p:nvSpPr>
        <p:spPr>
          <a:xfrm>
            <a:off x="1818120" y="3512216"/>
            <a:ext cx="4833711" cy="553998"/>
          </a:xfrm>
          <a:prstGeom prst="rect">
            <a:avLst/>
          </a:prstGeom>
          <a:solidFill>
            <a:schemeClr val="accent5">
              <a:lumMod val="60000"/>
              <a:lumOff val="40000"/>
            </a:schemeClr>
          </a:solidFill>
        </p:spPr>
        <p:txBody>
          <a:bodyPr wrap="square" rtlCol="0">
            <a:spAutoFit/>
          </a:bodyPr>
          <a:lstStyle/>
          <a:p>
            <a:r>
              <a:rPr lang="es-VE" sz="1000" b="1" dirty="0"/>
              <a:t>La respuesta se deduce, se descubre, se sacan conclusiones, a partir de la información que proporciona el texto y los conocimientos previos del lector. Algunas preguntas son: ¿Qué conclusión</a:t>
            </a:r>
            <a:r>
              <a:rPr lang="es-VE" sz="1000" b="1" dirty="0" smtClean="0"/>
              <a:t>…? </a:t>
            </a:r>
            <a:r>
              <a:rPr lang="es-VE" sz="1000" b="1" dirty="0"/>
              <a:t>¿Qué significa</a:t>
            </a:r>
            <a:r>
              <a:rPr lang="es-VE" sz="1000" b="1" dirty="0" smtClean="0"/>
              <a:t>…? </a:t>
            </a:r>
            <a:r>
              <a:rPr lang="es-VE" sz="1000" b="1" dirty="0"/>
              <a:t>¿Cuál es el motivo</a:t>
            </a:r>
            <a:r>
              <a:rPr lang="es-VE" sz="1000" b="1" dirty="0" smtClean="0"/>
              <a:t>…?  </a:t>
            </a:r>
            <a:r>
              <a:rPr lang="es-VE" sz="1000" b="1" dirty="0"/>
              <a:t>¿Cómo podría…?</a:t>
            </a:r>
          </a:p>
        </p:txBody>
      </p:sp>
      <p:sp>
        <p:nvSpPr>
          <p:cNvPr id="33" name="15 CuadroTexto"/>
          <p:cNvSpPr txBox="1"/>
          <p:nvPr/>
        </p:nvSpPr>
        <p:spPr>
          <a:xfrm>
            <a:off x="1818120" y="4226597"/>
            <a:ext cx="4833711" cy="400110"/>
          </a:xfrm>
          <a:prstGeom prst="rect">
            <a:avLst/>
          </a:prstGeom>
          <a:solidFill>
            <a:schemeClr val="accent5">
              <a:lumMod val="60000"/>
              <a:lumOff val="40000"/>
            </a:schemeClr>
          </a:solidFill>
        </p:spPr>
        <p:txBody>
          <a:bodyPr wrap="square" rtlCol="0">
            <a:spAutoFit/>
          </a:bodyPr>
          <a:lstStyle/>
          <a:p>
            <a:r>
              <a:rPr lang="es-VE" sz="1000" b="1" dirty="0"/>
              <a:t>Se emiten juicios evaluativos de acuerdo con valores y criterios objetivos. Ejemplos de preguntas para este nivel: ¿Qué hubieras hecho</a:t>
            </a:r>
            <a:r>
              <a:rPr lang="es-VE" sz="1000" b="1" dirty="0" smtClean="0"/>
              <a:t>…?  ¿</a:t>
            </a:r>
            <a:r>
              <a:rPr lang="es-VE" sz="1000" b="1" dirty="0"/>
              <a:t>Qué opinas de</a:t>
            </a:r>
            <a:r>
              <a:rPr lang="es-VE" sz="1000" b="1" dirty="0" smtClean="0"/>
              <a:t>…?   </a:t>
            </a:r>
            <a:r>
              <a:rPr lang="es-VE" sz="1000" b="1" dirty="0"/>
              <a:t>¿Qué te parece</a:t>
            </a:r>
            <a:r>
              <a:rPr lang="es-VE" sz="1000" dirty="0"/>
              <a:t>?</a:t>
            </a:r>
          </a:p>
        </p:txBody>
      </p:sp>
      <p:sp>
        <p:nvSpPr>
          <p:cNvPr id="34" name="16 CuadroTexto"/>
          <p:cNvSpPr txBox="1"/>
          <p:nvPr/>
        </p:nvSpPr>
        <p:spPr>
          <a:xfrm>
            <a:off x="1700808" y="4860032"/>
            <a:ext cx="4767496" cy="553998"/>
          </a:xfrm>
          <a:prstGeom prst="rect">
            <a:avLst/>
          </a:prstGeom>
          <a:solidFill>
            <a:schemeClr val="accent5">
              <a:lumMod val="60000"/>
              <a:lumOff val="40000"/>
            </a:schemeClr>
          </a:solidFill>
        </p:spPr>
        <p:txBody>
          <a:bodyPr wrap="square" rtlCol="0">
            <a:spAutoFit/>
          </a:bodyPr>
          <a:lstStyle/>
          <a:p>
            <a:r>
              <a:rPr lang="es-VE" sz="1000" b="1" dirty="0"/>
              <a:t>Está relacionado con  las respuestas </a:t>
            </a:r>
            <a:r>
              <a:rPr lang="es-VE" sz="1000" b="1" dirty="0" smtClean="0"/>
              <a:t>emocionales, </a:t>
            </a:r>
            <a:r>
              <a:rPr lang="es-VE" sz="1000" b="1" dirty="0"/>
              <a:t>la valoración  subjetiva del texto.  Ejemplos de preguntas: ¿Qué fue lo que más te agradó</a:t>
            </a:r>
            <a:r>
              <a:rPr lang="es-VE" sz="1000" b="1" dirty="0" smtClean="0"/>
              <a:t>…?  </a:t>
            </a:r>
            <a:r>
              <a:rPr lang="es-VE" sz="1000" b="1" dirty="0"/>
              <a:t>¿Cuál aspecto del texto te resultó interesante</a:t>
            </a:r>
            <a:r>
              <a:rPr lang="es-VE" sz="1000" b="1" dirty="0" smtClean="0"/>
              <a:t>…?  </a:t>
            </a:r>
            <a:r>
              <a:rPr lang="es-VE" sz="1000" b="1" dirty="0"/>
              <a:t>¿Cuál parte no te agradó…?</a:t>
            </a:r>
          </a:p>
        </p:txBody>
      </p:sp>
      <p:sp>
        <p:nvSpPr>
          <p:cNvPr id="36" name="17 CuadroTexto"/>
          <p:cNvSpPr txBox="1"/>
          <p:nvPr/>
        </p:nvSpPr>
        <p:spPr>
          <a:xfrm>
            <a:off x="1772816" y="5508104"/>
            <a:ext cx="4701280" cy="553998"/>
          </a:xfrm>
          <a:prstGeom prst="rect">
            <a:avLst/>
          </a:prstGeom>
          <a:solidFill>
            <a:schemeClr val="accent5">
              <a:lumMod val="60000"/>
              <a:lumOff val="40000"/>
            </a:schemeClr>
          </a:solidFill>
        </p:spPr>
        <p:txBody>
          <a:bodyPr wrap="square" rtlCol="0">
            <a:spAutoFit/>
          </a:bodyPr>
          <a:lstStyle/>
          <a:p>
            <a:r>
              <a:rPr lang="es-VE" sz="1000" b="1" dirty="0"/>
              <a:t>Implica todas las creaciones  personales o grupales a partir de la lectura de un texto, como cambiar el final de la historia, crear un nuevo texto partiendo de un personaje o </a:t>
            </a:r>
            <a:r>
              <a:rPr lang="es-VE" sz="1000" b="1" dirty="0" smtClean="0"/>
              <a:t>situación.</a:t>
            </a:r>
            <a:endParaRPr lang="es-VE" sz="1000" b="1" dirty="0"/>
          </a:p>
        </p:txBody>
      </p:sp>
      <p:sp>
        <p:nvSpPr>
          <p:cNvPr id="37" name="18 CuadroTexto"/>
          <p:cNvSpPr txBox="1"/>
          <p:nvPr/>
        </p:nvSpPr>
        <p:spPr>
          <a:xfrm>
            <a:off x="4032698" y="6369737"/>
            <a:ext cx="2913470" cy="215444"/>
          </a:xfrm>
          <a:prstGeom prst="rect">
            <a:avLst/>
          </a:prstGeom>
          <a:noFill/>
        </p:spPr>
        <p:txBody>
          <a:bodyPr wrap="square" rtlCol="0">
            <a:spAutoFit/>
          </a:bodyPr>
          <a:lstStyle/>
          <a:p>
            <a:pPr algn="ctr"/>
            <a:r>
              <a:rPr lang="es-VE" sz="800" b="1" dirty="0">
                <a:hlinkClick r:id="rId11"/>
              </a:rPr>
              <a:t>Vieytes y López,1992</a:t>
            </a:r>
            <a:endParaRPr lang="es-VE" sz="800" b="1" dirty="0"/>
          </a:p>
        </p:txBody>
      </p:sp>
      <p:sp>
        <p:nvSpPr>
          <p:cNvPr id="35" name="Rectángulo redondeado 34"/>
          <p:cNvSpPr/>
          <p:nvPr/>
        </p:nvSpPr>
        <p:spPr>
          <a:xfrm flipH="1">
            <a:off x="-27384" y="566512"/>
            <a:ext cx="5157192" cy="693120"/>
          </a:xfrm>
          <a:prstGeom prst="roundRect">
            <a:avLst/>
          </a:prstGeom>
          <a:gradFill>
            <a:gsLst>
              <a:gs pos="0">
                <a:schemeClr val="accent1">
                  <a:lumMod val="5000"/>
                  <a:lumOff val="95000"/>
                </a:schemeClr>
              </a:gs>
              <a:gs pos="13000">
                <a:schemeClr val="accent6">
                  <a:lumMod val="60000"/>
                  <a:lumOff val="40000"/>
                </a:schemeClr>
              </a:gs>
              <a:gs pos="26000">
                <a:schemeClr val="accent5">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9" name="Imagen 38"/>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5000222" y="217439"/>
            <a:ext cx="1834486" cy="1438237"/>
          </a:xfrm>
          <a:prstGeom prst="rect">
            <a:avLst/>
          </a:prstGeom>
        </p:spPr>
      </p:pic>
      <p:sp>
        <p:nvSpPr>
          <p:cNvPr id="40" name="Rectangle 6">
            <a:extLst/>
          </p:cNvPr>
          <p:cNvSpPr>
            <a:spLocks noChangeArrowheads="1"/>
          </p:cNvSpPr>
          <p:nvPr/>
        </p:nvSpPr>
        <p:spPr bwMode="auto">
          <a:xfrm>
            <a:off x="116632" y="551746"/>
            <a:ext cx="4663561"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sz="2000" b="1" dirty="0">
                <a:solidFill>
                  <a:schemeClr val="bg1"/>
                </a:solidFill>
              </a:rPr>
              <a:t>NIVELES DE COMPRENSIÓN DE LA LECTURA</a:t>
            </a:r>
          </a:p>
        </p:txBody>
      </p:sp>
    </p:spTree>
    <p:extLst>
      <p:ext uri="{BB962C8B-B14F-4D97-AF65-F5344CB8AC3E}">
        <p14:creationId xmlns:p14="http://schemas.microsoft.com/office/powerpoint/2010/main" xmlns="" val="31672937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8 CuadroTexto">
            <a:extLst>
              <a:ext uri="{FF2B5EF4-FFF2-40B4-BE49-F238E27FC236}">
                <a16:creationId xmlns:a16="http://schemas.microsoft.com/office/drawing/2014/main" xmlns="" id="{9CD14F73-5B1D-44DC-A814-88767F7A4734}"/>
              </a:ext>
            </a:extLst>
          </p:cNvPr>
          <p:cNvSpPr txBox="1"/>
          <p:nvPr/>
        </p:nvSpPr>
        <p:spPr>
          <a:xfrm>
            <a:off x="0" y="8215340"/>
            <a:ext cx="6840760" cy="769441"/>
          </a:xfrm>
          <a:prstGeom prst="rect">
            <a:avLst/>
          </a:prstGeom>
          <a:noFill/>
        </p:spPr>
        <p:txBody>
          <a:bodyPr wrap="square" rtlCol="0">
            <a:spAutoFit/>
          </a:bodyPr>
          <a:lstStyle/>
          <a:p>
            <a:pPr algn="r"/>
            <a:r>
              <a:rPr lang="en-US" sz="4400" dirty="0">
                <a:solidFill>
                  <a:schemeClr val="bg1"/>
                </a:solidFill>
                <a:latin typeface="Arial Rounded MT Bold" pitchFamily="34" charset="0"/>
              </a:rPr>
              <a:t>I</a:t>
            </a:r>
          </a:p>
        </p:txBody>
      </p:sp>
      <p:pic>
        <p:nvPicPr>
          <p:cNvPr id="16" name="Picture 2" descr="C:\Users\Luis Moya\Desktop\Logo guao.png">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Effect>
                      <a14:brightnessContrast bright="20000"/>
                    </a14:imgEffect>
                  </a14:imgLayer>
                </a14:imgProps>
              </a:ext>
            </a:extLst>
          </a:blip>
          <a:srcRect r="71814"/>
          <a:stretch/>
        </p:blipFill>
        <p:spPr bwMode="auto">
          <a:xfrm>
            <a:off x="1783017" y="8406718"/>
            <a:ext cx="421847" cy="429764"/>
          </a:xfrm>
          <a:prstGeom prst="rect">
            <a:avLst/>
          </a:prstGeom>
          <a:noFill/>
        </p:spPr>
      </p:pic>
      <p:pic>
        <p:nvPicPr>
          <p:cNvPr id="17" name="25 Imagen" descr="pilas.png">
            <a:extLst/>
          </p:cNvPr>
          <p:cNvPicPr>
            <a:picLocks noChangeAspect="1"/>
          </p:cNvPicPr>
          <p:nvPr/>
        </p:nvPicPr>
        <p:blipFill>
          <a:blip r:embed="rId4" cstate="print"/>
          <a:stretch>
            <a:fillRect/>
          </a:stretch>
        </p:blipFill>
        <p:spPr>
          <a:xfrm>
            <a:off x="534730" y="8388424"/>
            <a:ext cx="600215" cy="411187"/>
          </a:xfrm>
          <a:prstGeom prst="rect">
            <a:avLst/>
          </a:prstGeom>
        </p:spPr>
      </p:pic>
      <p:pic>
        <p:nvPicPr>
          <p:cNvPr id="18" name="Picture 1" descr="C:\Users\Luis Moya\Desktop\logo-original.png">
            <a:extLst/>
          </p:cNvPr>
          <p:cNvPicPr>
            <a:picLocks noChangeAspect="1" noChangeArrowheads="1"/>
          </p:cNvPicPr>
          <p:nvPr/>
        </p:nvPicPr>
        <p:blipFill>
          <a:blip r:embed="rId5" cstate="print"/>
          <a:srcRect/>
          <a:stretch>
            <a:fillRect/>
          </a:stretch>
        </p:blipFill>
        <p:spPr bwMode="auto">
          <a:xfrm>
            <a:off x="1195110" y="8409986"/>
            <a:ext cx="469929" cy="426496"/>
          </a:xfrm>
          <a:prstGeom prst="rect">
            <a:avLst/>
          </a:prstGeom>
          <a:noFill/>
        </p:spPr>
      </p:pic>
      <p:sp>
        <p:nvSpPr>
          <p:cNvPr id="12" name="Elipse 10"/>
          <p:cNvSpPr/>
          <p:nvPr/>
        </p:nvSpPr>
        <p:spPr>
          <a:xfrm rot="18335169">
            <a:off x="2825923" y="1652717"/>
            <a:ext cx="1648016" cy="1662102"/>
          </a:xfrm>
          <a:prstGeom prst="ellipse">
            <a:avLst/>
          </a:prstGeom>
          <a:gradFill flip="none" rotWithShape="1">
            <a:gsLst>
              <a:gs pos="10000">
                <a:schemeClr val="accent1">
                  <a:lumMod val="5000"/>
                  <a:lumOff val="95000"/>
                </a:schemeClr>
              </a:gs>
              <a:gs pos="31000">
                <a:schemeClr val="accent5">
                  <a:lumMod val="40000"/>
                  <a:lumOff val="60000"/>
                </a:schemeClr>
              </a:gs>
              <a:gs pos="65000">
                <a:schemeClr val="accent6">
                  <a:lumMod val="75000"/>
                </a:schemeClr>
              </a:gs>
            </a:gsLst>
            <a:lin ang="16200000" scaled="1"/>
            <a:tileRect/>
          </a:gradFill>
          <a:ln>
            <a:noFill/>
          </a:ln>
          <a:effectLst>
            <a:outerShdw blurRad="215900" dist="38100" dir="13500000" sx="102000" sy="102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4" name="Elipse 10"/>
          <p:cNvSpPr/>
          <p:nvPr/>
        </p:nvSpPr>
        <p:spPr>
          <a:xfrm rot="18335169">
            <a:off x="3329904" y="1581012"/>
            <a:ext cx="7463342" cy="7527131"/>
          </a:xfrm>
          <a:prstGeom prst="ellipse">
            <a:avLst/>
          </a:prstGeom>
          <a:gradFill flip="none" rotWithShape="1">
            <a:gsLst>
              <a:gs pos="10000">
                <a:schemeClr val="accent1">
                  <a:lumMod val="5000"/>
                  <a:lumOff val="95000"/>
                </a:schemeClr>
              </a:gs>
              <a:gs pos="31000">
                <a:schemeClr val="accent5">
                  <a:lumMod val="40000"/>
                  <a:lumOff val="60000"/>
                </a:schemeClr>
              </a:gs>
              <a:gs pos="65000">
                <a:schemeClr val="accent6">
                  <a:lumMod val="75000"/>
                </a:schemeClr>
              </a:gs>
            </a:gsLst>
            <a:lin ang="16200000" scaled="1"/>
            <a:tileRect/>
          </a:gradFill>
          <a:ln>
            <a:noFill/>
          </a:ln>
          <a:effectLst>
            <a:outerShdw blurRad="215900" dist="38100" dir="13500000" sx="102000" sy="102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1" name="4 CuadroTexto">
            <a:extLst>
              <a:ext uri="{FF2B5EF4-FFF2-40B4-BE49-F238E27FC236}">
                <a16:creationId xmlns:a16="http://schemas.microsoft.com/office/drawing/2014/main" xmlns="" id="{3134A149-D9A9-4156-8449-8631C4BCBB9C}"/>
              </a:ext>
            </a:extLst>
          </p:cNvPr>
          <p:cNvSpPr txBox="1"/>
          <p:nvPr/>
        </p:nvSpPr>
        <p:spPr>
          <a:xfrm rot="16200000">
            <a:off x="3040616" y="4432738"/>
            <a:ext cx="4632102"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s-VE" sz="4800" b="1" dirty="0">
                <a:solidFill>
                  <a:schemeClr val="bg1"/>
                </a:solidFill>
                <a:latin typeface="Arial Rounded MT Bold" pitchFamily="34" charset="0"/>
              </a:rPr>
              <a:t>DIAGNÓSTICO</a:t>
            </a:r>
          </a:p>
        </p:txBody>
      </p:sp>
      <p:sp>
        <p:nvSpPr>
          <p:cNvPr id="22" name="5 CuadroTexto">
            <a:extLst>
              <a:ext uri="{FF2B5EF4-FFF2-40B4-BE49-F238E27FC236}">
                <a16:creationId xmlns:a16="http://schemas.microsoft.com/office/drawing/2014/main" xmlns="" id="{7A4B0882-0A46-4AC5-926D-E54BC1841C98}"/>
              </a:ext>
            </a:extLst>
          </p:cNvPr>
          <p:cNvSpPr txBox="1"/>
          <p:nvPr/>
        </p:nvSpPr>
        <p:spPr>
          <a:xfrm rot="16200000">
            <a:off x="3535473" y="4453737"/>
            <a:ext cx="4692310"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s-VE" sz="3200" b="1" dirty="0">
                <a:solidFill>
                  <a:schemeClr val="bg1"/>
                </a:solidFill>
                <a:latin typeface="Arial Rounded MT Bold" pitchFamily="34" charset="0"/>
              </a:rPr>
              <a:t>FICHA DE ESCRITURA</a:t>
            </a:r>
          </a:p>
        </p:txBody>
      </p:sp>
      <p:sp>
        <p:nvSpPr>
          <p:cNvPr id="23" name="5 CuadroTexto">
            <a:extLst>
              <a:ext uri="{FF2B5EF4-FFF2-40B4-BE49-F238E27FC236}">
                <a16:creationId xmlns:a16="http://schemas.microsoft.com/office/drawing/2014/main" xmlns="" id="{EAC902FC-539C-4D97-9CD8-701E565D448A}"/>
              </a:ext>
            </a:extLst>
          </p:cNvPr>
          <p:cNvSpPr txBox="1"/>
          <p:nvPr/>
        </p:nvSpPr>
        <p:spPr>
          <a:xfrm>
            <a:off x="4293096" y="6948264"/>
            <a:ext cx="1895071" cy="1200329"/>
          </a:xfrm>
          <a:prstGeom prst="rect">
            <a:avLst/>
          </a:prstGeom>
          <a:noFill/>
          <a:effectLst>
            <a:outerShdw blurRad="50800" dist="38100" dir="2700000" algn="tl" rotWithShape="0">
              <a:prstClr val="black">
                <a:alpha val="40000"/>
              </a:prstClr>
            </a:outerShdw>
          </a:effectLst>
        </p:spPr>
        <p:txBody>
          <a:bodyPr wrap="none" rtlCol="0">
            <a:spAutoFit/>
          </a:bodyPr>
          <a:lstStyle/>
          <a:p>
            <a:r>
              <a:rPr lang="es-VE" sz="7200" b="1" dirty="0" smtClean="0">
                <a:solidFill>
                  <a:schemeClr val="bg1"/>
                </a:solidFill>
                <a:latin typeface="Arial Rounded MT Bold" pitchFamily="34" charset="0"/>
              </a:rPr>
              <a:t>III.3</a:t>
            </a:r>
            <a:endParaRPr lang="es-VE" sz="7200" b="1" dirty="0">
              <a:solidFill>
                <a:schemeClr val="bg1"/>
              </a:solidFill>
              <a:latin typeface="Arial Rounded MT Bold" pitchFamily="34" charset="0"/>
            </a:endParaRPr>
          </a:p>
        </p:txBody>
      </p:sp>
    </p:spTree>
    <p:extLst>
      <p:ext uri="{BB962C8B-B14F-4D97-AF65-F5344CB8AC3E}">
        <p14:creationId xmlns:p14="http://schemas.microsoft.com/office/powerpoint/2010/main" xmlns="" val="24073845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44</a:t>
            </a:r>
            <a:endParaRPr lang="en-US" sz="1200" dirty="0">
              <a:solidFill>
                <a:schemeClr val="tx1">
                  <a:lumMod val="65000"/>
                  <a:lumOff val="35000"/>
                </a:schemeClr>
              </a:solidFill>
              <a:latin typeface="Arial" pitchFamily="34" charset="0"/>
              <a:cs typeface="Arial" pitchFamily="34" charset="0"/>
            </a:endParaRPr>
          </a:p>
        </p:txBody>
      </p:sp>
      <p:sp>
        <p:nvSpPr>
          <p:cNvPr id="65" name="1 CuadroTexto"/>
          <p:cNvSpPr txBox="1"/>
          <p:nvPr/>
        </p:nvSpPr>
        <p:spPr>
          <a:xfrm>
            <a:off x="207942" y="3476675"/>
            <a:ext cx="3371129" cy="4893647"/>
          </a:xfrm>
          <a:prstGeom prst="rect">
            <a:avLst/>
          </a:prstGeom>
          <a:noFill/>
        </p:spPr>
        <p:txBody>
          <a:bodyPr wrap="square" rtlCol="0">
            <a:spAutoFit/>
          </a:bodyPr>
          <a:lstStyle/>
          <a:p>
            <a:pPr algn="just"/>
            <a:r>
              <a:rPr lang="es-VE" sz="1200" dirty="0">
                <a:solidFill>
                  <a:schemeClr val="tx1">
                    <a:lumMod val="65000"/>
                    <a:lumOff val="35000"/>
                  </a:schemeClr>
                </a:solidFill>
                <a:hlinkClick r:id="rId2" action="ppaction://hlinksldjump"/>
              </a:rPr>
              <a:t>La ficha de escritura</a:t>
            </a:r>
            <a:r>
              <a:rPr lang="es-VE" sz="1200" b="1" dirty="0">
                <a:solidFill>
                  <a:schemeClr val="tx1">
                    <a:lumMod val="65000"/>
                    <a:lumOff val="35000"/>
                  </a:schemeClr>
                </a:solidFill>
                <a:hlinkClick r:id="rId2" action="ppaction://hlinksldjump"/>
              </a:rPr>
              <a:t> </a:t>
            </a:r>
            <a:r>
              <a:rPr lang="es-VE" sz="1200" dirty="0">
                <a:solidFill>
                  <a:schemeClr val="tx1">
                    <a:lumMod val="65000"/>
                    <a:lumOff val="35000"/>
                  </a:schemeClr>
                </a:solidFill>
              </a:rPr>
              <a:t>es una herramienta que el docente puede utilizar para hacer el diagnóstico y seguimiento a las habilidades y destrezas de los niños </a:t>
            </a:r>
            <a:r>
              <a:rPr lang="es-VE" sz="1200" dirty="0" smtClean="0">
                <a:solidFill>
                  <a:schemeClr val="tx1">
                    <a:lumMod val="65000"/>
                    <a:lumOff val="35000"/>
                  </a:schemeClr>
                </a:solidFill>
              </a:rPr>
              <a:t> </a:t>
            </a:r>
            <a:r>
              <a:rPr lang="es-VE" sz="1200" dirty="0">
                <a:solidFill>
                  <a:schemeClr val="tx1">
                    <a:lumMod val="65000"/>
                    <a:lumOff val="35000"/>
                  </a:schemeClr>
                </a:solidFill>
              </a:rPr>
              <a:t>en el aprendizaje de la escritura.</a:t>
            </a:r>
          </a:p>
          <a:p>
            <a:pPr algn="just"/>
            <a:r>
              <a:rPr lang="es-US" sz="1200" dirty="0">
                <a:solidFill>
                  <a:schemeClr val="tx1">
                    <a:lumMod val="65000"/>
                    <a:lumOff val="35000"/>
                  </a:schemeClr>
                </a:solidFill>
              </a:rPr>
              <a:t>Escribir nos permite </a:t>
            </a:r>
            <a:r>
              <a:rPr lang="es-US" sz="1200" dirty="0" smtClean="0">
                <a:solidFill>
                  <a:schemeClr val="tx1">
                    <a:lumMod val="65000"/>
                    <a:lumOff val="35000"/>
                  </a:schemeClr>
                </a:solidFill>
              </a:rPr>
              <a:t>estructurar </a:t>
            </a:r>
            <a:r>
              <a:rPr lang="es-US" sz="1200" dirty="0">
                <a:solidFill>
                  <a:schemeClr val="tx1">
                    <a:lumMod val="65000"/>
                    <a:lumOff val="35000"/>
                  </a:schemeClr>
                </a:solidFill>
              </a:rPr>
              <a:t>el </a:t>
            </a:r>
            <a:r>
              <a:rPr lang="es-US" sz="1200" dirty="0" smtClean="0">
                <a:solidFill>
                  <a:schemeClr val="tx1">
                    <a:lumMod val="65000"/>
                    <a:lumOff val="35000"/>
                  </a:schemeClr>
                </a:solidFill>
              </a:rPr>
              <a:t>pensamiento</a:t>
            </a:r>
            <a:r>
              <a:rPr lang="es-US" sz="1200" dirty="0">
                <a:solidFill>
                  <a:schemeClr val="tx1">
                    <a:lumMod val="65000"/>
                    <a:lumOff val="35000"/>
                  </a:schemeClr>
                </a:solidFill>
              </a:rPr>
              <a:t> </a:t>
            </a:r>
            <a:r>
              <a:rPr lang="es-US" sz="1200" dirty="0" smtClean="0">
                <a:solidFill>
                  <a:schemeClr val="tx1">
                    <a:lumMod val="65000"/>
                    <a:lumOff val="35000"/>
                  </a:schemeClr>
                </a:solidFill>
              </a:rPr>
              <a:t>y </a:t>
            </a:r>
            <a:r>
              <a:rPr lang="es-US" sz="1200" dirty="0">
                <a:solidFill>
                  <a:schemeClr val="tx1">
                    <a:lumMod val="65000"/>
                    <a:lumOff val="35000"/>
                  </a:schemeClr>
                </a:solidFill>
              </a:rPr>
              <a:t>guardar en la memoria </a:t>
            </a:r>
            <a:r>
              <a:rPr lang="es-US" sz="1200" dirty="0" smtClean="0">
                <a:solidFill>
                  <a:schemeClr val="tx1">
                    <a:lumMod val="65000"/>
                    <a:lumOff val="35000"/>
                  </a:schemeClr>
                </a:solidFill>
              </a:rPr>
              <a:t>los valores culturales</a:t>
            </a:r>
            <a:r>
              <a:rPr lang="es-VE" sz="1200" dirty="0" smtClean="0">
                <a:solidFill>
                  <a:schemeClr val="tx1">
                    <a:lumMod val="65000"/>
                    <a:lumOff val="35000"/>
                  </a:schemeClr>
                </a:solidFill>
              </a:rPr>
              <a:t> </a:t>
            </a:r>
            <a:r>
              <a:rPr lang="es-US" sz="1200" dirty="0" smtClean="0">
                <a:solidFill>
                  <a:schemeClr val="tx1">
                    <a:lumMod val="65000"/>
                    <a:lumOff val="35000"/>
                  </a:schemeClr>
                </a:solidFill>
              </a:rPr>
              <a:t>de </a:t>
            </a:r>
            <a:r>
              <a:rPr lang="es-US" sz="1200" dirty="0">
                <a:solidFill>
                  <a:schemeClr val="tx1">
                    <a:lumMod val="65000"/>
                    <a:lumOff val="35000"/>
                  </a:schemeClr>
                </a:solidFill>
              </a:rPr>
              <a:t>la </a:t>
            </a:r>
            <a:r>
              <a:rPr lang="es-US" sz="1200" dirty="0" smtClean="0">
                <a:solidFill>
                  <a:schemeClr val="tx1">
                    <a:lumMod val="65000"/>
                    <a:lumOff val="35000"/>
                  </a:schemeClr>
                </a:solidFill>
              </a:rPr>
              <a:t>humanidad. </a:t>
            </a:r>
            <a:r>
              <a:rPr lang="es-VE" sz="1200" dirty="0" smtClean="0">
                <a:solidFill>
                  <a:schemeClr val="tx1">
                    <a:lumMod val="65000"/>
                    <a:lumOff val="35000"/>
                  </a:schemeClr>
                </a:solidFill>
              </a:rPr>
              <a:t>En </a:t>
            </a:r>
            <a:r>
              <a:rPr lang="es-VE" sz="1200" dirty="0">
                <a:solidFill>
                  <a:schemeClr val="tx1">
                    <a:lumMod val="65000"/>
                    <a:lumOff val="35000"/>
                  </a:schemeClr>
                </a:solidFill>
              </a:rPr>
              <a:t>los niños, este proceso se aprende de forma gradual, pasando por las fases: copia o reproducción de letras, escuchar y escribir en el mismo orden y tiempo, para finalmente pasar a la escritura </a:t>
            </a:r>
            <a:r>
              <a:rPr lang="es-VE" sz="1200" dirty="0" smtClean="0">
                <a:solidFill>
                  <a:schemeClr val="tx1">
                    <a:lumMod val="65000"/>
                    <a:lumOff val="35000"/>
                  </a:schemeClr>
                </a:solidFill>
              </a:rPr>
              <a:t>de textos más complejos </a:t>
            </a:r>
            <a:r>
              <a:rPr lang="es-VE" sz="1200" dirty="0">
                <a:solidFill>
                  <a:schemeClr val="tx1">
                    <a:lumMod val="65000"/>
                    <a:lumOff val="35000"/>
                  </a:schemeClr>
                </a:solidFill>
                <a:hlinkClick r:id="rId3" action="ppaction://hlinksldjump"/>
              </a:rPr>
              <a:t>(</a:t>
            </a:r>
            <a:r>
              <a:rPr lang="es-VE" sz="1200" dirty="0">
                <a:solidFill>
                  <a:schemeClr val="tx1">
                    <a:lumMod val="65000"/>
                    <a:lumOff val="35000"/>
                  </a:schemeClr>
                </a:solidFill>
                <a:hlinkClick r:id="rId4" action="ppaction://hlinksldjump"/>
              </a:rPr>
              <a:t>Ver aprendizaje de la escritura</a:t>
            </a:r>
            <a:r>
              <a:rPr lang="es-VE" sz="1200" dirty="0">
                <a:solidFill>
                  <a:schemeClr val="tx1">
                    <a:lumMod val="65000"/>
                    <a:lumOff val="35000"/>
                  </a:schemeClr>
                </a:solidFill>
                <a:hlinkClick r:id="rId3" action="ppaction://hlinksldjump"/>
              </a:rPr>
              <a:t>).</a:t>
            </a:r>
            <a:endParaRPr lang="es-VE" sz="1200" dirty="0">
              <a:solidFill>
                <a:schemeClr val="tx1">
                  <a:lumMod val="65000"/>
                  <a:lumOff val="35000"/>
                </a:schemeClr>
              </a:solidFill>
            </a:endParaRPr>
          </a:p>
          <a:p>
            <a:pPr algn="just"/>
            <a:r>
              <a:rPr lang="es-VE" sz="1200" dirty="0">
                <a:solidFill>
                  <a:schemeClr val="tx1">
                    <a:lumMod val="65000"/>
                    <a:lumOff val="35000"/>
                  </a:schemeClr>
                </a:solidFill>
              </a:rPr>
              <a:t>En 4to, 5to y 6to grado, es de suma importancia que los estudiantes aprendan a utilizar</a:t>
            </a:r>
            <a:r>
              <a:rPr lang="es-US" sz="1200" dirty="0">
                <a:solidFill>
                  <a:schemeClr val="tx1">
                    <a:lumMod val="65000"/>
                    <a:lumOff val="35000"/>
                  </a:schemeClr>
                </a:solidFill>
                <a:ea typeface="Times New Roman" panose="02020603050405020304" pitchFamily="18" charset="0"/>
                <a:cs typeface="Times New Roman" panose="02020603050405020304" pitchFamily="18" charset="0"/>
              </a:rPr>
              <a:t> adecuadamente </a:t>
            </a:r>
            <a:r>
              <a:rPr lang="es-US" sz="1200" dirty="0" smtClean="0">
                <a:solidFill>
                  <a:schemeClr val="tx1">
                    <a:lumMod val="65000"/>
                    <a:lumOff val="35000"/>
                  </a:schemeClr>
                </a:solidFill>
                <a:ea typeface="Times New Roman" panose="02020603050405020304" pitchFamily="18" charset="0"/>
                <a:cs typeface="Times New Roman" panose="02020603050405020304" pitchFamily="18" charset="0"/>
              </a:rPr>
              <a:t>los </a:t>
            </a:r>
            <a:r>
              <a:rPr lang="es-US" sz="1200" dirty="0">
                <a:solidFill>
                  <a:schemeClr val="tx1">
                    <a:lumMod val="65000"/>
                    <a:lumOff val="35000"/>
                  </a:schemeClr>
                </a:solidFill>
                <a:ea typeface="Times New Roman" panose="02020603050405020304" pitchFamily="18" charset="0"/>
                <a:cs typeface="Times New Roman" panose="02020603050405020304" pitchFamily="18" charset="0"/>
              </a:rPr>
              <a:t>acentos y signos de puntuación en la escritura, es por ello, que en la F</a:t>
            </a:r>
            <a:r>
              <a:rPr lang="es-US" sz="1200" dirty="0" smtClean="0">
                <a:solidFill>
                  <a:schemeClr val="tx1">
                    <a:lumMod val="65000"/>
                    <a:lumOff val="35000"/>
                  </a:schemeClr>
                </a:solidFill>
                <a:ea typeface="Times New Roman" panose="02020603050405020304" pitchFamily="18" charset="0"/>
                <a:cs typeface="Times New Roman" panose="02020603050405020304" pitchFamily="18" charset="0"/>
              </a:rPr>
              <a:t>icha </a:t>
            </a:r>
            <a:r>
              <a:rPr lang="es-US" sz="1200" dirty="0">
                <a:solidFill>
                  <a:schemeClr val="tx1">
                    <a:lumMod val="65000"/>
                    <a:lumOff val="35000"/>
                  </a:schemeClr>
                </a:solidFill>
                <a:ea typeface="Times New Roman" panose="02020603050405020304" pitchFamily="18" charset="0"/>
                <a:cs typeface="Times New Roman" panose="02020603050405020304" pitchFamily="18" charset="0"/>
              </a:rPr>
              <a:t>se incorporan </a:t>
            </a:r>
            <a:r>
              <a:rPr lang="es-US" sz="1200" dirty="0">
                <a:solidFill>
                  <a:schemeClr val="tx1">
                    <a:lumMod val="65000"/>
                    <a:lumOff val="35000"/>
                  </a:schemeClr>
                </a:solidFill>
                <a:ea typeface="Times New Roman" panose="02020603050405020304" pitchFamily="18" charset="0"/>
                <a:cs typeface="Times New Roman" panose="02020603050405020304" pitchFamily="18" charset="0"/>
                <a:hlinkClick r:id="rId5" action="ppaction://hlinksldjump"/>
              </a:rPr>
              <a:t>aspectos ortográficos </a:t>
            </a:r>
            <a:r>
              <a:rPr lang="es-US" sz="1200" dirty="0">
                <a:solidFill>
                  <a:schemeClr val="tx1">
                    <a:lumMod val="65000"/>
                    <a:lumOff val="35000"/>
                  </a:schemeClr>
                </a:solidFill>
                <a:ea typeface="Times New Roman" panose="02020603050405020304" pitchFamily="18" charset="0"/>
                <a:cs typeface="Times New Roman" panose="02020603050405020304" pitchFamily="18" charset="0"/>
              </a:rPr>
              <a:t>para su diagnóstico y seguimiento.</a:t>
            </a:r>
            <a:endParaRPr lang="es-VE" sz="1200" dirty="0">
              <a:solidFill>
                <a:schemeClr val="tx1">
                  <a:lumMod val="65000"/>
                  <a:lumOff val="35000"/>
                </a:schemeClr>
              </a:solidFill>
            </a:endParaRPr>
          </a:p>
          <a:p>
            <a:pPr algn="just"/>
            <a:r>
              <a:rPr lang="es-VE" sz="1200" dirty="0">
                <a:solidFill>
                  <a:schemeClr val="tx1">
                    <a:lumMod val="65000"/>
                    <a:lumOff val="35000"/>
                  </a:schemeClr>
                </a:solidFill>
              </a:rPr>
              <a:t>La </a:t>
            </a:r>
            <a:r>
              <a:rPr lang="es-VE" sz="1200" dirty="0" smtClean="0">
                <a:solidFill>
                  <a:schemeClr val="tx1">
                    <a:lumMod val="65000"/>
                    <a:lumOff val="35000"/>
                  </a:schemeClr>
                </a:solidFill>
              </a:rPr>
              <a:t>Ficha contempla, </a:t>
            </a:r>
            <a:r>
              <a:rPr lang="es-VE" sz="1200" dirty="0">
                <a:solidFill>
                  <a:schemeClr val="tx1">
                    <a:lumMod val="65000"/>
                    <a:lumOff val="35000"/>
                  </a:schemeClr>
                </a:solidFill>
              </a:rPr>
              <a:t>además de lo anteriormente expuesto, una </a:t>
            </a:r>
            <a:r>
              <a:rPr lang="es-VE" sz="1200" dirty="0">
                <a:solidFill>
                  <a:schemeClr val="tx1">
                    <a:lumMod val="65000"/>
                    <a:lumOff val="35000"/>
                  </a:schemeClr>
                </a:solidFill>
                <a:hlinkClick r:id="rId6" action="ppaction://hlinksldjump"/>
              </a:rPr>
              <a:t>secuencia de actividades </a:t>
            </a:r>
            <a:r>
              <a:rPr lang="es-VE" sz="1200" dirty="0" smtClean="0">
                <a:solidFill>
                  <a:schemeClr val="tx1">
                    <a:lumMod val="65000"/>
                    <a:lumOff val="35000"/>
                  </a:schemeClr>
                </a:solidFill>
              </a:rPr>
              <a:t> donde varía   el nivel </a:t>
            </a:r>
            <a:r>
              <a:rPr lang="es-VE" sz="1200" dirty="0">
                <a:solidFill>
                  <a:schemeClr val="tx1">
                    <a:lumMod val="65000"/>
                    <a:lumOff val="35000"/>
                  </a:schemeClr>
                </a:solidFill>
              </a:rPr>
              <a:t>de complejidad en cada lapso, y que deben </a:t>
            </a:r>
            <a:r>
              <a:rPr lang="es-VE" sz="1200" dirty="0" smtClean="0">
                <a:solidFill>
                  <a:schemeClr val="tx1">
                    <a:lumMod val="65000"/>
                    <a:lumOff val="35000"/>
                  </a:schemeClr>
                </a:solidFill>
              </a:rPr>
              <a:t>ser incorporadas </a:t>
            </a:r>
            <a:r>
              <a:rPr lang="es-VE" sz="1200" dirty="0">
                <a:solidFill>
                  <a:schemeClr val="tx1">
                    <a:lumMod val="65000"/>
                    <a:lumOff val="35000"/>
                  </a:schemeClr>
                </a:solidFill>
              </a:rPr>
              <a:t>en la planificación diaria. Para completar la </a:t>
            </a:r>
            <a:r>
              <a:rPr lang="es-VE" sz="1200" dirty="0" smtClean="0">
                <a:solidFill>
                  <a:schemeClr val="tx1">
                    <a:lumMod val="65000"/>
                    <a:lumOff val="35000"/>
                  </a:schemeClr>
                </a:solidFill>
              </a:rPr>
              <a:t>Ficha</a:t>
            </a:r>
            <a:r>
              <a:rPr lang="es-VE" sz="1200" dirty="0">
                <a:solidFill>
                  <a:schemeClr val="tx1">
                    <a:lumMod val="65000"/>
                    <a:lumOff val="35000"/>
                  </a:schemeClr>
                </a:solidFill>
              </a:rPr>
              <a:t>, el docente debe desarrollar en el aula un proceso evaluativo</a:t>
            </a:r>
            <a:r>
              <a:rPr lang="es-VE" sz="1200" dirty="0" smtClean="0">
                <a:solidFill>
                  <a:schemeClr val="tx1">
                    <a:lumMod val="65000"/>
                    <a:lumOff val="35000"/>
                  </a:schemeClr>
                </a:solidFill>
              </a:rPr>
              <a:t>, que oriente </a:t>
            </a:r>
            <a:r>
              <a:rPr lang="es-VE" sz="1200" dirty="0">
                <a:solidFill>
                  <a:schemeClr val="tx1">
                    <a:lumMod val="65000"/>
                    <a:lumOff val="35000"/>
                  </a:schemeClr>
                </a:solidFill>
              </a:rPr>
              <a:t>el abordaje </a:t>
            </a:r>
            <a:r>
              <a:rPr lang="es-VE" sz="1200" dirty="0" smtClean="0">
                <a:solidFill>
                  <a:schemeClr val="tx1">
                    <a:lumMod val="65000"/>
                    <a:lumOff val="35000"/>
                  </a:schemeClr>
                </a:solidFill>
              </a:rPr>
              <a:t>pedagógico para  superar </a:t>
            </a:r>
            <a:r>
              <a:rPr lang="es-VE" sz="1200" dirty="0">
                <a:solidFill>
                  <a:schemeClr val="tx1">
                    <a:lumMod val="65000"/>
                    <a:lumOff val="35000"/>
                  </a:schemeClr>
                </a:solidFill>
              </a:rPr>
              <a:t>las dificultades de los estudiantes.</a:t>
            </a:r>
          </a:p>
        </p:txBody>
      </p:sp>
      <p:sp>
        <p:nvSpPr>
          <p:cNvPr id="35" name="Rectángulo redondeado 34"/>
          <p:cNvSpPr/>
          <p:nvPr/>
        </p:nvSpPr>
        <p:spPr>
          <a:xfrm flipH="1">
            <a:off x="-27384" y="566512"/>
            <a:ext cx="5157192" cy="693120"/>
          </a:xfrm>
          <a:prstGeom prst="roundRect">
            <a:avLst/>
          </a:prstGeom>
          <a:gradFill>
            <a:gsLst>
              <a:gs pos="0">
                <a:schemeClr val="accent1">
                  <a:lumMod val="5000"/>
                  <a:lumOff val="95000"/>
                </a:schemeClr>
              </a:gs>
              <a:gs pos="13000">
                <a:schemeClr val="accent5">
                  <a:lumMod val="40000"/>
                  <a:lumOff val="60000"/>
                </a:schemeClr>
              </a:gs>
              <a:gs pos="26000">
                <a:schemeClr val="accent6">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8" name="Imagen 3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000222" y="217439"/>
            <a:ext cx="1834486" cy="1438237"/>
          </a:xfrm>
          <a:prstGeom prst="rect">
            <a:avLst/>
          </a:prstGeom>
        </p:spPr>
      </p:pic>
      <p:sp>
        <p:nvSpPr>
          <p:cNvPr id="39" name="Rectangle 6">
            <a:extLst/>
          </p:cNvPr>
          <p:cNvSpPr>
            <a:spLocks noChangeArrowheads="1"/>
          </p:cNvSpPr>
          <p:nvPr/>
        </p:nvSpPr>
        <p:spPr bwMode="auto">
          <a:xfrm>
            <a:off x="44624" y="508192"/>
            <a:ext cx="4663561"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sz="2000" b="1" dirty="0">
                <a:solidFill>
                  <a:schemeClr val="bg1"/>
                </a:solidFill>
              </a:rPr>
              <a:t>FICHA DE </a:t>
            </a:r>
            <a:r>
              <a:rPr lang="es-VE" sz="2000" b="1" dirty="0" smtClean="0">
                <a:solidFill>
                  <a:schemeClr val="bg1"/>
                </a:solidFill>
              </a:rPr>
              <a:t>ESCRITURA</a:t>
            </a:r>
            <a:endParaRPr lang="es-VE" sz="2000" b="1" dirty="0">
              <a:solidFill>
                <a:schemeClr val="bg1"/>
              </a:solidFill>
            </a:endParaRPr>
          </a:p>
          <a:p>
            <a:r>
              <a:rPr lang="es-ES" sz="2000" b="1" dirty="0">
                <a:solidFill>
                  <a:schemeClr val="bg1"/>
                </a:solidFill>
              </a:rPr>
              <a:t>D</a:t>
            </a:r>
            <a:r>
              <a:rPr lang="es-VE" sz="2000" b="1" dirty="0">
                <a:solidFill>
                  <a:schemeClr val="bg1"/>
                </a:solidFill>
              </a:rPr>
              <a:t>IAGNÓSTICO</a:t>
            </a:r>
          </a:p>
        </p:txBody>
      </p:sp>
      <p:sp>
        <p:nvSpPr>
          <p:cNvPr id="41" name="5 Rectángulo redondeado"/>
          <p:cNvSpPr/>
          <p:nvPr/>
        </p:nvSpPr>
        <p:spPr>
          <a:xfrm>
            <a:off x="663829" y="1713438"/>
            <a:ext cx="1748302" cy="72008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solidFill>
                  <a:prstClr val="white"/>
                </a:solidFill>
              </a:rPr>
              <a:t>Diagnóstico </a:t>
            </a:r>
            <a:endParaRPr lang="es-VE" b="1" dirty="0">
              <a:solidFill>
                <a:prstClr val="white"/>
              </a:solidFill>
            </a:endParaRPr>
          </a:p>
        </p:txBody>
      </p:sp>
      <p:sp>
        <p:nvSpPr>
          <p:cNvPr id="42" name="8 Rectángulo"/>
          <p:cNvSpPr/>
          <p:nvPr/>
        </p:nvSpPr>
        <p:spPr>
          <a:xfrm>
            <a:off x="2823832" y="1713438"/>
            <a:ext cx="3269464" cy="720080"/>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100" dirty="0" smtClean="0">
                <a:solidFill>
                  <a:prstClr val="black"/>
                </a:solidFill>
              </a:rPr>
              <a:t>Permite detectar el dominio de las competencias  en lectura y escritura de los estudiantes según el Mapa de Logros, orientando al docente en el </a:t>
            </a:r>
            <a:r>
              <a:rPr lang="es-VE" sz="1100" b="1" dirty="0" smtClean="0">
                <a:solidFill>
                  <a:prstClr val="black"/>
                </a:solidFill>
              </a:rPr>
              <a:t>¿Qué? </a:t>
            </a:r>
            <a:r>
              <a:rPr lang="es-VE" sz="1100" dirty="0" smtClean="0">
                <a:solidFill>
                  <a:prstClr val="black"/>
                </a:solidFill>
              </a:rPr>
              <a:t>y </a:t>
            </a:r>
            <a:r>
              <a:rPr lang="es-VE" sz="1100" b="1" dirty="0" smtClean="0">
                <a:solidFill>
                  <a:prstClr val="black"/>
                </a:solidFill>
              </a:rPr>
              <a:t>¿Cómo? </a:t>
            </a:r>
            <a:r>
              <a:rPr lang="es-VE" sz="1100" dirty="0">
                <a:solidFill>
                  <a:prstClr val="black"/>
                </a:solidFill>
              </a:rPr>
              <a:t>v</a:t>
            </a:r>
            <a:r>
              <a:rPr lang="es-VE" sz="1100" dirty="0" smtClean="0">
                <a:solidFill>
                  <a:prstClr val="black"/>
                </a:solidFill>
              </a:rPr>
              <a:t>a a desarrollar el proceso de enseñanza.</a:t>
            </a:r>
            <a:endParaRPr lang="es-VE" sz="1100" dirty="0">
              <a:solidFill>
                <a:prstClr val="black"/>
              </a:solidFill>
            </a:endParaRPr>
          </a:p>
        </p:txBody>
      </p:sp>
      <p:cxnSp>
        <p:nvCxnSpPr>
          <p:cNvPr id="43" name="16 Conector recto de flecha"/>
          <p:cNvCxnSpPr/>
          <p:nvPr/>
        </p:nvCxnSpPr>
        <p:spPr>
          <a:xfrm>
            <a:off x="2472784" y="2073478"/>
            <a:ext cx="519950" cy="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44" name="39 Conector recto de flecha"/>
          <p:cNvCxnSpPr/>
          <p:nvPr/>
        </p:nvCxnSpPr>
        <p:spPr>
          <a:xfrm>
            <a:off x="3015829" y="2750907"/>
            <a:ext cx="0" cy="15304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sp>
        <p:nvSpPr>
          <p:cNvPr id="45" name="129 Rectángulo"/>
          <p:cNvSpPr/>
          <p:nvPr/>
        </p:nvSpPr>
        <p:spPr>
          <a:xfrm>
            <a:off x="2838766" y="2507329"/>
            <a:ext cx="751847" cy="385585"/>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100" dirty="0" smtClean="0">
                <a:solidFill>
                  <a:prstClr val="black"/>
                </a:solidFill>
              </a:rPr>
              <a:t>YO SÍ SÉ LEER</a:t>
            </a:r>
          </a:p>
        </p:txBody>
      </p:sp>
      <p:cxnSp>
        <p:nvCxnSpPr>
          <p:cNvPr id="46" name="132 Conector recto de flecha"/>
          <p:cNvCxnSpPr/>
          <p:nvPr/>
        </p:nvCxnSpPr>
        <p:spPr>
          <a:xfrm>
            <a:off x="3012479" y="2750907"/>
            <a:ext cx="797202" cy="276999"/>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47" name="134 Conector recto de flecha"/>
          <p:cNvCxnSpPr/>
          <p:nvPr/>
        </p:nvCxnSpPr>
        <p:spPr>
          <a:xfrm flipH="1">
            <a:off x="2968931" y="2750907"/>
            <a:ext cx="225838" cy="276999"/>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48" name="189 Conector recto de flecha"/>
          <p:cNvCxnSpPr>
            <a:stCxn id="41" idx="3"/>
            <a:endCxn id="42" idx="1"/>
          </p:cNvCxnSpPr>
          <p:nvPr/>
        </p:nvCxnSpPr>
        <p:spPr>
          <a:xfrm>
            <a:off x="2412131" y="2073478"/>
            <a:ext cx="411701" cy="0"/>
          </a:xfrm>
          <a:prstGeom prst="straightConnector1">
            <a:avLst/>
          </a:prstGeom>
          <a:ln>
            <a:solidFill>
              <a:schemeClr val="bg1">
                <a:lumMod val="65000"/>
              </a:schemeClr>
            </a:solidFill>
            <a:tailEnd type="arrow"/>
          </a:ln>
        </p:spPr>
        <p:style>
          <a:lnRef idx="2">
            <a:schemeClr val="accent3"/>
          </a:lnRef>
          <a:fillRef idx="0">
            <a:schemeClr val="accent3"/>
          </a:fillRef>
          <a:effectRef idx="1">
            <a:schemeClr val="accent3"/>
          </a:effectRef>
          <a:fontRef idx="minor">
            <a:schemeClr val="tx1"/>
          </a:fontRef>
        </p:style>
      </p:cxnSp>
      <p:sp>
        <p:nvSpPr>
          <p:cNvPr id="49" name="67 Rectángulo"/>
          <p:cNvSpPr/>
          <p:nvPr/>
        </p:nvSpPr>
        <p:spPr>
          <a:xfrm>
            <a:off x="4819939" y="2500615"/>
            <a:ext cx="1259187" cy="385586"/>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100" b="1" dirty="0" smtClean="0">
                <a:solidFill>
                  <a:prstClr val="white"/>
                </a:solidFill>
              </a:rPr>
              <a:t>Ficha de Escritura</a:t>
            </a:r>
          </a:p>
        </p:txBody>
      </p:sp>
      <p:sp>
        <p:nvSpPr>
          <p:cNvPr id="50" name="69 CuadroTexto"/>
          <p:cNvSpPr txBox="1"/>
          <p:nvPr/>
        </p:nvSpPr>
        <p:spPr>
          <a:xfrm>
            <a:off x="4843046" y="2886199"/>
            <a:ext cx="1236080" cy="461665"/>
          </a:xfrm>
          <a:prstGeom prst="rect">
            <a:avLst/>
          </a:prstGeom>
          <a:noFill/>
        </p:spPr>
        <p:txBody>
          <a:bodyPr wrap="square" rtlCol="0">
            <a:spAutoFit/>
          </a:bodyPr>
          <a:lstStyle/>
          <a:p>
            <a:pPr algn="ctr"/>
            <a:r>
              <a:rPr lang="es-VE" sz="1200" i="1" dirty="0" smtClean="0">
                <a:solidFill>
                  <a:prstClr val="black">
                    <a:lumMod val="65000"/>
                    <a:lumOff val="35000"/>
                  </a:prstClr>
                </a:solidFill>
              </a:rPr>
              <a:t>Producción escrita </a:t>
            </a:r>
            <a:endParaRPr lang="es-VE" sz="1200" i="1" dirty="0">
              <a:solidFill>
                <a:prstClr val="black">
                  <a:lumMod val="65000"/>
                  <a:lumOff val="35000"/>
                </a:prstClr>
              </a:solidFill>
            </a:endParaRPr>
          </a:p>
        </p:txBody>
      </p:sp>
      <p:cxnSp>
        <p:nvCxnSpPr>
          <p:cNvPr id="51" name="87 Conector recto de flecha"/>
          <p:cNvCxnSpPr/>
          <p:nvPr/>
        </p:nvCxnSpPr>
        <p:spPr>
          <a:xfrm flipV="1">
            <a:off x="2614682" y="2704308"/>
            <a:ext cx="209149" cy="47"/>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136 CuadroTexto"/>
          <p:cNvSpPr txBox="1"/>
          <p:nvPr/>
        </p:nvSpPr>
        <p:spPr>
          <a:xfrm>
            <a:off x="2766758" y="2892914"/>
            <a:ext cx="903953" cy="276999"/>
          </a:xfrm>
          <a:prstGeom prst="rect">
            <a:avLst/>
          </a:prstGeom>
          <a:noFill/>
        </p:spPr>
        <p:txBody>
          <a:bodyPr wrap="square" rtlCol="0">
            <a:spAutoFit/>
          </a:bodyPr>
          <a:lstStyle/>
          <a:p>
            <a:pPr algn="ctr"/>
            <a:r>
              <a:rPr lang="es-VE" sz="1200" i="1" dirty="0" smtClean="0">
                <a:solidFill>
                  <a:prstClr val="black">
                    <a:lumMod val="65000"/>
                    <a:lumOff val="35000"/>
                  </a:prstClr>
                </a:solidFill>
              </a:rPr>
              <a:t>Fluidez </a:t>
            </a:r>
            <a:endParaRPr lang="es-VE" sz="1200" i="1" dirty="0">
              <a:solidFill>
                <a:prstClr val="black">
                  <a:lumMod val="65000"/>
                  <a:lumOff val="35000"/>
                </a:prstClr>
              </a:solidFill>
            </a:endParaRPr>
          </a:p>
        </p:txBody>
      </p:sp>
      <p:sp>
        <p:nvSpPr>
          <p:cNvPr id="53" name="63 Rectángulo"/>
          <p:cNvSpPr/>
          <p:nvPr/>
        </p:nvSpPr>
        <p:spPr>
          <a:xfrm>
            <a:off x="3702862" y="2499671"/>
            <a:ext cx="1029258" cy="385586"/>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100" dirty="0" smtClean="0">
                <a:solidFill>
                  <a:prstClr val="black"/>
                </a:solidFill>
              </a:rPr>
              <a:t>Ficha de lectura (oral)</a:t>
            </a:r>
          </a:p>
        </p:txBody>
      </p:sp>
      <p:sp>
        <p:nvSpPr>
          <p:cNvPr id="55" name="64 CuadroTexto"/>
          <p:cNvSpPr txBox="1"/>
          <p:nvPr/>
        </p:nvSpPr>
        <p:spPr>
          <a:xfrm>
            <a:off x="3674550" y="2886200"/>
            <a:ext cx="1108432" cy="276999"/>
          </a:xfrm>
          <a:prstGeom prst="rect">
            <a:avLst/>
          </a:prstGeom>
          <a:noFill/>
        </p:spPr>
        <p:txBody>
          <a:bodyPr wrap="square" rtlCol="0">
            <a:spAutoFit/>
          </a:bodyPr>
          <a:lstStyle/>
          <a:p>
            <a:pPr algn="ctr"/>
            <a:r>
              <a:rPr lang="es-VE" sz="1200" i="1" dirty="0" smtClean="0">
                <a:solidFill>
                  <a:prstClr val="black">
                    <a:lumMod val="65000"/>
                    <a:lumOff val="35000"/>
                  </a:prstClr>
                </a:solidFill>
              </a:rPr>
              <a:t>Comprensión </a:t>
            </a:r>
            <a:endParaRPr lang="es-VE" sz="1200" i="1" dirty="0">
              <a:solidFill>
                <a:prstClr val="black">
                  <a:lumMod val="65000"/>
                  <a:lumOff val="35000"/>
                </a:prstClr>
              </a:solidFill>
            </a:endParaRPr>
          </a:p>
        </p:txBody>
      </p:sp>
      <p:sp>
        <p:nvSpPr>
          <p:cNvPr id="68" name="86 CuadroTexto"/>
          <p:cNvSpPr txBox="1"/>
          <p:nvPr/>
        </p:nvSpPr>
        <p:spPr>
          <a:xfrm>
            <a:off x="1686638" y="2545697"/>
            <a:ext cx="1005491" cy="261610"/>
          </a:xfrm>
          <a:prstGeom prst="rect">
            <a:avLst/>
          </a:prstGeom>
          <a:noFill/>
        </p:spPr>
        <p:txBody>
          <a:bodyPr wrap="square" rtlCol="0">
            <a:spAutoFit/>
          </a:bodyPr>
          <a:lstStyle/>
          <a:p>
            <a:pPr algn="ctr"/>
            <a:r>
              <a:rPr lang="es-VE" sz="1100" b="1" i="1" dirty="0" smtClean="0">
                <a:solidFill>
                  <a:prstClr val="black"/>
                </a:solidFill>
              </a:rPr>
              <a:t>Herramientas</a:t>
            </a:r>
            <a:endParaRPr lang="es-VE" sz="1100" b="1" i="1" dirty="0">
              <a:solidFill>
                <a:prstClr val="black"/>
              </a:solidFill>
            </a:endParaRPr>
          </a:p>
        </p:txBody>
      </p:sp>
      <p:pic>
        <p:nvPicPr>
          <p:cNvPr id="69" name="Imagen 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717033" y="3851920"/>
            <a:ext cx="3024335" cy="2016224"/>
          </a:xfrm>
          <a:prstGeom prst="rect">
            <a:avLst/>
          </a:prstGeom>
          <a:effectLst>
            <a:reflection blurRad="6350" stA="50000" endA="295" endPos="92000" dist="101600" dir="5400000" sy="-100000" algn="bl" rotWithShape="0"/>
          </a:effectLst>
        </p:spPr>
      </p:pic>
      <p:pic>
        <p:nvPicPr>
          <p:cNvPr id="70"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9" cstate="print">
            <a:extLst>
              <a:ext uri="{BEBA8EAE-BF5A-486C-A8C5-ECC9F3942E4B}">
                <a14:imgProps xmlns:a14="http://schemas.microsoft.com/office/drawing/2010/main" xmlns="">
                  <a14:imgLayer r:embed="rId10">
                    <a14:imgEffect>
                      <a14:backgroundRemoval t="3279" b="100000" l="0" r="28000"/>
                    </a14:imgEffect>
                  </a14:imgLayer>
                </a14:imgProps>
              </a:ext>
            </a:extLst>
          </a:blip>
          <a:srcRect r="71814"/>
          <a:stretch/>
        </p:blipFill>
        <p:spPr bwMode="auto">
          <a:xfrm>
            <a:off x="5923646" y="8571576"/>
            <a:ext cx="385674" cy="392912"/>
          </a:xfrm>
          <a:prstGeom prst="rect">
            <a:avLst/>
          </a:prstGeom>
          <a:noFill/>
        </p:spPr>
      </p:pic>
      <p:pic>
        <p:nvPicPr>
          <p:cNvPr id="71"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11" cstate="print"/>
          <a:stretch>
            <a:fillRect/>
          </a:stretch>
        </p:blipFill>
        <p:spPr>
          <a:xfrm>
            <a:off x="4752461" y="8551690"/>
            <a:ext cx="548747" cy="375928"/>
          </a:xfrm>
          <a:prstGeom prst="rect">
            <a:avLst/>
          </a:prstGeom>
        </p:spPr>
      </p:pic>
      <p:pic>
        <p:nvPicPr>
          <p:cNvPr id="72"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12" cstate="print"/>
          <a:srcRect/>
          <a:stretch>
            <a:fillRect/>
          </a:stretch>
        </p:blipFill>
        <p:spPr bwMode="auto">
          <a:xfrm>
            <a:off x="5375632" y="8574565"/>
            <a:ext cx="429632" cy="389923"/>
          </a:xfrm>
          <a:prstGeom prst="rect">
            <a:avLst/>
          </a:prstGeom>
          <a:noFill/>
        </p:spPr>
      </p:pic>
    </p:spTree>
    <p:extLst>
      <p:ext uri="{BB962C8B-B14F-4D97-AF65-F5344CB8AC3E}">
        <p14:creationId xmlns:p14="http://schemas.microsoft.com/office/powerpoint/2010/main" xmlns="" val="15386778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31"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4" cstate="print"/>
          <a:stretch>
            <a:fillRect/>
          </a:stretch>
        </p:blipFill>
        <p:spPr>
          <a:xfrm>
            <a:off x="4680453" y="8551690"/>
            <a:ext cx="548747" cy="375928"/>
          </a:xfrm>
          <a:prstGeom prst="rect">
            <a:avLst/>
          </a:prstGeom>
        </p:spPr>
      </p:pic>
      <p:pic>
        <p:nvPicPr>
          <p:cNvPr id="32"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5" cstate="print"/>
          <a:srcRect/>
          <a:stretch>
            <a:fillRect/>
          </a:stretch>
        </p:blipFill>
        <p:spPr bwMode="auto">
          <a:xfrm>
            <a:off x="5303624" y="8574565"/>
            <a:ext cx="429632" cy="389923"/>
          </a:xfrm>
          <a:prstGeom prst="rect">
            <a:avLst/>
          </a:prstGeom>
          <a:noFill/>
        </p:spPr>
      </p:pic>
      <p:sp>
        <p:nvSpPr>
          <p:cNvPr id="11"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45</a:t>
            </a:r>
            <a:endParaRPr lang="en-US" sz="1200" dirty="0">
              <a:solidFill>
                <a:schemeClr val="tx1">
                  <a:lumMod val="65000"/>
                  <a:lumOff val="35000"/>
                </a:schemeClr>
              </a:solidFill>
              <a:latin typeface="Arial" pitchFamily="34" charset="0"/>
              <a:cs typeface="Arial" pitchFamily="34" charset="0"/>
            </a:endParaRPr>
          </a:p>
        </p:txBody>
      </p:sp>
      <p:sp>
        <p:nvSpPr>
          <p:cNvPr id="27" name="5 Rectángulo redondeado"/>
          <p:cNvSpPr/>
          <p:nvPr/>
        </p:nvSpPr>
        <p:spPr>
          <a:xfrm>
            <a:off x="5229199" y="1786242"/>
            <a:ext cx="1425251" cy="40415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2000" b="1" i="1" dirty="0" smtClean="0"/>
              <a:t>2do. </a:t>
            </a:r>
            <a:r>
              <a:rPr lang="es-VE" sz="2000" b="1" i="1" dirty="0"/>
              <a:t>lapso</a:t>
            </a:r>
          </a:p>
        </p:txBody>
      </p:sp>
      <p:pic>
        <p:nvPicPr>
          <p:cNvPr id="14" name="Imagen 3"/>
          <p:cNvPicPr>
            <a:picLocks noChangeAspect="1"/>
          </p:cNvPicPr>
          <p:nvPr/>
        </p:nvPicPr>
        <p:blipFill>
          <a:blip r:embed="rId6" cstate="print"/>
          <a:stretch>
            <a:fillRect/>
          </a:stretch>
        </p:blipFill>
        <p:spPr>
          <a:xfrm>
            <a:off x="0" y="2477225"/>
            <a:ext cx="6690757" cy="3897560"/>
          </a:xfrm>
          <a:prstGeom prst="rect">
            <a:avLst/>
          </a:prstGeom>
        </p:spPr>
      </p:pic>
      <p:sp>
        <p:nvSpPr>
          <p:cNvPr id="15" name="Rectángulo redondeado 34"/>
          <p:cNvSpPr/>
          <p:nvPr/>
        </p:nvSpPr>
        <p:spPr>
          <a:xfrm flipH="1">
            <a:off x="-27384" y="566512"/>
            <a:ext cx="5157192" cy="693120"/>
          </a:xfrm>
          <a:prstGeom prst="roundRect">
            <a:avLst/>
          </a:prstGeom>
          <a:gradFill>
            <a:gsLst>
              <a:gs pos="0">
                <a:schemeClr val="accent1">
                  <a:lumMod val="5000"/>
                  <a:lumOff val="95000"/>
                </a:schemeClr>
              </a:gs>
              <a:gs pos="13000">
                <a:schemeClr val="accent5">
                  <a:lumMod val="40000"/>
                  <a:lumOff val="60000"/>
                </a:schemeClr>
              </a:gs>
              <a:gs pos="26000">
                <a:schemeClr val="accent6">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Imagen 3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000222" y="217439"/>
            <a:ext cx="1834486" cy="1438237"/>
          </a:xfrm>
          <a:prstGeom prst="rect">
            <a:avLst/>
          </a:prstGeom>
        </p:spPr>
      </p:pic>
      <p:sp>
        <p:nvSpPr>
          <p:cNvPr id="17" name="Rectangle 6">
            <a:extLst/>
          </p:cNvPr>
          <p:cNvSpPr>
            <a:spLocks noChangeArrowheads="1"/>
          </p:cNvSpPr>
          <p:nvPr/>
        </p:nvSpPr>
        <p:spPr bwMode="auto">
          <a:xfrm>
            <a:off x="188640" y="551746"/>
            <a:ext cx="4663561"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ES" sz="2000" b="1" dirty="0">
                <a:solidFill>
                  <a:schemeClr val="bg1"/>
                </a:solidFill>
              </a:rPr>
              <a:t>FICHA DE ESCRITURA</a:t>
            </a:r>
          </a:p>
          <a:p>
            <a:r>
              <a:rPr lang="es-ES" sz="2000" b="1" i="1" dirty="0" smtClean="0">
                <a:solidFill>
                  <a:schemeClr val="bg1"/>
                </a:solidFill>
              </a:rPr>
              <a:t>5to</a:t>
            </a:r>
            <a:r>
              <a:rPr lang="es-ES" sz="2000" b="1" i="1" dirty="0">
                <a:solidFill>
                  <a:schemeClr val="bg1"/>
                </a:solidFill>
              </a:rPr>
              <a:t>. grado</a:t>
            </a:r>
            <a:endParaRPr lang="es-ES" sz="2000" i="1" dirty="0">
              <a:solidFill>
                <a:schemeClr val="bg1"/>
              </a:solidFill>
            </a:endParaRPr>
          </a:p>
        </p:txBody>
      </p:sp>
    </p:spTree>
    <p:extLst>
      <p:ext uri="{BB962C8B-B14F-4D97-AF65-F5344CB8AC3E}">
        <p14:creationId xmlns:p14="http://schemas.microsoft.com/office/powerpoint/2010/main" xmlns="" val="14962772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46</a:t>
            </a:r>
            <a:endParaRPr lang="en-US" sz="1200" dirty="0">
              <a:solidFill>
                <a:schemeClr val="tx1">
                  <a:lumMod val="65000"/>
                  <a:lumOff val="35000"/>
                </a:schemeClr>
              </a:solidFill>
              <a:latin typeface="Arial" pitchFamily="34" charset="0"/>
              <a:cs typeface="Arial" pitchFamily="34" charset="0"/>
            </a:endParaRPr>
          </a:p>
        </p:txBody>
      </p:sp>
      <p:sp>
        <p:nvSpPr>
          <p:cNvPr id="12" name="8 CuadroTexto"/>
          <p:cNvSpPr txBox="1"/>
          <p:nvPr/>
        </p:nvSpPr>
        <p:spPr>
          <a:xfrm>
            <a:off x="2420888" y="1835696"/>
            <a:ext cx="4104456" cy="400110"/>
          </a:xfrm>
          <a:prstGeom prst="rect">
            <a:avLst/>
          </a:prstGeom>
          <a:noFill/>
        </p:spPr>
        <p:txBody>
          <a:bodyPr wrap="square" rtlCol="0">
            <a:spAutoFit/>
          </a:bodyPr>
          <a:lstStyle/>
          <a:p>
            <a:pPr algn="r"/>
            <a:r>
              <a:rPr lang="es-VE" sz="2000" b="1" i="1" dirty="0">
                <a:solidFill>
                  <a:schemeClr val="tx1">
                    <a:lumMod val="65000"/>
                    <a:lumOff val="35000"/>
                  </a:schemeClr>
                </a:solidFill>
              </a:rPr>
              <a:t>Organización del proceso</a:t>
            </a:r>
          </a:p>
        </p:txBody>
      </p:sp>
      <p:graphicFrame>
        <p:nvGraphicFramePr>
          <p:cNvPr id="13" name="9 Diagrama"/>
          <p:cNvGraphicFramePr/>
          <p:nvPr>
            <p:extLst>
              <p:ext uri="{D42A27DB-BD31-4B8C-83A1-F6EECF244321}">
                <p14:modId xmlns:p14="http://schemas.microsoft.com/office/powerpoint/2010/main" xmlns="" val="2050706471"/>
              </p:ext>
            </p:extLst>
          </p:nvPr>
        </p:nvGraphicFramePr>
        <p:xfrm>
          <a:off x="1" y="1939642"/>
          <a:ext cx="6669360" cy="4720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17 CuadroTexto"/>
          <p:cNvSpPr txBox="1"/>
          <p:nvPr/>
        </p:nvSpPr>
        <p:spPr>
          <a:xfrm>
            <a:off x="247552" y="2534889"/>
            <a:ext cx="726021" cy="707886"/>
          </a:xfrm>
          <a:prstGeom prst="rect">
            <a:avLst/>
          </a:prstGeom>
          <a:noFill/>
        </p:spPr>
        <p:txBody>
          <a:bodyPr wrap="square" rtlCol="0">
            <a:spAutoFit/>
          </a:bodyPr>
          <a:lstStyle/>
          <a:p>
            <a:pPr algn="ctr"/>
            <a:r>
              <a:rPr lang="es-VE" sz="4000" i="1" dirty="0">
                <a:solidFill>
                  <a:prstClr val="black"/>
                </a:solidFill>
              </a:rPr>
              <a:t>1</a:t>
            </a:r>
          </a:p>
        </p:txBody>
      </p:sp>
      <p:sp>
        <p:nvSpPr>
          <p:cNvPr id="15" name="21 Rectángulo"/>
          <p:cNvSpPr/>
          <p:nvPr/>
        </p:nvSpPr>
        <p:spPr>
          <a:xfrm>
            <a:off x="1988840" y="6804248"/>
            <a:ext cx="3102196" cy="400110"/>
          </a:xfrm>
          <a:prstGeom prst="rect">
            <a:avLst/>
          </a:prstGeom>
        </p:spPr>
        <p:txBody>
          <a:bodyPr wrap="none">
            <a:spAutoFit/>
          </a:bodyPr>
          <a:lstStyle/>
          <a:p>
            <a:r>
              <a:rPr lang="es-VE" sz="2000" b="1" i="1" dirty="0">
                <a:solidFill>
                  <a:prstClr val="black"/>
                </a:solidFill>
              </a:rPr>
              <a:t>Momentos de la aplicación </a:t>
            </a:r>
          </a:p>
        </p:txBody>
      </p:sp>
      <p:sp>
        <p:nvSpPr>
          <p:cNvPr id="16" name="24 Rectángulo"/>
          <p:cNvSpPr/>
          <p:nvPr/>
        </p:nvSpPr>
        <p:spPr>
          <a:xfrm>
            <a:off x="144017" y="7276366"/>
            <a:ext cx="2060847" cy="5040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a:solidFill>
                  <a:prstClr val="white"/>
                </a:solidFill>
              </a:rPr>
              <a:t>I </a:t>
            </a:r>
            <a:r>
              <a:rPr lang="es-VE" b="1" dirty="0" smtClean="0">
                <a:solidFill>
                  <a:prstClr val="white"/>
                </a:solidFill>
              </a:rPr>
              <a:t>Momento</a:t>
            </a:r>
            <a:r>
              <a:rPr lang="es-VE" b="1" dirty="0">
                <a:solidFill>
                  <a:prstClr val="white"/>
                </a:solidFill>
              </a:rPr>
              <a:t>: </a:t>
            </a:r>
            <a:r>
              <a:rPr lang="es-VE" sz="1600" b="1" dirty="0">
                <a:solidFill>
                  <a:prstClr val="white"/>
                </a:solidFill>
              </a:rPr>
              <a:t>d</a:t>
            </a:r>
            <a:r>
              <a:rPr lang="es-VE" sz="1600" b="1" dirty="0" smtClean="0">
                <a:solidFill>
                  <a:prstClr val="white"/>
                </a:solidFill>
              </a:rPr>
              <a:t>iciembre</a:t>
            </a:r>
            <a:endParaRPr lang="es-VE" b="1" dirty="0">
              <a:solidFill>
                <a:prstClr val="white"/>
              </a:solidFill>
            </a:endParaRPr>
          </a:p>
        </p:txBody>
      </p:sp>
      <p:sp>
        <p:nvSpPr>
          <p:cNvPr id="17" name="25 Rectángulo"/>
          <p:cNvSpPr/>
          <p:nvPr/>
        </p:nvSpPr>
        <p:spPr>
          <a:xfrm>
            <a:off x="2376265" y="7276366"/>
            <a:ext cx="2060847" cy="504056"/>
          </a:xfrm>
          <a:prstGeom prst="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a:solidFill>
                  <a:prstClr val="white"/>
                </a:solidFill>
              </a:rPr>
              <a:t>II </a:t>
            </a:r>
            <a:r>
              <a:rPr lang="es-VE" b="1" dirty="0" smtClean="0">
                <a:solidFill>
                  <a:prstClr val="white"/>
                </a:solidFill>
              </a:rPr>
              <a:t>Momento</a:t>
            </a:r>
            <a:r>
              <a:rPr lang="es-VE" b="1" dirty="0">
                <a:solidFill>
                  <a:prstClr val="white"/>
                </a:solidFill>
              </a:rPr>
              <a:t>: </a:t>
            </a:r>
            <a:r>
              <a:rPr lang="es-VE" b="1" dirty="0" smtClean="0">
                <a:solidFill>
                  <a:prstClr val="white"/>
                </a:solidFill>
              </a:rPr>
              <a:t>marzo</a:t>
            </a:r>
            <a:endParaRPr lang="es-VE" b="1" dirty="0">
              <a:solidFill>
                <a:prstClr val="white"/>
              </a:solidFill>
            </a:endParaRPr>
          </a:p>
        </p:txBody>
      </p:sp>
      <p:sp>
        <p:nvSpPr>
          <p:cNvPr id="18" name="26 Rectángulo"/>
          <p:cNvSpPr/>
          <p:nvPr/>
        </p:nvSpPr>
        <p:spPr>
          <a:xfrm>
            <a:off x="4581128" y="7276366"/>
            <a:ext cx="2060847" cy="504056"/>
          </a:xfrm>
          <a:prstGeom prst="rect">
            <a:avLst/>
          </a:prstGeom>
          <a:solidFill>
            <a:srgbClr val="867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a:solidFill>
                  <a:prstClr val="white"/>
                </a:solidFill>
              </a:rPr>
              <a:t>III </a:t>
            </a:r>
            <a:r>
              <a:rPr lang="es-VE" b="1" dirty="0" smtClean="0">
                <a:solidFill>
                  <a:prstClr val="white"/>
                </a:solidFill>
              </a:rPr>
              <a:t>Momento</a:t>
            </a:r>
            <a:r>
              <a:rPr lang="es-VE" b="1" dirty="0">
                <a:solidFill>
                  <a:prstClr val="white"/>
                </a:solidFill>
              </a:rPr>
              <a:t>: </a:t>
            </a:r>
            <a:r>
              <a:rPr lang="es-VE" b="1" dirty="0" smtClean="0">
                <a:solidFill>
                  <a:prstClr val="white"/>
                </a:solidFill>
              </a:rPr>
              <a:t>junio</a:t>
            </a:r>
            <a:endParaRPr lang="es-VE" b="1" dirty="0">
              <a:solidFill>
                <a:prstClr val="white"/>
              </a:solidFill>
            </a:endParaRPr>
          </a:p>
        </p:txBody>
      </p:sp>
      <p:sp>
        <p:nvSpPr>
          <p:cNvPr id="20" name="13 CuadroTexto"/>
          <p:cNvSpPr txBox="1"/>
          <p:nvPr/>
        </p:nvSpPr>
        <p:spPr>
          <a:xfrm>
            <a:off x="582098" y="3970583"/>
            <a:ext cx="726021" cy="707886"/>
          </a:xfrm>
          <a:prstGeom prst="rect">
            <a:avLst/>
          </a:prstGeom>
          <a:noFill/>
        </p:spPr>
        <p:txBody>
          <a:bodyPr wrap="square" rtlCol="0">
            <a:spAutoFit/>
          </a:bodyPr>
          <a:lstStyle/>
          <a:p>
            <a:pPr algn="ctr"/>
            <a:r>
              <a:rPr lang="es-VE" sz="4000" i="1" dirty="0">
                <a:solidFill>
                  <a:prstClr val="black"/>
                </a:solidFill>
              </a:rPr>
              <a:t>2</a:t>
            </a:r>
          </a:p>
        </p:txBody>
      </p:sp>
      <p:sp>
        <p:nvSpPr>
          <p:cNvPr id="21" name="14 CuadroTexto"/>
          <p:cNvSpPr txBox="1"/>
          <p:nvPr/>
        </p:nvSpPr>
        <p:spPr>
          <a:xfrm>
            <a:off x="408987" y="5349570"/>
            <a:ext cx="726021" cy="707886"/>
          </a:xfrm>
          <a:prstGeom prst="rect">
            <a:avLst/>
          </a:prstGeom>
          <a:noFill/>
        </p:spPr>
        <p:txBody>
          <a:bodyPr wrap="square" rtlCol="0">
            <a:spAutoFit/>
          </a:bodyPr>
          <a:lstStyle/>
          <a:p>
            <a:r>
              <a:rPr lang="es-VE" sz="4000" i="1" dirty="0">
                <a:solidFill>
                  <a:prstClr val="black"/>
                </a:solidFill>
              </a:rPr>
              <a:t>3</a:t>
            </a:r>
          </a:p>
        </p:txBody>
      </p:sp>
      <p:pic>
        <p:nvPicPr>
          <p:cNvPr id="19"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7" cstate="print">
            <a:extLst>
              <a:ext uri="{BEBA8EAE-BF5A-486C-A8C5-ECC9F3942E4B}">
                <a14:imgProps xmlns:a14="http://schemas.microsoft.com/office/drawing/2010/main" xmlns="">
                  <a14:imgLayer r:embed="rId8">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22"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9" cstate="print"/>
          <a:stretch>
            <a:fillRect/>
          </a:stretch>
        </p:blipFill>
        <p:spPr>
          <a:xfrm>
            <a:off x="4680453" y="8551690"/>
            <a:ext cx="548747" cy="375928"/>
          </a:xfrm>
          <a:prstGeom prst="rect">
            <a:avLst/>
          </a:prstGeom>
        </p:spPr>
      </p:pic>
      <p:pic>
        <p:nvPicPr>
          <p:cNvPr id="23"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10" cstate="print"/>
          <a:srcRect/>
          <a:stretch>
            <a:fillRect/>
          </a:stretch>
        </p:blipFill>
        <p:spPr bwMode="auto">
          <a:xfrm>
            <a:off x="5303624" y="8574565"/>
            <a:ext cx="429632" cy="389923"/>
          </a:xfrm>
          <a:prstGeom prst="rect">
            <a:avLst/>
          </a:prstGeom>
          <a:noFill/>
        </p:spPr>
      </p:pic>
      <p:sp>
        <p:nvSpPr>
          <p:cNvPr id="26" name="Rectángulo redondeado 34"/>
          <p:cNvSpPr/>
          <p:nvPr/>
        </p:nvSpPr>
        <p:spPr>
          <a:xfrm flipH="1">
            <a:off x="-27384" y="538969"/>
            <a:ext cx="5157192" cy="693120"/>
          </a:xfrm>
          <a:prstGeom prst="roundRect">
            <a:avLst/>
          </a:prstGeom>
          <a:gradFill>
            <a:gsLst>
              <a:gs pos="0">
                <a:schemeClr val="accent1">
                  <a:lumMod val="5000"/>
                  <a:lumOff val="95000"/>
                </a:schemeClr>
              </a:gs>
              <a:gs pos="13000">
                <a:schemeClr val="accent5">
                  <a:lumMod val="40000"/>
                  <a:lumOff val="60000"/>
                </a:schemeClr>
              </a:gs>
              <a:gs pos="26000">
                <a:schemeClr val="accent6">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7" name="Imagen 38"/>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5085184" y="189896"/>
            <a:ext cx="1834486" cy="1438237"/>
          </a:xfrm>
          <a:prstGeom prst="rect">
            <a:avLst/>
          </a:prstGeom>
        </p:spPr>
      </p:pic>
      <p:sp>
        <p:nvSpPr>
          <p:cNvPr id="28" name="Rectangle 6">
            <a:extLst/>
          </p:cNvPr>
          <p:cNvSpPr>
            <a:spLocks noChangeArrowheads="1"/>
          </p:cNvSpPr>
          <p:nvPr/>
        </p:nvSpPr>
        <p:spPr bwMode="auto">
          <a:xfrm>
            <a:off x="92571" y="538969"/>
            <a:ext cx="4159505"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b="1" dirty="0">
                <a:solidFill>
                  <a:schemeClr val="bg1"/>
                </a:solidFill>
              </a:rPr>
              <a:t>PROCESO DE APLICACIÓN DE LA </a:t>
            </a:r>
            <a:r>
              <a:rPr lang="es-VE" b="1" i="1" dirty="0" smtClean="0">
                <a:solidFill>
                  <a:schemeClr val="bg1"/>
                </a:solidFill>
              </a:rPr>
              <a:t>FICHA </a:t>
            </a:r>
            <a:r>
              <a:rPr lang="es-VE" b="1" i="1" dirty="0">
                <a:solidFill>
                  <a:schemeClr val="bg1"/>
                </a:solidFill>
              </a:rPr>
              <a:t>DE </a:t>
            </a:r>
            <a:r>
              <a:rPr lang="es-VE" b="1" i="1" dirty="0" smtClean="0">
                <a:solidFill>
                  <a:schemeClr val="bg1"/>
                </a:solidFill>
              </a:rPr>
              <a:t>ESCRITURA</a:t>
            </a:r>
            <a:endParaRPr lang="es-VE" b="1" dirty="0">
              <a:solidFill>
                <a:schemeClr val="bg1"/>
              </a:solidFill>
            </a:endParaRPr>
          </a:p>
        </p:txBody>
      </p:sp>
    </p:spTree>
    <p:extLst>
      <p:ext uri="{BB962C8B-B14F-4D97-AF65-F5344CB8AC3E}">
        <p14:creationId xmlns:p14="http://schemas.microsoft.com/office/powerpoint/2010/main" xmlns="" val="20814642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47</a:t>
            </a:r>
            <a:endParaRPr lang="en-US" sz="1200" dirty="0">
              <a:solidFill>
                <a:schemeClr val="tx1">
                  <a:lumMod val="65000"/>
                  <a:lumOff val="35000"/>
                </a:schemeClr>
              </a:solidFill>
              <a:latin typeface="Arial" pitchFamily="34" charset="0"/>
              <a:cs typeface="Arial" pitchFamily="34" charset="0"/>
            </a:endParaRPr>
          </a:p>
        </p:txBody>
      </p:sp>
      <p:sp>
        <p:nvSpPr>
          <p:cNvPr id="19" name="5 CuadroTexto"/>
          <p:cNvSpPr txBox="1"/>
          <p:nvPr/>
        </p:nvSpPr>
        <p:spPr>
          <a:xfrm>
            <a:off x="382555" y="2483768"/>
            <a:ext cx="1606285" cy="646986"/>
          </a:xfrm>
          <a:prstGeom prst="roundRect">
            <a:avLst/>
          </a:prstGeom>
          <a:solidFill>
            <a:schemeClr val="accent6">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VE" sz="1600" b="1" i="1" dirty="0">
                <a:solidFill>
                  <a:prstClr val="black"/>
                </a:solidFill>
              </a:rPr>
              <a:t>Antes del ejercicio</a:t>
            </a:r>
          </a:p>
        </p:txBody>
      </p:sp>
      <p:sp>
        <p:nvSpPr>
          <p:cNvPr id="22" name="6 CuadroTexto"/>
          <p:cNvSpPr txBox="1"/>
          <p:nvPr/>
        </p:nvSpPr>
        <p:spPr>
          <a:xfrm>
            <a:off x="2677839" y="2483768"/>
            <a:ext cx="1580377" cy="646986"/>
          </a:xfrm>
          <a:prstGeom prst="roundRect">
            <a:avLst/>
          </a:prstGeom>
          <a:solidFill>
            <a:schemeClr val="accent6">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VE" sz="1600" b="1" i="1" dirty="0">
                <a:solidFill>
                  <a:prstClr val="black"/>
                </a:solidFill>
              </a:rPr>
              <a:t>Durante el ejercicio</a:t>
            </a:r>
          </a:p>
        </p:txBody>
      </p:sp>
      <p:sp>
        <p:nvSpPr>
          <p:cNvPr id="23" name="7 CuadroTexto"/>
          <p:cNvSpPr txBox="1"/>
          <p:nvPr/>
        </p:nvSpPr>
        <p:spPr>
          <a:xfrm>
            <a:off x="4941168" y="2483768"/>
            <a:ext cx="1606285" cy="646986"/>
          </a:xfrm>
          <a:prstGeom prst="roundRect">
            <a:avLst/>
          </a:prstGeom>
          <a:solidFill>
            <a:schemeClr val="accent6">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VE" sz="1600" b="1" i="1" dirty="0">
                <a:solidFill>
                  <a:prstClr val="black"/>
                </a:solidFill>
              </a:rPr>
              <a:t>Después del ejercicio </a:t>
            </a:r>
          </a:p>
        </p:txBody>
      </p:sp>
      <p:sp>
        <p:nvSpPr>
          <p:cNvPr id="24" name="13 Flecha abajo"/>
          <p:cNvSpPr/>
          <p:nvPr/>
        </p:nvSpPr>
        <p:spPr>
          <a:xfrm>
            <a:off x="908720" y="3180946"/>
            <a:ext cx="594011" cy="360040"/>
          </a:xfrm>
          <a:prstGeom prst="downArrow">
            <a:avLst/>
          </a:prstGeom>
          <a:solidFill>
            <a:schemeClr val="bg1">
              <a:lumMod val="6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VE">
              <a:solidFill>
                <a:prstClr val="black"/>
              </a:solidFill>
            </a:endParaRPr>
          </a:p>
        </p:txBody>
      </p:sp>
      <p:sp>
        <p:nvSpPr>
          <p:cNvPr id="25" name="14 Flecha abajo"/>
          <p:cNvSpPr/>
          <p:nvPr/>
        </p:nvSpPr>
        <p:spPr>
          <a:xfrm>
            <a:off x="3159024" y="3203848"/>
            <a:ext cx="594011" cy="360040"/>
          </a:xfrm>
          <a:prstGeom prst="downArrow">
            <a:avLst/>
          </a:prstGeom>
          <a:solidFill>
            <a:schemeClr val="bg1">
              <a:lumMod val="6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VE">
              <a:solidFill>
                <a:prstClr val="black"/>
              </a:solidFill>
            </a:endParaRPr>
          </a:p>
        </p:txBody>
      </p:sp>
      <p:sp>
        <p:nvSpPr>
          <p:cNvPr id="26" name="15 Flecha abajo"/>
          <p:cNvSpPr/>
          <p:nvPr/>
        </p:nvSpPr>
        <p:spPr>
          <a:xfrm>
            <a:off x="5445224" y="3203848"/>
            <a:ext cx="594011" cy="397744"/>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27" name="8 CuadroTexto"/>
          <p:cNvSpPr txBox="1"/>
          <p:nvPr/>
        </p:nvSpPr>
        <p:spPr>
          <a:xfrm>
            <a:off x="4509120" y="1900297"/>
            <a:ext cx="2196245" cy="369332"/>
          </a:xfrm>
          <a:prstGeom prst="rect">
            <a:avLst/>
          </a:prstGeom>
          <a:noFill/>
        </p:spPr>
        <p:txBody>
          <a:bodyPr wrap="square" rtlCol="0">
            <a:spAutoFit/>
          </a:bodyPr>
          <a:lstStyle/>
          <a:p>
            <a:pPr algn="r"/>
            <a:r>
              <a:rPr lang="es-VE" b="1" i="1" dirty="0">
                <a:solidFill>
                  <a:prstClr val="black">
                    <a:lumMod val="50000"/>
                    <a:lumOff val="50000"/>
                  </a:prstClr>
                </a:solidFill>
              </a:rPr>
              <a:t>PASO A PASO</a:t>
            </a:r>
          </a:p>
        </p:txBody>
      </p:sp>
      <p:sp>
        <p:nvSpPr>
          <p:cNvPr id="28" name="Rectángulo redondeado 1"/>
          <p:cNvSpPr/>
          <p:nvPr/>
        </p:nvSpPr>
        <p:spPr>
          <a:xfrm>
            <a:off x="267836" y="3742208"/>
            <a:ext cx="1937028" cy="4142160"/>
          </a:xfrm>
          <a:prstGeom prst="roundRect">
            <a:avLst/>
          </a:prstGeom>
          <a:solidFill>
            <a:schemeClr val="accent6">
              <a:lumMod val="60000"/>
              <a:lumOff val="40000"/>
            </a:schemeClr>
          </a:solid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Font typeface="Arial" panose="020B0604020202020204" pitchFamily="34" charset="0"/>
              <a:buChar char="•"/>
            </a:pPr>
            <a:r>
              <a:rPr lang="es-VE" sz="1400" dirty="0">
                <a:solidFill>
                  <a:prstClr val="black"/>
                </a:solidFill>
              </a:rPr>
              <a:t>Generar un clima </a:t>
            </a:r>
            <a:r>
              <a:rPr lang="es-VE" sz="1400" dirty="0" smtClean="0">
                <a:solidFill>
                  <a:prstClr val="black"/>
                </a:solidFill>
              </a:rPr>
              <a:t> afectivo  y de  </a:t>
            </a:r>
            <a:r>
              <a:rPr lang="es-VE" sz="1400" dirty="0">
                <a:solidFill>
                  <a:prstClr val="black"/>
                </a:solidFill>
              </a:rPr>
              <a:t>confianza.</a:t>
            </a:r>
          </a:p>
          <a:p>
            <a:pPr marL="285750" indent="-285750" algn="just">
              <a:buFont typeface="Arial" panose="020B0604020202020204" pitchFamily="34" charset="0"/>
              <a:buChar char="•"/>
            </a:pPr>
            <a:r>
              <a:rPr lang="es-VE" sz="1400" dirty="0">
                <a:solidFill>
                  <a:prstClr val="black"/>
                </a:solidFill>
              </a:rPr>
              <a:t>Explicar cómo deben sentarse y tomar el lápiz al </a:t>
            </a:r>
            <a:r>
              <a:rPr lang="es-VE" sz="1400" dirty="0" smtClean="0">
                <a:solidFill>
                  <a:prstClr val="black"/>
                </a:solidFill>
              </a:rPr>
              <a:t>escribir.</a:t>
            </a:r>
            <a:endParaRPr lang="es-VE" sz="1400" dirty="0">
              <a:solidFill>
                <a:prstClr val="black"/>
              </a:solidFill>
            </a:endParaRPr>
          </a:p>
          <a:p>
            <a:pPr marL="285750" indent="-285750" algn="just">
              <a:buFont typeface="Arial" panose="020B0604020202020204" pitchFamily="34" charset="0"/>
              <a:buChar char="•"/>
            </a:pPr>
            <a:r>
              <a:rPr lang="es-VE" sz="1400" dirty="0">
                <a:solidFill>
                  <a:prstClr val="black"/>
                </a:solidFill>
              </a:rPr>
              <a:t>Presentar a los estudiantes las </a:t>
            </a:r>
            <a:r>
              <a:rPr lang="es-VE" sz="1400" dirty="0">
                <a:solidFill>
                  <a:prstClr val="black"/>
                </a:solidFill>
                <a:hlinkClick r:id="rId2" action="ppaction://hlinksldjump"/>
              </a:rPr>
              <a:t>actividades de escritura </a:t>
            </a:r>
            <a:r>
              <a:rPr lang="es-VE" sz="1400" dirty="0">
                <a:solidFill>
                  <a:prstClr val="black"/>
                </a:solidFill>
              </a:rPr>
              <a:t>según el lapso y secuencia establecida.  </a:t>
            </a:r>
          </a:p>
          <a:p>
            <a:pPr marL="285750" indent="-285750" algn="just">
              <a:buFont typeface="Arial" panose="020B0604020202020204" pitchFamily="34" charset="0"/>
              <a:buChar char="•"/>
            </a:pPr>
            <a:r>
              <a:rPr lang="es-VE" sz="1400" dirty="0" smtClean="0">
                <a:solidFill>
                  <a:prstClr val="black"/>
                </a:solidFill>
              </a:rPr>
              <a:t>Realizar </a:t>
            </a:r>
            <a:r>
              <a:rPr lang="es-VE" sz="1400" dirty="0">
                <a:solidFill>
                  <a:prstClr val="black"/>
                </a:solidFill>
              </a:rPr>
              <a:t>demostraciones en el pizarrón y </a:t>
            </a:r>
            <a:r>
              <a:rPr lang="es-VE" sz="1400" dirty="0" smtClean="0">
                <a:solidFill>
                  <a:prstClr val="black"/>
                </a:solidFill>
              </a:rPr>
              <a:t>cuadernos.</a:t>
            </a:r>
            <a:endParaRPr lang="es-VE" sz="1400" dirty="0">
              <a:solidFill>
                <a:prstClr val="black"/>
              </a:solidFill>
            </a:endParaRPr>
          </a:p>
        </p:txBody>
      </p:sp>
      <p:sp>
        <p:nvSpPr>
          <p:cNvPr id="33" name="Rectángulo redondeado 16"/>
          <p:cNvSpPr/>
          <p:nvPr/>
        </p:nvSpPr>
        <p:spPr>
          <a:xfrm>
            <a:off x="2420888" y="3719306"/>
            <a:ext cx="2115207" cy="4142160"/>
          </a:xfrm>
          <a:prstGeom prst="roundRect">
            <a:avLst/>
          </a:prstGeom>
          <a:solidFill>
            <a:schemeClr val="accent6">
              <a:lumMod val="40000"/>
              <a:lumOff val="60000"/>
            </a:schemeClr>
          </a:solidFill>
          <a:ln>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285750" indent="-285750" algn="just">
              <a:buFont typeface="Arial" panose="020B0604020202020204" pitchFamily="34" charset="0"/>
              <a:buChar char="•"/>
            </a:pPr>
            <a:r>
              <a:rPr lang="es-VE" sz="1400" dirty="0">
                <a:solidFill>
                  <a:prstClr val="black"/>
                </a:solidFill>
              </a:rPr>
              <a:t>Recorrer el aula y observar el proceso de escritura de los estudiantes.</a:t>
            </a:r>
          </a:p>
          <a:p>
            <a:pPr marL="285750" indent="-285750" algn="just">
              <a:buFont typeface="Arial" panose="020B0604020202020204" pitchFamily="34" charset="0"/>
              <a:buChar char="•"/>
            </a:pPr>
            <a:r>
              <a:rPr lang="es-VE" sz="1400" dirty="0">
                <a:solidFill>
                  <a:prstClr val="black"/>
                </a:solidFill>
              </a:rPr>
              <a:t>Atender las dudas o dificultades al escribir.</a:t>
            </a:r>
          </a:p>
          <a:p>
            <a:pPr marL="285750" indent="-285750" algn="just">
              <a:buFont typeface="Arial" panose="020B0604020202020204" pitchFamily="34" charset="0"/>
              <a:buChar char="•"/>
            </a:pPr>
            <a:r>
              <a:rPr lang="es-VE" sz="1400" dirty="0">
                <a:solidFill>
                  <a:prstClr val="black"/>
                </a:solidFill>
              </a:rPr>
              <a:t>Recordar el uso de los </a:t>
            </a:r>
            <a:r>
              <a:rPr lang="es-US" sz="1400" dirty="0">
                <a:solidFill>
                  <a:prstClr val="black"/>
                </a:solidFill>
                <a:hlinkClick r:id="rId3" action="ppaction://hlinksldjump"/>
              </a:rPr>
              <a:t>aspectos ortográficos </a:t>
            </a:r>
            <a:r>
              <a:rPr lang="es-US" sz="1400" dirty="0">
                <a:solidFill>
                  <a:prstClr val="black"/>
                </a:solidFill>
              </a:rPr>
              <a:t>como los signos de puntuación y acentuación.</a:t>
            </a:r>
            <a:endParaRPr lang="es-VE" sz="1400" dirty="0">
              <a:solidFill>
                <a:prstClr val="black"/>
              </a:solidFill>
            </a:endParaRPr>
          </a:p>
          <a:p>
            <a:pPr marL="285750" indent="-285750" algn="just">
              <a:buFont typeface="Arial" panose="020B0604020202020204" pitchFamily="34" charset="0"/>
              <a:buChar char="•"/>
            </a:pPr>
            <a:r>
              <a:rPr lang="es-VE" sz="1400" dirty="0">
                <a:solidFill>
                  <a:prstClr val="black"/>
                </a:solidFill>
              </a:rPr>
              <a:t>Tomar nota de los estudiantes que presentan dificultades con la escritura de las palabras.</a:t>
            </a:r>
          </a:p>
        </p:txBody>
      </p:sp>
      <p:sp>
        <p:nvSpPr>
          <p:cNvPr id="34" name="Rectángulo redondeado 17"/>
          <p:cNvSpPr/>
          <p:nvPr/>
        </p:nvSpPr>
        <p:spPr>
          <a:xfrm>
            <a:off x="4653136" y="3742208"/>
            <a:ext cx="2088232" cy="4142160"/>
          </a:xfrm>
          <a:prstGeom prst="round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285750" indent="-285750">
              <a:buFont typeface="Arial" panose="020B0604020202020204" pitchFamily="34" charset="0"/>
              <a:buChar char="•"/>
            </a:pPr>
            <a:r>
              <a:rPr lang="es-VE" sz="1400" dirty="0">
                <a:solidFill>
                  <a:prstClr val="black"/>
                </a:solidFill>
              </a:rPr>
              <a:t>Revisar y corregir la actividad de escritura asignada.</a:t>
            </a:r>
          </a:p>
          <a:p>
            <a:pPr marL="285750" indent="-285750">
              <a:buFont typeface="Arial" panose="020B0604020202020204" pitchFamily="34" charset="0"/>
              <a:buChar char="•"/>
            </a:pPr>
            <a:r>
              <a:rPr lang="es-VE" sz="1400" dirty="0">
                <a:solidFill>
                  <a:prstClr val="black"/>
                </a:solidFill>
              </a:rPr>
              <a:t>Registrar en la </a:t>
            </a:r>
            <a:r>
              <a:rPr lang="es-VE" sz="1400" dirty="0" smtClean="0">
                <a:solidFill>
                  <a:prstClr val="black"/>
                </a:solidFill>
              </a:rPr>
              <a:t>Ficha </a:t>
            </a:r>
            <a:r>
              <a:rPr lang="es-VE" sz="1400" dirty="0">
                <a:solidFill>
                  <a:prstClr val="black"/>
                </a:solidFill>
              </a:rPr>
              <a:t>de </a:t>
            </a:r>
            <a:r>
              <a:rPr lang="es-VE" sz="1400" dirty="0" smtClean="0">
                <a:solidFill>
                  <a:prstClr val="black"/>
                </a:solidFill>
              </a:rPr>
              <a:t>Escritura </a:t>
            </a:r>
            <a:r>
              <a:rPr lang="es-VE" sz="1400" dirty="0">
                <a:solidFill>
                  <a:prstClr val="black"/>
                </a:solidFill>
              </a:rPr>
              <a:t>los resultados del proceso </a:t>
            </a:r>
            <a:r>
              <a:rPr lang="es-VE" sz="1400" dirty="0">
                <a:solidFill>
                  <a:prstClr val="black"/>
                </a:solidFill>
                <a:hlinkClick r:id="rId4" action="ppaction://hlinksldjump"/>
              </a:rPr>
              <a:t>(</a:t>
            </a:r>
            <a:r>
              <a:rPr lang="es-VE" sz="1400" dirty="0">
                <a:solidFill>
                  <a:prstClr val="black"/>
                </a:solidFill>
                <a:hlinkClick r:id="rId5" action="ppaction://hlinksldjump"/>
              </a:rPr>
              <a:t>Ver el ejemplo</a:t>
            </a:r>
            <a:r>
              <a:rPr lang="es-VE" sz="1400" dirty="0">
                <a:solidFill>
                  <a:prstClr val="black"/>
                </a:solidFill>
                <a:hlinkClick r:id="rId4" action="ppaction://hlinksldjump"/>
              </a:rPr>
              <a:t>).</a:t>
            </a:r>
            <a:endParaRPr lang="es-VE" sz="1400" dirty="0">
              <a:solidFill>
                <a:prstClr val="black"/>
              </a:solidFill>
            </a:endParaRPr>
          </a:p>
          <a:p>
            <a:pPr marL="285750" indent="-285750">
              <a:buFont typeface="Arial" panose="020B0604020202020204" pitchFamily="34" charset="0"/>
              <a:buChar char="•"/>
            </a:pPr>
            <a:r>
              <a:rPr lang="es-VE" sz="1400" dirty="0">
                <a:solidFill>
                  <a:prstClr val="black"/>
                </a:solidFill>
              </a:rPr>
              <a:t>Desarrollar con los niños la autoevaluación del trabajo realizado.</a:t>
            </a:r>
          </a:p>
          <a:p>
            <a:pPr marL="285750" indent="-285750">
              <a:buFont typeface="Arial" panose="020B0604020202020204" pitchFamily="34" charset="0"/>
              <a:buChar char="•"/>
            </a:pPr>
            <a:r>
              <a:rPr lang="es-VE" sz="1400" dirty="0">
                <a:solidFill>
                  <a:prstClr val="black"/>
                </a:solidFill>
              </a:rPr>
              <a:t>Abordar las debilidades observadas a través de prácticas de escritura en la escuela y el hogar</a:t>
            </a:r>
            <a:r>
              <a:rPr lang="es-VE" sz="1200" dirty="0">
                <a:solidFill>
                  <a:prstClr val="black"/>
                </a:solidFill>
              </a:rPr>
              <a:t>.</a:t>
            </a:r>
          </a:p>
        </p:txBody>
      </p:sp>
      <p:sp>
        <p:nvSpPr>
          <p:cNvPr id="36" name="Triángulo isósceles 35"/>
          <p:cNvSpPr/>
          <p:nvPr/>
        </p:nvSpPr>
        <p:spPr>
          <a:xfrm rot="5400000">
            <a:off x="4468671" y="6794767"/>
            <a:ext cx="557922" cy="387071"/>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solidFill>
                <a:prstClr val="white"/>
              </a:solidFill>
            </a:endParaRPr>
          </a:p>
        </p:txBody>
      </p:sp>
      <p:sp>
        <p:nvSpPr>
          <p:cNvPr id="37" name="Triángulo isósceles 36"/>
          <p:cNvSpPr/>
          <p:nvPr/>
        </p:nvSpPr>
        <p:spPr>
          <a:xfrm rot="5400000">
            <a:off x="2092408" y="6794764"/>
            <a:ext cx="557921" cy="387071"/>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solidFill>
                <a:prstClr val="white"/>
              </a:solidFill>
            </a:endParaRPr>
          </a:p>
        </p:txBody>
      </p:sp>
      <p:pic>
        <p:nvPicPr>
          <p:cNvPr id="21"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6" cstate="print">
            <a:extLst>
              <a:ext uri="{BEBA8EAE-BF5A-486C-A8C5-ECC9F3942E4B}">
                <a14:imgProps xmlns:a14="http://schemas.microsoft.com/office/drawing/2010/main" xmlns="">
                  <a14:imgLayer r:embed="rId7">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38"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8" cstate="print"/>
          <a:stretch>
            <a:fillRect/>
          </a:stretch>
        </p:blipFill>
        <p:spPr>
          <a:xfrm>
            <a:off x="4680453" y="8551690"/>
            <a:ext cx="548747" cy="375928"/>
          </a:xfrm>
          <a:prstGeom prst="rect">
            <a:avLst/>
          </a:prstGeom>
        </p:spPr>
      </p:pic>
      <p:pic>
        <p:nvPicPr>
          <p:cNvPr id="39"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9" cstate="print"/>
          <a:srcRect/>
          <a:stretch>
            <a:fillRect/>
          </a:stretch>
        </p:blipFill>
        <p:spPr bwMode="auto">
          <a:xfrm>
            <a:off x="5303624" y="8574565"/>
            <a:ext cx="429632" cy="389923"/>
          </a:xfrm>
          <a:prstGeom prst="rect">
            <a:avLst/>
          </a:prstGeom>
          <a:noFill/>
        </p:spPr>
      </p:pic>
      <p:sp>
        <p:nvSpPr>
          <p:cNvPr id="31" name="Rectángulo redondeado 34"/>
          <p:cNvSpPr/>
          <p:nvPr/>
        </p:nvSpPr>
        <p:spPr>
          <a:xfrm flipH="1">
            <a:off x="-27384" y="538969"/>
            <a:ext cx="5157192" cy="693120"/>
          </a:xfrm>
          <a:prstGeom prst="roundRect">
            <a:avLst/>
          </a:prstGeom>
          <a:gradFill>
            <a:gsLst>
              <a:gs pos="0">
                <a:schemeClr val="accent1">
                  <a:lumMod val="5000"/>
                  <a:lumOff val="95000"/>
                </a:schemeClr>
              </a:gs>
              <a:gs pos="13000">
                <a:schemeClr val="accent5">
                  <a:lumMod val="40000"/>
                  <a:lumOff val="60000"/>
                </a:schemeClr>
              </a:gs>
              <a:gs pos="26000">
                <a:schemeClr val="accent6">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2" name="Imagen 38"/>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5085184" y="189896"/>
            <a:ext cx="1834486" cy="1438237"/>
          </a:xfrm>
          <a:prstGeom prst="rect">
            <a:avLst/>
          </a:prstGeom>
        </p:spPr>
      </p:pic>
      <p:sp>
        <p:nvSpPr>
          <p:cNvPr id="35" name="Rectangle 6">
            <a:extLst/>
          </p:cNvPr>
          <p:cNvSpPr>
            <a:spLocks noChangeArrowheads="1"/>
          </p:cNvSpPr>
          <p:nvPr/>
        </p:nvSpPr>
        <p:spPr bwMode="auto">
          <a:xfrm>
            <a:off x="133591" y="508192"/>
            <a:ext cx="4159505"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sz="2000" b="1" dirty="0">
                <a:solidFill>
                  <a:schemeClr val="bg1"/>
                </a:solidFill>
              </a:rPr>
              <a:t>ROL DEL DOCENTE EN LA EJECUCIÓN DE LA SECUENCIA DE ACTIVIDADES </a:t>
            </a:r>
          </a:p>
        </p:txBody>
      </p:sp>
    </p:spTree>
    <p:extLst>
      <p:ext uri="{BB962C8B-B14F-4D97-AF65-F5344CB8AC3E}">
        <p14:creationId xmlns:p14="http://schemas.microsoft.com/office/powerpoint/2010/main" xmlns="" val="30233366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48</a:t>
            </a:r>
            <a:endParaRPr lang="en-US" sz="1200" dirty="0">
              <a:solidFill>
                <a:schemeClr val="tx1">
                  <a:lumMod val="65000"/>
                  <a:lumOff val="35000"/>
                </a:schemeClr>
              </a:solidFill>
              <a:latin typeface="Arial" pitchFamily="34" charset="0"/>
              <a:cs typeface="Arial" pitchFamily="34" charset="0"/>
            </a:endParaRPr>
          </a:p>
        </p:txBody>
      </p:sp>
      <p:pic>
        <p:nvPicPr>
          <p:cNvPr id="39" name="1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0837" y="5793942"/>
            <a:ext cx="1528829" cy="1739532"/>
          </a:xfrm>
          <a:prstGeom prst="rect">
            <a:avLst/>
          </a:prstGeom>
        </p:spPr>
      </p:pic>
      <p:sp>
        <p:nvSpPr>
          <p:cNvPr id="40" name="15 Flecha doblada hacia arriba"/>
          <p:cNvSpPr/>
          <p:nvPr/>
        </p:nvSpPr>
        <p:spPr>
          <a:xfrm rot="5400000">
            <a:off x="944143" y="3096417"/>
            <a:ext cx="1099284" cy="1026114"/>
          </a:xfrm>
          <a:prstGeom prst="bentUp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sz="1400"/>
          </a:p>
        </p:txBody>
      </p:sp>
      <p:pic>
        <p:nvPicPr>
          <p:cNvPr id="18"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ackgroundRemoval t="3279" b="100000" l="0" r="28000"/>
                    </a14:imgEffect>
                  </a14:imgLayer>
                </a14:imgProps>
              </a:ext>
            </a:extLst>
          </a:blip>
          <a:srcRect r="71814"/>
          <a:stretch/>
        </p:blipFill>
        <p:spPr bwMode="auto">
          <a:xfrm>
            <a:off x="5923646" y="8571576"/>
            <a:ext cx="385674" cy="392912"/>
          </a:xfrm>
          <a:prstGeom prst="rect">
            <a:avLst/>
          </a:prstGeom>
          <a:noFill/>
        </p:spPr>
      </p:pic>
      <p:pic>
        <p:nvPicPr>
          <p:cNvPr id="19"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5" cstate="print"/>
          <a:stretch>
            <a:fillRect/>
          </a:stretch>
        </p:blipFill>
        <p:spPr>
          <a:xfrm>
            <a:off x="4752461" y="8551690"/>
            <a:ext cx="548747" cy="375928"/>
          </a:xfrm>
          <a:prstGeom prst="rect">
            <a:avLst/>
          </a:prstGeom>
        </p:spPr>
      </p:pic>
      <p:pic>
        <p:nvPicPr>
          <p:cNvPr id="20"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6" cstate="print"/>
          <a:srcRect/>
          <a:stretch>
            <a:fillRect/>
          </a:stretch>
        </p:blipFill>
        <p:spPr bwMode="auto">
          <a:xfrm>
            <a:off x="5375632" y="8574565"/>
            <a:ext cx="429632" cy="389923"/>
          </a:xfrm>
          <a:prstGeom prst="rect">
            <a:avLst/>
          </a:prstGeom>
          <a:noFill/>
        </p:spPr>
      </p:pic>
      <p:sp>
        <p:nvSpPr>
          <p:cNvPr id="21" name="Rectángulo redondeado 34"/>
          <p:cNvSpPr/>
          <p:nvPr/>
        </p:nvSpPr>
        <p:spPr>
          <a:xfrm flipH="1">
            <a:off x="-27384" y="538969"/>
            <a:ext cx="5157192" cy="693120"/>
          </a:xfrm>
          <a:prstGeom prst="roundRect">
            <a:avLst/>
          </a:prstGeom>
          <a:gradFill>
            <a:gsLst>
              <a:gs pos="0">
                <a:schemeClr val="accent1">
                  <a:lumMod val="5000"/>
                  <a:lumOff val="95000"/>
                </a:schemeClr>
              </a:gs>
              <a:gs pos="13000">
                <a:schemeClr val="accent5">
                  <a:lumMod val="40000"/>
                  <a:lumOff val="60000"/>
                </a:schemeClr>
              </a:gs>
              <a:gs pos="26000">
                <a:schemeClr val="accent6">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3" name="Imagen 3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085184" y="189896"/>
            <a:ext cx="1834486" cy="1438237"/>
          </a:xfrm>
          <a:prstGeom prst="rect">
            <a:avLst/>
          </a:prstGeom>
        </p:spPr>
      </p:pic>
      <p:sp>
        <p:nvSpPr>
          <p:cNvPr id="24" name="Rectangle 6">
            <a:extLst/>
          </p:cNvPr>
          <p:cNvSpPr>
            <a:spLocks noChangeArrowheads="1"/>
          </p:cNvSpPr>
          <p:nvPr/>
        </p:nvSpPr>
        <p:spPr bwMode="auto">
          <a:xfrm>
            <a:off x="61583" y="551746"/>
            <a:ext cx="3295409"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sz="2000" b="1" dirty="0">
                <a:solidFill>
                  <a:schemeClr val="bg1"/>
                </a:solidFill>
              </a:rPr>
              <a:t>Secuencia de las actividades de </a:t>
            </a:r>
            <a:r>
              <a:rPr lang="es-VE" sz="2000" b="1" dirty="0" smtClean="0">
                <a:solidFill>
                  <a:schemeClr val="bg1"/>
                </a:solidFill>
              </a:rPr>
              <a:t>5to</a:t>
            </a:r>
            <a:r>
              <a:rPr lang="es-VE" sz="2000" b="1" dirty="0">
                <a:solidFill>
                  <a:schemeClr val="bg1"/>
                </a:solidFill>
              </a:rPr>
              <a:t>. grado</a:t>
            </a:r>
          </a:p>
        </p:txBody>
      </p:sp>
      <p:sp>
        <p:nvSpPr>
          <p:cNvPr id="25" name="24 Rectángulo"/>
          <p:cNvSpPr/>
          <p:nvPr/>
        </p:nvSpPr>
        <p:spPr>
          <a:xfrm>
            <a:off x="2276872" y="5796136"/>
            <a:ext cx="4357787" cy="14401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1200" b="1" dirty="0">
                <a:solidFill>
                  <a:schemeClr val="bg1"/>
                </a:solidFill>
              </a:rPr>
              <a:t>DOMINIO DE LA ORTOGRAFÍA</a:t>
            </a:r>
            <a:endParaRPr lang="es-VE" sz="1200" b="1" dirty="0">
              <a:solidFill>
                <a:schemeClr val="bg1"/>
              </a:solidFill>
            </a:endParaRPr>
          </a:p>
          <a:p>
            <a:pPr algn="just"/>
            <a:r>
              <a:rPr lang="es-VE" sz="1200" dirty="0" smtClean="0">
                <a:solidFill>
                  <a:schemeClr val="bg1"/>
                </a:solidFill>
              </a:rPr>
              <a:t>Con diferentes textos, durante </a:t>
            </a:r>
            <a:r>
              <a:rPr lang="es-VE" sz="1200" dirty="0">
                <a:solidFill>
                  <a:schemeClr val="bg1"/>
                </a:solidFill>
              </a:rPr>
              <a:t>el desarrollo del lapso se observará y orientará a los estudiantes en la enseñanza de la ortografía, con el propósito de que aprendan a escribir correctamente las palabras y utilicen</a:t>
            </a:r>
            <a:r>
              <a:rPr lang="es-US" sz="1200" dirty="0">
                <a:solidFill>
                  <a:schemeClr val="bg1"/>
                </a:solidFill>
                <a:ea typeface="Times New Roman" panose="02020603050405020304" pitchFamily="18" charset="0"/>
                <a:cs typeface="Times New Roman" panose="02020603050405020304" pitchFamily="18" charset="0"/>
              </a:rPr>
              <a:t> los signos de puntuación y acentuación que </a:t>
            </a:r>
            <a:r>
              <a:rPr lang="es-US" sz="1200" dirty="0" smtClean="0">
                <a:solidFill>
                  <a:schemeClr val="bg1"/>
                </a:solidFill>
                <a:ea typeface="Times New Roman" panose="02020603050405020304" pitchFamily="18" charset="0"/>
                <a:cs typeface="Times New Roman" panose="02020603050405020304" pitchFamily="18" charset="0"/>
              </a:rPr>
              <a:t>correspondan. </a:t>
            </a:r>
            <a:endParaRPr lang="es-VE" sz="1200" b="1" dirty="0">
              <a:solidFill>
                <a:schemeClr val="bg1"/>
              </a:solidFill>
            </a:endParaRPr>
          </a:p>
        </p:txBody>
      </p:sp>
      <p:sp>
        <p:nvSpPr>
          <p:cNvPr id="26" name="25 CuadroTexto"/>
          <p:cNvSpPr txBox="1"/>
          <p:nvPr/>
        </p:nvSpPr>
        <p:spPr>
          <a:xfrm>
            <a:off x="2330137" y="1763688"/>
            <a:ext cx="3294267" cy="523220"/>
          </a:xfrm>
          <a:prstGeom prst="rect">
            <a:avLst/>
          </a:prstGeom>
          <a:noFill/>
        </p:spPr>
        <p:txBody>
          <a:bodyPr wrap="square" rtlCol="0">
            <a:spAutoFit/>
          </a:bodyPr>
          <a:lstStyle/>
          <a:p>
            <a:r>
              <a:rPr lang="es-VE" sz="1400" b="1" dirty="0" smtClean="0">
                <a:solidFill>
                  <a:schemeClr val="tx1">
                    <a:lumMod val="65000"/>
                    <a:lumOff val="35000"/>
                  </a:schemeClr>
                </a:solidFill>
              </a:rPr>
              <a:t>Práctica pedagógica: enero a abril</a:t>
            </a:r>
          </a:p>
          <a:p>
            <a:r>
              <a:rPr lang="es-VE" sz="1400" b="1" dirty="0">
                <a:solidFill>
                  <a:schemeClr val="tx1">
                    <a:lumMod val="65000"/>
                    <a:lumOff val="35000"/>
                  </a:schemeClr>
                </a:solidFill>
              </a:rPr>
              <a:t>Mes de aplicación: a</a:t>
            </a:r>
            <a:r>
              <a:rPr lang="es-VE" sz="1400" b="1" dirty="0" smtClean="0">
                <a:solidFill>
                  <a:schemeClr val="tx1">
                    <a:lumMod val="65000"/>
                    <a:lumOff val="35000"/>
                  </a:schemeClr>
                </a:solidFill>
              </a:rPr>
              <a:t>bril</a:t>
            </a:r>
            <a:endParaRPr lang="es-VE" sz="1400" b="1" dirty="0">
              <a:solidFill>
                <a:schemeClr val="tx1">
                  <a:lumMod val="65000"/>
                  <a:lumOff val="35000"/>
                </a:schemeClr>
              </a:solidFill>
            </a:endParaRPr>
          </a:p>
        </p:txBody>
      </p:sp>
      <p:graphicFrame>
        <p:nvGraphicFramePr>
          <p:cNvPr id="27" name="26 Tabla"/>
          <p:cNvGraphicFramePr>
            <a:graphicFrameLocks noGrp="1"/>
          </p:cNvGraphicFramePr>
          <p:nvPr>
            <p:extLst>
              <p:ext uri="{D42A27DB-BD31-4B8C-83A1-F6EECF244321}">
                <p14:modId xmlns:p14="http://schemas.microsoft.com/office/powerpoint/2010/main" xmlns="" val="708408400"/>
              </p:ext>
            </p:extLst>
          </p:nvPr>
        </p:nvGraphicFramePr>
        <p:xfrm>
          <a:off x="2278820" y="2699791"/>
          <a:ext cx="4308034" cy="2888738"/>
        </p:xfrm>
        <a:graphic>
          <a:graphicData uri="http://schemas.openxmlformats.org/drawingml/2006/table">
            <a:tbl>
              <a:tblPr>
                <a:tableStyleId>{08FB837D-C827-4EFA-A057-4D05807E0F7C}</a:tableStyleId>
              </a:tblPr>
              <a:tblGrid>
                <a:gridCol w="844458">
                  <a:extLst>
                    <a:ext uri="{9D8B030D-6E8A-4147-A177-3AD203B41FA5}">
                      <a16:colId xmlns:a16="http://schemas.microsoft.com/office/drawing/2014/main" xmlns="" val="20000"/>
                    </a:ext>
                  </a:extLst>
                </a:gridCol>
                <a:gridCol w="3463576">
                  <a:extLst>
                    <a:ext uri="{9D8B030D-6E8A-4147-A177-3AD203B41FA5}">
                      <a16:colId xmlns:a16="http://schemas.microsoft.com/office/drawing/2014/main" xmlns="" val="20001"/>
                    </a:ext>
                  </a:extLst>
                </a:gridCol>
              </a:tblGrid>
              <a:tr h="290624">
                <a:tc>
                  <a:txBody>
                    <a:bodyPr/>
                    <a:lstStyle/>
                    <a:p>
                      <a:pPr algn="ctr" fontAlgn="b"/>
                      <a:r>
                        <a:rPr lang="es-VE" sz="1400" b="1" i="1" u="none" strike="noStrike" dirty="0">
                          <a:effectLst/>
                        </a:rPr>
                        <a:t>Secuencia</a:t>
                      </a:r>
                      <a:endParaRPr lang="es-VE" sz="1400" b="1" i="1" u="none" strike="noStrike" dirty="0">
                        <a:solidFill>
                          <a:srgbClr val="000000"/>
                        </a:solidFill>
                        <a:effectLst/>
                        <a:latin typeface="Calibri"/>
                      </a:endParaRPr>
                    </a:p>
                  </a:txBody>
                  <a:tcPr marL="9525" marR="9525" marT="9525" marB="0" anchor="ctr"/>
                </a:tc>
                <a:tc>
                  <a:txBody>
                    <a:bodyPr/>
                    <a:lstStyle/>
                    <a:p>
                      <a:pPr algn="ctr" fontAlgn="ctr"/>
                      <a:r>
                        <a:rPr lang="es-VE" sz="2000" b="1" i="1" u="none" strike="noStrike" dirty="0" smtClean="0">
                          <a:effectLst/>
                        </a:rPr>
                        <a:t>Actividades de escritura</a:t>
                      </a:r>
                      <a:endParaRPr lang="es-VE" sz="2000" b="1" i="1"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0"/>
                  </a:ext>
                </a:extLst>
              </a:tr>
              <a:tr h="733804">
                <a:tc>
                  <a:txBody>
                    <a:bodyPr/>
                    <a:lstStyle/>
                    <a:p>
                      <a:pPr algn="ctr" fontAlgn="ctr"/>
                      <a:r>
                        <a:rPr lang="es-VE" sz="2400" b="1" i="1" u="none" strike="noStrike" dirty="0" smtClean="0">
                          <a:effectLst/>
                        </a:rPr>
                        <a:t>1</a:t>
                      </a:r>
                      <a:endParaRPr lang="es-VE" sz="2400" b="1" i="1" u="none" strike="noStrike" dirty="0">
                        <a:solidFill>
                          <a:srgbClr val="000000"/>
                        </a:solidFill>
                        <a:effectLst/>
                        <a:latin typeface="Calibri"/>
                      </a:endParaRPr>
                    </a:p>
                  </a:txBody>
                  <a:tcPr marL="9525" marR="9525" marT="9525" marB="0" anchor="ctr"/>
                </a:tc>
                <a:tc>
                  <a:txBody>
                    <a:bodyPr/>
                    <a:lstStyle/>
                    <a:p>
                      <a:pPr marL="91440" algn="l" fontAlgn="b"/>
                      <a:r>
                        <a:rPr lang="es-US" sz="2400" b="1" i="1" u="none" strike="noStrike" dirty="0" smtClean="0">
                          <a:solidFill>
                            <a:srgbClr val="000000"/>
                          </a:solidFill>
                          <a:effectLst/>
                          <a:latin typeface="Calibri" panose="020F0502020204030204" pitchFamily="34" charset="0"/>
                        </a:rPr>
                        <a:t>Reglas</a:t>
                      </a:r>
                      <a:r>
                        <a:rPr lang="es-US" sz="2400" b="1" i="1" u="none" strike="noStrike" baseline="0" dirty="0" smtClean="0">
                          <a:solidFill>
                            <a:srgbClr val="000000"/>
                          </a:solidFill>
                          <a:effectLst/>
                          <a:latin typeface="Calibri" panose="020F0502020204030204" pitchFamily="34" charset="0"/>
                        </a:rPr>
                        <a:t> </a:t>
                      </a:r>
                      <a:r>
                        <a:rPr lang="es-US" sz="2400" b="1" i="1" u="none" strike="noStrike" dirty="0" smtClean="0">
                          <a:solidFill>
                            <a:srgbClr val="000000"/>
                          </a:solidFill>
                          <a:effectLst/>
                          <a:latin typeface="Calibri" panose="020F0502020204030204" pitchFamily="34" charset="0"/>
                        </a:rPr>
                        <a:t> ortográficas.</a:t>
                      </a:r>
                      <a:endParaRPr lang="es-US" sz="2400" b="1" i="1"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1"/>
                  </a:ext>
                </a:extLst>
              </a:tr>
              <a:tr h="745271">
                <a:tc>
                  <a:txBody>
                    <a:bodyPr/>
                    <a:lstStyle/>
                    <a:p>
                      <a:pPr algn="ctr" fontAlgn="ctr"/>
                      <a:r>
                        <a:rPr lang="es-VE" sz="2400" b="1" i="1" u="none" strike="noStrike" dirty="0" smtClean="0">
                          <a:effectLst/>
                        </a:rPr>
                        <a:t>2</a:t>
                      </a:r>
                      <a:endParaRPr lang="es-VE" sz="2400" b="1" i="1" u="none" strike="noStrike" dirty="0">
                        <a:solidFill>
                          <a:srgbClr val="000000"/>
                        </a:solidFill>
                        <a:effectLst/>
                        <a:latin typeface="Calibri"/>
                      </a:endParaRPr>
                    </a:p>
                  </a:txBody>
                  <a:tcPr marL="9525" marR="9525" marT="9525" marB="0" anchor="ctr"/>
                </a:tc>
                <a:tc>
                  <a:txBody>
                    <a:bodyPr/>
                    <a:lstStyle/>
                    <a:p>
                      <a:pPr marL="91440" algn="l" fontAlgn="b"/>
                      <a:r>
                        <a:rPr lang="es-US" sz="2400" b="1" i="1" u="none" strike="noStrike" dirty="0">
                          <a:solidFill>
                            <a:srgbClr val="000000"/>
                          </a:solidFill>
                          <a:effectLst/>
                          <a:latin typeface="Calibri" panose="020F0502020204030204" pitchFamily="34" charset="0"/>
                        </a:rPr>
                        <a:t>Mi texto informativo, </a:t>
                      </a:r>
                      <a:r>
                        <a:rPr lang="es-US" sz="2400" b="1" i="1" u="none" strike="noStrike" dirty="0" smtClean="0">
                          <a:solidFill>
                            <a:srgbClr val="000000"/>
                          </a:solidFill>
                          <a:effectLst/>
                          <a:latin typeface="Calibri" panose="020F0502020204030204" pitchFamily="34" charset="0"/>
                        </a:rPr>
                        <a:t>argumentativo y legal.</a:t>
                      </a:r>
                    </a:p>
                    <a:p>
                      <a:pPr marL="91440" algn="l" fontAlgn="b"/>
                      <a:r>
                        <a:rPr lang="es-US" sz="2400" b="1" i="1" u="sng" strike="noStrike" dirty="0" smtClean="0">
                          <a:solidFill>
                            <a:srgbClr val="FF0000"/>
                          </a:solidFill>
                          <a:effectLst/>
                          <a:latin typeface="Calibri" panose="020F0502020204030204" pitchFamily="34" charset="0"/>
                        </a:rPr>
                        <a:t>    </a:t>
                      </a:r>
                      <a:endParaRPr lang="es-US" sz="2400" b="1" i="1" u="sng"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2"/>
                  </a:ext>
                </a:extLst>
              </a:tr>
              <a:tr h="733804">
                <a:tc>
                  <a:txBody>
                    <a:bodyPr/>
                    <a:lstStyle/>
                    <a:p>
                      <a:pPr algn="ctr" fontAlgn="ctr"/>
                      <a:r>
                        <a:rPr lang="es-VE" sz="2400" b="1" i="1" u="none" strike="noStrike" dirty="0" smtClean="0">
                          <a:effectLst/>
                        </a:rPr>
                        <a:t>3</a:t>
                      </a:r>
                      <a:endParaRPr lang="es-VE" sz="2400" b="1" i="1" u="none" strike="noStrike" dirty="0">
                        <a:solidFill>
                          <a:srgbClr val="000000"/>
                        </a:solidFill>
                        <a:effectLst/>
                        <a:latin typeface="Calibri"/>
                      </a:endParaRPr>
                    </a:p>
                  </a:txBody>
                  <a:tcPr marL="9525" marR="9525" marT="9525" marB="0" anchor="ctr"/>
                </a:tc>
                <a:tc>
                  <a:txBody>
                    <a:bodyPr/>
                    <a:lstStyle/>
                    <a:p>
                      <a:pPr marL="91440" algn="l" fontAlgn="b"/>
                      <a:r>
                        <a:rPr lang="es-US" sz="2400" b="1" i="1" u="none" strike="noStrike" dirty="0">
                          <a:solidFill>
                            <a:srgbClr val="000000"/>
                          </a:solidFill>
                          <a:effectLst/>
                          <a:latin typeface="Calibri" panose="020F0502020204030204" pitchFamily="34" charset="0"/>
                        </a:rPr>
                        <a:t>Mi noticia periodística.</a:t>
                      </a:r>
                    </a:p>
                  </a:txBody>
                  <a:tcPr marL="9525" marR="9525" marT="9525" marB="0" anchor="ctr"/>
                </a:tc>
                <a:extLst>
                  <a:ext uri="{0D108BD9-81ED-4DB2-BD59-A6C34878D82A}">
                    <a16:rowId xmlns:a16="http://schemas.microsoft.com/office/drawing/2014/main" xmlns="" val="10003"/>
                  </a:ext>
                </a:extLst>
              </a:tr>
            </a:tbl>
          </a:graphicData>
        </a:graphic>
      </p:graphicFrame>
      <p:sp>
        <p:nvSpPr>
          <p:cNvPr id="30" name="3 Elipse"/>
          <p:cNvSpPr/>
          <p:nvPr/>
        </p:nvSpPr>
        <p:spPr>
          <a:xfrm>
            <a:off x="225152" y="2411760"/>
            <a:ext cx="1800200" cy="771183"/>
          </a:xfrm>
          <a:prstGeom prst="ellipse">
            <a:avLst/>
          </a:prstGeom>
          <a:solidFill>
            <a:schemeClr val="accent6">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VE" sz="2000" b="1" dirty="0" smtClean="0">
                <a:solidFill>
                  <a:schemeClr val="bg1"/>
                </a:solidFill>
              </a:rPr>
              <a:t>2do. </a:t>
            </a:r>
            <a:r>
              <a:rPr lang="es-VE" sz="2000" b="1" dirty="0">
                <a:solidFill>
                  <a:schemeClr val="bg1"/>
                </a:solidFill>
              </a:rPr>
              <a:t>lapso</a:t>
            </a:r>
          </a:p>
        </p:txBody>
      </p:sp>
    </p:spTree>
    <p:extLst>
      <p:ext uri="{BB962C8B-B14F-4D97-AF65-F5344CB8AC3E}">
        <p14:creationId xmlns:p14="http://schemas.microsoft.com/office/powerpoint/2010/main" xmlns="" val="11875857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49</a:t>
            </a:r>
            <a:endParaRPr lang="en-US" sz="1200" dirty="0">
              <a:solidFill>
                <a:schemeClr val="tx1">
                  <a:lumMod val="65000"/>
                  <a:lumOff val="35000"/>
                </a:schemeClr>
              </a:solidFill>
              <a:latin typeface="Arial" pitchFamily="34" charset="0"/>
              <a:cs typeface="Arial" pitchFamily="34" charset="0"/>
            </a:endParaRPr>
          </a:p>
        </p:txBody>
      </p:sp>
      <p:pic>
        <p:nvPicPr>
          <p:cNvPr id="43"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779630" y="8571576"/>
            <a:ext cx="385674" cy="392912"/>
          </a:xfrm>
          <a:prstGeom prst="rect">
            <a:avLst/>
          </a:prstGeom>
          <a:noFill/>
        </p:spPr>
      </p:pic>
      <p:pic>
        <p:nvPicPr>
          <p:cNvPr id="44"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4" cstate="print"/>
          <a:stretch>
            <a:fillRect/>
          </a:stretch>
        </p:blipFill>
        <p:spPr>
          <a:xfrm>
            <a:off x="4608445" y="8551690"/>
            <a:ext cx="548747" cy="375928"/>
          </a:xfrm>
          <a:prstGeom prst="rect">
            <a:avLst/>
          </a:prstGeom>
        </p:spPr>
      </p:pic>
      <p:pic>
        <p:nvPicPr>
          <p:cNvPr id="45"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5" cstate="print"/>
          <a:srcRect/>
          <a:stretch>
            <a:fillRect/>
          </a:stretch>
        </p:blipFill>
        <p:spPr bwMode="auto">
          <a:xfrm>
            <a:off x="5231616" y="8574565"/>
            <a:ext cx="429632" cy="389923"/>
          </a:xfrm>
          <a:prstGeom prst="rect">
            <a:avLst/>
          </a:prstGeom>
          <a:noFill/>
        </p:spPr>
      </p:pic>
      <p:sp>
        <p:nvSpPr>
          <p:cNvPr id="30" name="29 Rectángulo"/>
          <p:cNvSpPr/>
          <p:nvPr/>
        </p:nvSpPr>
        <p:spPr>
          <a:xfrm>
            <a:off x="116632" y="2195736"/>
            <a:ext cx="2241376" cy="6241977"/>
          </a:xfrm>
          <a:prstGeom prst="rect">
            <a:avLst/>
          </a:prstGeom>
          <a:ln w="38100">
            <a:solidFill>
              <a:schemeClr val="accent6">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t"/>
          <a:lstStyle/>
          <a:p>
            <a:pPr algn="ctr" fontAlgn="b"/>
            <a:r>
              <a:rPr lang="es-US" sz="1050" b="1" u="sng" dirty="0" smtClean="0">
                <a:solidFill>
                  <a:srgbClr val="000000"/>
                </a:solidFill>
                <a:latin typeface="Calibri" panose="020F0502020204030204" pitchFamily="34" charset="0"/>
              </a:rPr>
              <a:t>NORMAS DE ORTOGRAFÍA</a:t>
            </a:r>
            <a:endParaRPr lang="es-US" sz="1050" dirty="0" smtClean="0">
              <a:solidFill>
                <a:srgbClr val="000000"/>
              </a:solidFill>
              <a:latin typeface="Calibri" panose="020F0502020204030204" pitchFamily="34" charset="0"/>
            </a:endParaRPr>
          </a:p>
          <a:p>
            <a:pPr algn="ctr" fontAlgn="b"/>
            <a:r>
              <a:rPr lang="es-US" sz="1050" b="1" u="sng" dirty="0" smtClean="0">
                <a:solidFill>
                  <a:srgbClr val="000000"/>
                </a:solidFill>
                <a:latin typeface="Calibri" panose="020F0502020204030204" pitchFamily="34" charset="0"/>
              </a:rPr>
              <a:t>Actividades</a:t>
            </a:r>
          </a:p>
          <a:p>
            <a:pPr algn="just" fontAlgn="b"/>
            <a:r>
              <a:rPr lang="es-US" sz="1050" dirty="0" smtClean="0">
                <a:solidFill>
                  <a:srgbClr val="000000"/>
                </a:solidFill>
                <a:latin typeface="Calibri" panose="020F0502020204030204" pitchFamily="34" charset="0"/>
              </a:rPr>
              <a:t>1.- Escribir las letras </a:t>
            </a:r>
            <a:r>
              <a:rPr lang="es-US" sz="1050" b="1" dirty="0" smtClean="0">
                <a:solidFill>
                  <a:srgbClr val="000000"/>
                </a:solidFill>
                <a:latin typeface="Calibri" panose="020F0502020204030204" pitchFamily="34" charset="0"/>
              </a:rPr>
              <a:t>“b”</a:t>
            </a:r>
            <a:r>
              <a:rPr lang="es-US" sz="1050" dirty="0" smtClean="0">
                <a:solidFill>
                  <a:srgbClr val="000000"/>
                </a:solidFill>
                <a:latin typeface="Calibri" panose="020F0502020204030204" pitchFamily="34" charset="0"/>
              </a:rPr>
              <a:t> o </a:t>
            </a:r>
            <a:r>
              <a:rPr lang="es-US" sz="1050" b="1" dirty="0" smtClean="0">
                <a:solidFill>
                  <a:srgbClr val="000000"/>
                </a:solidFill>
                <a:latin typeface="Calibri" panose="020F0502020204030204" pitchFamily="34" charset="0"/>
              </a:rPr>
              <a:t>“v”</a:t>
            </a:r>
            <a:r>
              <a:rPr lang="es-US" sz="1050" dirty="0" smtClean="0">
                <a:solidFill>
                  <a:srgbClr val="000000"/>
                </a:solidFill>
                <a:latin typeface="Calibri" panose="020F0502020204030204" pitchFamily="34" charset="0"/>
              </a:rPr>
              <a:t> que falten en el coro y la primera estrofa del Himno de la República Bolivariana de Venezuela.</a:t>
            </a:r>
          </a:p>
          <a:p>
            <a:pPr algn="just" fontAlgn="b"/>
            <a:endParaRPr lang="es-US" sz="1050" dirty="0" smtClean="0">
              <a:solidFill>
                <a:srgbClr val="000000"/>
              </a:solidFill>
              <a:latin typeface="Calibri" panose="020F0502020204030204" pitchFamily="34" charset="0"/>
            </a:endParaRPr>
          </a:p>
          <a:p>
            <a:pPr lvl="1" fontAlgn="b"/>
            <a:r>
              <a:rPr lang="es-US" sz="1050" b="1" u="sng" dirty="0" smtClean="0">
                <a:solidFill>
                  <a:srgbClr val="000000"/>
                </a:solidFill>
                <a:latin typeface="Comic Sans MS" panose="030F0702030302020204" pitchFamily="66" charset="0"/>
              </a:rPr>
              <a:t>¡Gloria al bravo pueblo!</a:t>
            </a:r>
          </a:p>
          <a:p>
            <a:pPr lvl="1" fontAlgn="b"/>
            <a:r>
              <a:rPr lang="es-US" sz="1050" dirty="0" smtClean="0">
                <a:solidFill>
                  <a:srgbClr val="000000"/>
                </a:solidFill>
                <a:latin typeface="Comic Sans MS" panose="030F0702030302020204" pitchFamily="66" charset="0"/>
              </a:rPr>
              <a:t>Gloria al  _</a:t>
            </a:r>
            <a:r>
              <a:rPr lang="es-US" sz="1050" dirty="0" err="1" smtClean="0">
                <a:solidFill>
                  <a:srgbClr val="000000"/>
                </a:solidFill>
                <a:latin typeface="Comic Sans MS" panose="030F0702030302020204" pitchFamily="66" charset="0"/>
              </a:rPr>
              <a:t>ra_o</a:t>
            </a:r>
            <a:r>
              <a:rPr lang="es-US" sz="1050" dirty="0" smtClean="0">
                <a:solidFill>
                  <a:srgbClr val="000000"/>
                </a:solidFill>
                <a:latin typeface="Comic Sans MS" panose="030F0702030302020204" pitchFamily="66" charset="0"/>
              </a:rPr>
              <a:t>  </a:t>
            </a:r>
            <a:r>
              <a:rPr lang="es-US" sz="1050" dirty="0" err="1" smtClean="0">
                <a:solidFill>
                  <a:srgbClr val="000000"/>
                </a:solidFill>
                <a:latin typeface="Comic Sans MS" panose="030F0702030302020204" pitchFamily="66" charset="0"/>
              </a:rPr>
              <a:t>pue_lo</a:t>
            </a:r>
            <a:endParaRPr lang="es-US" sz="1050" dirty="0" smtClean="0">
              <a:solidFill>
                <a:srgbClr val="000000"/>
              </a:solidFill>
              <a:latin typeface="Comic Sans MS" panose="030F0702030302020204" pitchFamily="66" charset="0"/>
            </a:endParaRPr>
          </a:p>
          <a:p>
            <a:pPr lvl="1" fontAlgn="b"/>
            <a:r>
              <a:rPr lang="es-US" sz="1050" dirty="0" smtClean="0">
                <a:solidFill>
                  <a:srgbClr val="000000"/>
                </a:solidFill>
                <a:latin typeface="Comic Sans MS" panose="030F0702030302020204" pitchFamily="66" charset="0"/>
              </a:rPr>
              <a:t>que el yugo lanzó,</a:t>
            </a:r>
          </a:p>
          <a:p>
            <a:pPr lvl="1" fontAlgn="b"/>
            <a:r>
              <a:rPr lang="es-US" sz="1050" dirty="0" smtClean="0">
                <a:solidFill>
                  <a:srgbClr val="000000"/>
                </a:solidFill>
                <a:latin typeface="Comic Sans MS" panose="030F0702030302020204" pitchFamily="66" charset="0"/>
              </a:rPr>
              <a:t>la ley respetando</a:t>
            </a:r>
          </a:p>
          <a:p>
            <a:pPr lvl="1" fontAlgn="b"/>
            <a:r>
              <a:rPr lang="es-US" sz="1050" dirty="0" smtClean="0">
                <a:solidFill>
                  <a:srgbClr val="000000"/>
                </a:solidFill>
                <a:latin typeface="Comic Sans MS" panose="030F0702030302020204" pitchFamily="66" charset="0"/>
              </a:rPr>
              <a:t>la  _</a:t>
            </a:r>
            <a:r>
              <a:rPr lang="es-US" sz="1050" dirty="0" err="1" smtClean="0">
                <a:solidFill>
                  <a:srgbClr val="000000"/>
                </a:solidFill>
                <a:latin typeface="Comic Sans MS" panose="030F0702030302020204" pitchFamily="66" charset="0"/>
              </a:rPr>
              <a:t>irtud</a:t>
            </a:r>
            <a:r>
              <a:rPr lang="es-US" sz="1050" dirty="0" smtClean="0">
                <a:solidFill>
                  <a:srgbClr val="000000"/>
                </a:solidFill>
                <a:latin typeface="Comic Sans MS" panose="030F0702030302020204" pitchFamily="66" charset="0"/>
              </a:rPr>
              <a:t> y honor (Bis)</a:t>
            </a:r>
          </a:p>
          <a:p>
            <a:pPr lvl="1" fontAlgn="b"/>
            <a:endParaRPr lang="es-US" sz="1050" dirty="0" smtClean="0">
              <a:solidFill>
                <a:srgbClr val="000000"/>
              </a:solidFill>
              <a:latin typeface="Comic Sans MS" panose="030F0702030302020204" pitchFamily="66" charset="0"/>
            </a:endParaRPr>
          </a:p>
          <a:p>
            <a:pPr lvl="1" fontAlgn="b"/>
            <a:r>
              <a:rPr lang="es-US" sz="1050" dirty="0" smtClean="0">
                <a:solidFill>
                  <a:srgbClr val="000000"/>
                </a:solidFill>
                <a:latin typeface="Comic Sans MS" panose="030F0702030302020204" pitchFamily="66" charset="0"/>
              </a:rPr>
              <a:t> </a:t>
            </a:r>
            <a:r>
              <a:rPr lang="es-US" sz="1050" dirty="0" err="1" smtClean="0">
                <a:solidFill>
                  <a:srgbClr val="000000"/>
                </a:solidFill>
                <a:latin typeface="Comic Sans MS" panose="030F0702030302020204" pitchFamily="66" charset="0"/>
              </a:rPr>
              <a:t>A_ajo</a:t>
            </a:r>
            <a:r>
              <a:rPr lang="es-US" sz="1050" dirty="0" smtClean="0">
                <a:solidFill>
                  <a:srgbClr val="000000"/>
                </a:solidFill>
                <a:latin typeface="Comic Sans MS" panose="030F0702030302020204" pitchFamily="66" charset="0"/>
              </a:rPr>
              <a:t> cadenas (2)</a:t>
            </a:r>
          </a:p>
          <a:p>
            <a:pPr lvl="1" fontAlgn="b"/>
            <a:r>
              <a:rPr lang="es-US" sz="1050" dirty="0" err="1" smtClean="0">
                <a:solidFill>
                  <a:srgbClr val="000000"/>
                </a:solidFill>
                <a:latin typeface="Comic Sans MS" panose="030F0702030302020204" pitchFamily="66" charset="0"/>
              </a:rPr>
              <a:t>grita_a</a:t>
            </a:r>
            <a:r>
              <a:rPr lang="es-US" sz="1050" dirty="0" smtClean="0">
                <a:solidFill>
                  <a:srgbClr val="000000"/>
                </a:solidFill>
                <a:latin typeface="Comic Sans MS" panose="030F0702030302020204" pitchFamily="66" charset="0"/>
              </a:rPr>
              <a:t> el señor</a:t>
            </a:r>
          </a:p>
          <a:p>
            <a:pPr lvl="1" fontAlgn="b"/>
            <a:r>
              <a:rPr lang="es-US" sz="1050" dirty="0" smtClean="0">
                <a:solidFill>
                  <a:srgbClr val="000000"/>
                </a:solidFill>
                <a:latin typeface="Comic Sans MS" panose="030F0702030302020204" pitchFamily="66" charset="0"/>
              </a:rPr>
              <a:t>y el </a:t>
            </a:r>
            <a:r>
              <a:rPr lang="es-US" sz="1050" dirty="0" err="1" smtClean="0">
                <a:solidFill>
                  <a:srgbClr val="000000"/>
                </a:solidFill>
                <a:latin typeface="Comic Sans MS" panose="030F0702030302020204" pitchFamily="66" charset="0"/>
              </a:rPr>
              <a:t>po_re</a:t>
            </a:r>
            <a:r>
              <a:rPr lang="es-US" sz="1050" dirty="0" smtClean="0">
                <a:solidFill>
                  <a:srgbClr val="000000"/>
                </a:solidFill>
                <a:latin typeface="Comic Sans MS" panose="030F0702030302020204" pitchFamily="66" charset="0"/>
              </a:rPr>
              <a:t> en su choza</a:t>
            </a:r>
          </a:p>
          <a:p>
            <a:pPr lvl="1" fontAlgn="b"/>
            <a:r>
              <a:rPr lang="es-US" sz="1050" dirty="0" err="1" smtClean="0">
                <a:solidFill>
                  <a:srgbClr val="000000"/>
                </a:solidFill>
                <a:latin typeface="Comic Sans MS" panose="030F0702030302020204" pitchFamily="66" charset="0"/>
              </a:rPr>
              <a:t>li_ertad</a:t>
            </a:r>
            <a:r>
              <a:rPr lang="es-US" sz="1050" dirty="0" smtClean="0">
                <a:solidFill>
                  <a:srgbClr val="000000"/>
                </a:solidFill>
                <a:latin typeface="Comic Sans MS" panose="030F0702030302020204" pitchFamily="66" charset="0"/>
              </a:rPr>
              <a:t> pidió.</a:t>
            </a:r>
          </a:p>
          <a:p>
            <a:pPr lvl="1" fontAlgn="b"/>
            <a:r>
              <a:rPr lang="es-US" sz="1050" dirty="0" smtClean="0">
                <a:solidFill>
                  <a:srgbClr val="000000"/>
                </a:solidFill>
                <a:latin typeface="Comic Sans MS" panose="030F0702030302020204" pitchFamily="66" charset="0"/>
              </a:rPr>
              <a:t>A este santo </a:t>
            </a:r>
            <a:r>
              <a:rPr lang="es-US" sz="1050" dirty="0" err="1" smtClean="0">
                <a:solidFill>
                  <a:srgbClr val="000000"/>
                </a:solidFill>
                <a:latin typeface="Comic Sans MS" panose="030F0702030302020204" pitchFamily="66" charset="0"/>
              </a:rPr>
              <a:t>nom_re</a:t>
            </a:r>
            <a:r>
              <a:rPr lang="es-US" sz="1050" dirty="0" smtClean="0">
                <a:solidFill>
                  <a:srgbClr val="000000"/>
                </a:solidFill>
                <a:latin typeface="Comic Sans MS" panose="030F0702030302020204" pitchFamily="66" charset="0"/>
              </a:rPr>
              <a:t> (2)</a:t>
            </a:r>
          </a:p>
          <a:p>
            <a:pPr lvl="1" fontAlgn="b"/>
            <a:r>
              <a:rPr lang="es-US" sz="1050" dirty="0" err="1" smtClean="0">
                <a:solidFill>
                  <a:srgbClr val="000000"/>
                </a:solidFill>
                <a:latin typeface="Comic Sans MS" panose="030F0702030302020204" pitchFamily="66" charset="0"/>
              </a:rPr>
              <a:t>tem_ló</a:t>
            </a:r>
            <a:r>
              <a:rPr lang="es-US" sz="1050" dirty="0" smtClean="0">
                <a:solidFill>
                  <a:srgbClr val="000000"/>
                </a:solidFill>
                <a:latin typeface="Comic Sans MS" panose="030F0702030302020204" pitchFamily="66" charset="0"/>
              </a:rPr>
              <a:t> de </a:t>
            </a:r>
            <a:r>
              <a:rPr lang="es-US" sz="1050" dirty="0" err="1" smtClean="0">
                <a:solidFill>
                  <a:srgbClr val="000000"/>
                </a:solidFill>
                <a:latin typeface="Comic Sans MS" panose="030F0702030302020204" pitchFamily="66" charset="0"/>
              </a:rPr>
              <a:t>pa_or</a:t>
            </a:r>
            <a:r>
              <a:rPr lang="es-US" sz="1050" dirty="0" smtClean="0">
                <a:solidFill>
                  <a:srgbClr val="000000"/>
                </a:solidFill>
                <a:latin typeface="Comic Sans MS" panose="030F0702030302020204" pitchFamily="66" charset="0"/>
              </a:rPr>
              <a:t>,</a:t>
            </a:r>
          </a:p>
          <a:p>
            <a:pPr lvl="1" fontAlgn="b"/>
            <a:r>
              <a:rPr lang="es-US" sz="1050" dirty="0" smtClean="0">
                <a:solidFill>
                  <a:srgbClr val="000000"/>
                </a:solidFill>
                <a:latin typeface="Comic Sans MS" panose="030F0702030302020204" pitchFamily="66" charset="0"/>
              </a:rPr>
              <a:t>el  _</a:t>
            </a:r>
            <a:r>
              <a:rPr lang="es-US" sz="1050" dirty="0" err="1" smtClean="0">
                <a:solidFill>
                  <a:srgbClr val="000000"/>
                </a:solidFill>
                <a:latin typeface="Comic Sans MS" panose="030F0702030302020204" pitchFamily="66" charset="0"/>
              </a:rPr>
              <a:t>il</a:t>
            </a:r>
            <a:r>
              <a:rPr lang="es-US" sz="1050" dirty="0" smtClean="0">
                <a:solidFill>
                  <a:srgbClr val="000000"/>
                </a:solidFill>
                <a:latin typeface="Comic Sans MS" panose="030F0702030302020204" pitchFamily="66" charset="0"/>
              </a:rPr>
              <a:t> egoísmo</a:t>
            </a:r>
          </a:p>
          <a:p>
            <a:pPr lvl="1" fontAlgn="b"/>
            <a:r>
              <a:rPr lang="es-US" sz="1050" dirty="0" smtClean="0">
                <a:solidFill>
                  <a:srgbClr val="000000"/>
                </a:solidFill>
                <a:latin typeface="Comic Sans MS" panose="030F0702030302020204" pitchFamily="66" charset="0"/>
              </a:rPr>
              <a:t>que otra  _</a:t>
            </a:r>
            <a:r>
              <a:rPr lang="es-US" sz="1050" dirty="0" err="1" smtClean="0">
                <a:solidFill>
                  <a:srgbClr val="000000"/>
                </a:solidFill>
                <a:latin typeface="Comic Sans MS" panose="030F0702030302020204" pitchFamily="66" charset="0"/>
              </a:rPr>
              <a:t>ez</a:t>
            </a:r>
            <a:r>
              <a:rPr lang="es-US" sz="1050" dirty="0" smtClean="0">
                <a:solidFill>
                  <a:srgbClr val="000000"/>
                </a:solidFill>
                <a:latin typeface="Comic Sans MS" panose="030F0702030302020204" pitchFamily="66" charset="0"/>
              </a:rPr>
              <a:t> triunfó. (2)</a:t>
            </a:r>
            <a:endParaRPr lang="es-US" sz="1050" dirty="0">
              <a:solidFill>
                <a:srgbClr val="000000"/>
              </a:solidFill>
              <a:latin typeface="Comic Sans MS" panose="030F0702030302020204" pitchFamily="66" charset="0"/>
            </a:endParaRPr>
          </a:p>
          <a:p>
            <a:pPr fontAlgn="b"/>
            <a:endParaRPr lang="es-US" sz="1050" dirty="0" smtClean="0">
              <a:solidFill>
                <a:srgbClr val="000000"/>
              </a:solidFill>
              <a:latin typeface="Calibri" panose="020F0502020204030204" pitchFamily="34" charset="0"/>
            </a:endParaRPr>
          </a:p>
          <a:p>
            <a:pPr fontAlgn="b"/>
            <a:r>
              <a:rPr lang="es-US" sz="1050" dirty="0" smtClean="0">
                <a:solidFill>
                  <a:srgbClr val="000000"/>
                </a:solidFill>
                <a:latin typeface="Calibri" panose="020F0502020204030204" pitchFamily="34" charset="0"/>
              </a:rPr>
              <a:t>2.- Observar los signos de puntuación en el Himno nacional y completar la información.</a:t>
            </a:r>
          </a:p>
          <a:p>
            <a:pPr fontAlgn="b"/>
            <a:endParaRPr lang="es-US" sz="1050" dirty="0" smtClean="0">
              <a:solidFill>
                <a:srgbClr val="000000"/>
              </a:solidFill>
              <a:latin typeface="Calibri" panose="020F0502020204030204" pitchFamily="34" charset="0"/>
            </a:endParaRPr>
          </a:p>
          <a:p>
            <a:pPr fontAlgn="b"/>
            <a:endParaRPr lang="es-US" sz="1050" dirty="0">
              <a:solidFill>
                <a:srgbClr val="000000"/>
              </a:solidFill>
              <a:latin typeface="Calibri" panose="020F0502020204030204" pitchFamily="34" charset="0"/>
            </a:endParaRPr>
          </a:p>
          <a:p>
            <a:pPr marL="228600" indent="-228600" fontAlgn="b">
              <a:buFont typeface="+mj-lt"/>
              <a:buAutoNum type="arabicPeriod"/>
            </a:pPr>
            <a:endParaRPr lang="es-US" sz="1050" dirty="0" smtClean="0">
              <a:solidFill>
                <a:srgbClr val="000000"/>
              </a:solidFill>
              <a:latin typeface="Calibri" panose="020F0502020204030204" pitchFamily="34" charset="0"/>
            </a:endParaRPr>
          </a:p>
        </p:txBody>
      </p:sp>
      <p:sp>
        <p:nvSpPr>
          <p:cNvPr id="31" name="30 Rectángulo"/>
          <p:cNvSpPr/>
          <p:nvPr/>
        </p:nvSpPr>
        <p:spPr>
          <a:xfrm>
            <a:off x="2492896" y="2483768"/>
            <a:ext cx="2016932" cy="5803314"/>
          </a:xfrm>
          <a:prstGeom prst="rect">
            <a:avLst/>
          </a:prstGeom>
          <a:ln w="38100">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US" sz="1050" b="1" u="sng" dirty="0" smtClean="0">
                <a:solidFill>
                  <a:srgbClr val="000000"/>
                </a:solidFill>
                <a:latin typeface="Calibri" panose="020F0502020204030204" pitchFamily="34" charset="0"/>
              </a:rPr>
              <a:t>MI TEXTO INFORMATIVO</a:t>
            </a:r>
          </a:p>
          <a:p>
            <a:pPr algn="just"/>
            <a:r>
              <a:rPr lang="es-US" sz="1050" b="1" dirty="0" smtClean="0">
                <a:solidFill>
                  <a:srgbClr val="000000"/>
                </a:solidFill>
                <a:latin typeface="Calibri" panose="020F0502020204030204" pitchFamily="34" charset="0"/>
              </a:rPr>
              <a:t>Actividad:</a:t>
            </a:r>
            <a:r>
              <a:rPr lang="es-US" sz="1050" dirty="0" smtClean="0">
                <a:solidFill>
                  <a:srgbClr val="000000"/>
                </a:solidFill>
                <a:latin typeface="Calibri" panose="020F0502020204030204" pitchFamily="34" charset="0"/>
              </a:rPr>
              <a:t> Seleccionar uno de los temas propuestos y escribir un texto informativo: </a:t>
            </a:r>
            <a:r>
              <a:rPr lang="es-US" sz="1050" b="1" dirty="0">
                <a:solidFill>
                  <a:srgbClr val="000000"/>
                </a:solidFill>
                <a:latin typeface="Calibri" panose="020F0502020204030204" pitchFamily="34" charset="0"/>
              </a:rPr>
              <a:t>Los especialistas de la </a:t>
            </a:r>
            <a:r>
              <a:rPr lang="es-US" sz="1050" b="1" dirty="0" smtClean="0">
                <a:solidFill>
                  <a:srgbClr val="000000"/>
                </a:solidFill>
                <a:latin typeface="Calibri" panose="020F0502020204030204" pitchFamily="34" charset="0"/>
              </a:rPr>
              <a:t>salud  -  Las drogas y su prevención.</a:t>
            </a:r>
          </a:p>
          <a:p>
            <a:pPr algn="just"/>
            <a:r>
              <a:rPr lang="es-US" sz="1050" b="1" dirty="0" smtClean="0">
                <a:solidFill>
                  <a:srgbClr val="000000"/>
                </a:solidFill>
                <a:latin typeface="Calibri" panose="020F0502020204030204" pitchFamily="34" charset="0"/>
              </a:rPr>
              <a:t>Propósito:</a:t>
            </a:r>
            <a:r>
              <a:rPr lang="es-US" sz="1050" dirty="0" smtClean="0">
                <a:solidFill>
                  <a:srgbClr val="000000"/>
                </a:solidFill>
                <a:latin typeface="Calibri" panose="020F0502020204030204" pitchFamily="34" charset="0"/>
              </a:rPr>
              <a:t> Presentar ideas y datos sobre un tema específico.</a:t>
            </a:r>
          </a:p>
          <a:p>
            <a:pPr algn="just"/>
            <a:endParaRPr lang="es-US" sz="1050" dirty="0">
              <a:solidFill>
                <a:srgbClr val="000000"/>
              </a:solidFill>
              <a:latin typeface="Calibri" panose="020F0502020204030204" pitchFamily="34" charset="0"/>
            </a:endParaRPr>
          </a:p>
          <a:p>
            <a:pPr algn="ctr"/>
            <a:r>
              <a:rPr lang="es-US" sz="1050" b="1" u="sng" dirty="0" smtClean="0">
                <a:solidFill>
                  <a:srgbClr val="000000"/>
                </a:solidFill>
                <a:latin typeface="Calibri" panose="020F0502020204030204" pitchFamily="34" charset="0"/>
              </a:rPr>
              <a:t>MI TEXTO ARGUMENTATIVO</a:t>
            </a:r>
          </a:p>
          <a:p>
            <a:pPr algn="just"/>
            <a:r>
              <a:rPr lang="es-US" sz="1050" b="1" dirty="0" smtClean="0">
                <a:solidFill>
                  <a:srgbClr val="000000"/>
                </a:solidFill>
                <a:latin typeface="Calibri" panose="020F0502020204030204" pitchFamily="34" charset="0"/>
              </a:rPr>
              <a:t>Actividad: </a:t>
            </a:r>
            <a:r>
              <a:rPr lang="es-US" sz="1050" dirty="0" smtClean="0">
                <a:solidFill>
                  <a:srgbClr val="000000"/>
                </a:solidFill>
                <a:latin typeface="Calibri" panose="020F0502020204030204" pitchFamily="34" charset="0"/>
              </a:rPr>
              <a:t>Escribir un texto argumentativo basado  en el tema: </a:t>
            </a:r>
            <a:r>
              <a:rPr lang="es-US" sz="1050" b="1" dirty="0" smtClean="0">
                <a:solidFill>
                  <a:srgbClr val="000000"/>
                </a:solidFill>
                <a:latin typeface="Calibri" panose="020F0502020204030204" pitchFamily="34" charset="0"/>
              </a:rPr>
              <a:t>“Es necesario dotar de equipos y medicinas a los hospitales”.</a:t>
            </a:r>
          </a:p>
          <a:p>
            <a:pPr algn="just"/>
            <a:r>
              <a:rPr lang="es-US" sz="1050" b="1" dirty="0" smtClean="0">
                <a:solidFill>
                  <a:srgbClr val="000000"/>
                </a:solidFill>
                <a:latin typeface="Calibri" panose="020F0502020204030204" pitchFamily="34" charset="0"/>
              </a:rPr>
              <a:t>Propósito</a:t>
            </a:r>
            <a:r>
              <a:rPr lang="es-US" sz="1050" dirty="0" smtClean="0">
                <a:solidFill>
                  <a:srgbClr val="000000"/>
                </a:solidFill>
                <a:latin typeface="Calibri" panose="020F0502020204030204" pitchFamily="34" charset="0"/>
              </a:rPr>
              <a:t>: Exponer por escrito las ideas sobre un tema, sustentando los acuerdos, desacuerdos, razones </a:t>
            </a:r>
            <a:r>
              <a:rPr lang="es-US" sz="1050" dirty="0">
                <a:solidFill>
                  <a:srgbClr val="000000"/>
                </a:solidFill>
                <a:latin typeface="Calibri" panose="020F0502020204030204" pitchFamily="34" charset="0"/>
              </a:rPr>
              <a:t>o</a:t>
            </a:r>
            <a:r>
              <a:rPr lang="es-US" sz="1050" dirty="0" smtClean="0">
                <a:solidFill>
                  <a:srgbClr val="000000"/>
                </a:solidFill>
                <a:latin typeface="Calibri" panose="020F0502020204030204" pitchFamily="34" charset="0"/>
              </a:rPr>
              <a:t> justificaciones</a:t>
            </a:r>
          </a:p>
          <a:p>
            <a:pPr algn="just"/>
            <a:endParaRPr lang="es-US" sz="1050" dirty="0">
              <a:solidFill>
                <a:srgbClr val="000000"/>
              </a:solidFill>
              <a:latin typeface="Calibri" panose="020F0502020204030204" pitchFamily="34" charset="0"/>
            </a:endParaRPr>
          </a:p>
          <a:p>
            <a:pPr algn="ctr"/>
            <a:r>
              <a:rPr lang="es-US" sz="1050" b="1" u="sng" dirty="0" smtClean="0">
                <a:solidFill>
                  <a:srgbClr val="000000"/>
                </a:solidFill>
                <a:latin typeface="Calibri" panose="020F0502020204030204" pitchFamily="34" charset="0"/>
              </a:rPr>
              <a:t>MI TEXTO LEGAL</a:t>
            </a:r>
          </a:p>
          <a:p>
            <a:pPr algn="just"/>
            <a:r>
              <a:rPr lang="es-US" sz="1050" b="1" dirty="0" smtClean="0">
                <a:solidFill>
                  <a:srgbClr val="000000"/>
                </a:solidFill>
                <a:latin typeface="Calibri" panose="020F0502020204030204" pitchFamily="34" charset="0"/>
              </a:rPr>
              <a:t>Actividades:  </a:t>
            </a:r>
          </a:p>
          <a:p>
            <a:pPr marL="342900" indent="-342900" algn="just">
              <a:buFont typeface="+mj-lt"/>
              <a:buAutoNum type="arabicPeriod"/>
            </a:pPr>
            <a:r>
              <a:rPr lang="es-US" sz="1050" dirty="0" smtClean="0">
                <a:solidFill>
                  <a:srgbClr val="000000"/>
                </a:solidFill>
                <a:latin typeface="Calibri" panose="020F0502020204030204" pitchFamily="34" charset="0"/>
              </a:rPr>
              <a:t>Copiar el Título I,  Artículo Nro. 8 de la </a:t>
            </a:r>
            <a:r>
              <a:rPr lang="es-US" sz="1050" dirty="0" smtClean="0">
                <a:solidFill>
                  <a:srgbClr val="000000"/>
                </a:solidFill>
                <a:latin typeface="Calibri" panose="020F0502020204030204" pitchFamily="34" charset="0"/>
                <a:hlinkClick r:id="rId6"/>
              </a:rPr>
              <a:t>Constitución de la República Bolivariana de Venezuela</a:t>
            </a:r>
            <a:r>
              <a:rPr lang="es-US" sz="1050" dirty="0" smtClean="0">
                <a:solidFill>
                  <a:srgbClr val="000000"/>
                </a:solidFill>
                <a:latin typeface="Calibri" panose="020F0502020204030204" pitchFamily="34" charset="0"/>
              </a:rPr>
              <a:t>.</a:t>
            </a:r>
          </a:p>
          <a:p>
            <a:pPr marL="342900" indent="-342900">
              <a:buFont typeface="+mj-lt"/>
              <a:buAutoNum type="arabicPeriod"/>
            </a:pPr>
            <a:r>
              <a:rPr lang="es-US" sz="1050" dirty="0" smtClean="0">
                <a:solidFill>
                  <a:srgbClr val="000000"/>
                </a:solidFill>
                <a:latin typeface="Calibri" panose="020F0502020204030204" pitchFamily="34" charset="0"/>
              </a:rPr>
              <a:t>Explicar brevemente su significado.</a:t>
            </a:r>
          </a:p>
          <a:p>
            <a:pPr marL="342900" indent="-342900" algn="just">
              <a:buFont typeface="+mj-lt"/>
              <a:buAutoNum type="arabicPeriod"/>
            </a:pPr>
            <a:r>
              <a:rPr lang="es-US" sz="1050" dirty="0" smtClean="0">
                <a:solidFill>
                  <a:srgbClr val="000000"/>
                </a:solidFill>
                <a:latin typeface="Calibri" panose="020F0502020204030204" pitchFamily="34" charset="0"/>
              </a:rPr>
              <a:t>Realizar un álbum con los símbolos patrios de los países que conforman  América del Sur.</a:t>
            </a:r>
          </a:p>
          <a:p>
            <a:pPr algn="just"/>
            <a:r>
              <a:rPr lang="es-US" sz="1050" b="1" dirty="0" smtClean="0">
                <a:solidFill>
                  <a:srgbClr val="000000"/>
                </a:solidFill>
                <a:latin typeface="Calibri" panose="020F0502020204030204" pitchFamily="34" charset="0"/>
              </a:rPr>
              <a:t>Propósito: </a:t>
            </a:r>
            <a:r>
              <a:rPr lang="es-US" sz="1050" dirty="0">
                <a:solidFill>
                  <a:srgbClr val="000000"/>
                </a:solidFill>
                <a:latin typeface="Calibri" panose="020F0502020204030204" pitchFamily="34" charset="0"/>
              </a:rPr>
              <a:t>D</a:t>
            </a:r>
            <a:r>
              <a:rPr lang="es-US" sz="1050" dirty="0" smtClean="0">
                <a:solidFill>
                  <a:srgbClr val="000000"/>
                </a:solidFill>
                <a:latin typeface="Calibri" panose="020F0502020204030204" pitchFamily="34" charset="0"/>
              </a:rPr>
              <a:t>ar a conocer las normas y leyes vigentes</a:t>
            </a:r>
            <a:endParaRPr lang="es-US" sz="1050" dirty="0">
              <a:solidFill>
                <a:srgbClr val="000000"/>
              </a:solidFill>
              <a:latin typeface="Calibri" panose="020F0502020204030204" pitchFamily="34" charset="0"/>
            </a:endParaRPr>
          </a:p>
        </p:txBody>
      </p:sp>
      <p:sp>
        <p:nvSpPr>
          <p:cNvPr id="32" name="8 Rectángulo"/>
          <p:cNvSpPr/>
          <p:nvPr/>
        </p:nvSpPr>
        <p:spPr>
          <a:xfrm>
            <a:off x="4725144" y="2483768"/>
            <a:ext cx="1983138" cy="4881752"/>
          </a:xfrm>
          <a:prstGeom prst="rect">
            <a:avLst/>
          </a:prstGeom>
          <a:ln w="38100">
            <a:solidFill>
              <a:schemeClr val="accent6">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VE" sz="1050" b="1" u="sng" dirty="0" smtClean="0">
                <a:solidFill>
                  <a:prstClr val="black"/>
                </a:solidFill>
              </a:rPr>
              <a:t>MI NOTICIA PERIODÍSTICA</a:t>
            </a:r>
          </a:p>
          <a:p>
            <a:r>
              <a:rPr lang="es-VE" sz="1050" b="1" dirty="0" smtClean="0">
                <a:solidFill>
                  <a:prstClr val="black"/>
                </a:solidFill>
              </a:rPr>
              <a:t>Actividad: </a:t>
            </a:r>
          </a:p>
          <a:p>
            <a:pPr marL="342900" indent="-342900" algn="just">
              <a:buFont typeface="+mj-lt"/>
              <a:buAutoNum type="arabicPeriod"/>
            </a:pPr>
            <a:r>
              <a:rPr lang="es-VE" sz="1050" dirty="0" smtClean="0">
                <a:solidFill>
                  <a:prstClr val="black"/>
                </a:solidFill>
              </a:rPr>
              <a:t>Escribir una noticia periodística basada en un hecho o acontecimiento sucedido o por suceder en la escuela. </a:t>
            </a:r>
            <a:r>
              <a:rPr lang="es-VE" sz="1050" b="1" dirty="0" smtClean="0">
                <a:solidFill>
                  <a:prstClr val="black"/>
                </a:solidFill>
              </a:rPr>
              <a:t>Ejemplos:</a:t>
            </a:r>
            <a:r>
              <a:rPr lang="es-VE" sz="1050" dirty="0" smtClean="0">
                <a:solidFill>
                  <a:prstClr val="black"/>
                </a:solidFill>
              </a:rPr>
              <a:t> Aniversario de la escuela, actos culturales o deportivos, cierre de proyectos de aprendizajes, cambio de maestros, inauguración de la biblioteca o del laboratorio de computación, entre otros. </a:t>
            </a:r>
          </a:p>
          <a:p>
            <a:pPr algn="ctr"/>
            <a:r>
              <a:rPr lang="es-VE" sz="1050" b="1" dirty="0" smtClean="0">
                <a:solidFill>
                  <a:prstClr val="black"/>
                </a:solidFill>
              </a:rPr>
              <a:t>Importante destacar:</a:t>
            </a:r>
          </a:p>
          <a:p>
            <a:pPr algn="ctr"/>
            <a:r>
              <a:rPr lang="es-VE" sz="1050" b="1" dirty="0" smtClean="0">
                <a:solidFill>
                  <a:prstClr val="black"/>
                </a:solidFill>
              </a:rPr>
              <a:t>¿Qué sucedió?</a:t>
            </a:r>
          </a:p>
          <a:p>
            <a:pPr algn="ctr"/>
            <a:r>
              <a:rPr lang="es-VE" sz="1050" b="1" dirty="0" smtClean="0">
                <a:solidFill>
                  <a:prstClr val="black"/>
                </a:solidFill>
              </a:rPr>
              <a:t>¿Por qué?</a:t>
            </a:r>
          </a:p>
          <a:p>
            <a:pPr algn="ctr"/>
            <a:r>
              <a:rPr lang="es-VE" sz="1050" b="1" dirty="0" smtClean="0">
                <a:solidFill>
                  <a:prstClr val="black"/>
                </a:solidFill>
              </a:rPr>
              <a:t>¿Dónde?</a:t>
            </a:r>
          </a:p>
          <a:p>
            <a:pPr algn="ctr"/>
            <a:r>
              <a:rPr lang="es-VE" sz="1050" b="1" dirty="0" smtClean="0">
                <a:solidFill>
                  <a:prstClr val="black"/>
                </a:solidFill>
              </a:rPr>
              <a:t>¿Cuándo?</a:t>
            </a:r>
          </a:p>
          <a:p>
            <a:pPr algn="ctr"/>
            <a:r>
              <a:rPr lang="es-VE" sz="1050" b="1" dirty="0" smtClean="0">
                <a:solidFill>
                  <a:prstClr val="black"/>
                </a:solidFill>
              </a:rPr>
              <a:t>¿Quién o quiénes son los involucrados?</a:t>
            </a:r>
          </a:p>
          <a:p>
            <a:pPr marL="342900" indent="-342900" algn="just">
              <a:buFont typeface="+mj-lt"/>
              <a:buAutoNum type="arabicPeriod" startAt="2"/>
            </a:pPr>
            <a:r>
              <a:rPr lang="es-VE" sz="1050" dirty="0" smtClean="0">
                <a:solidFill>
                  <a:prstClr val="black"/>
                </a:solidFill>
              </a:rPr>
              <a:t>Exponer en carteleras</a:t>
            </a:r>
            <a:r>
              <a:rPr lang="es-VE" sz="1050" dirty="0">
                <a:solidFill>
                  <a:prstClr val="black"/>
                </a:solidFill>
              </a:rPr>
              <a:t> </a:t>
            </a:r>
            <a:r>
              <a:rPr lang="es-VE" sz="1050" dirty="0" smtClean="0">
                <a:solidFill>
                  <a:prstClr val="black"/>
                </a:solidFill>
              </a:rPr>
              <a:t>las noticias elaboradas.</a:t>
            </a:r>
            <a:endParaRPr lang="es-VE" sz="1050" b="1" dirty="0">
              <a:solidFill>
                <a:prstClr val="black"/>
              </a:solidFill>
            </a:endParaRPr>
          </a:p>
        </p:txBody>
      </p:sp>
      <p:graphicFrame>
        <p:nvGraphicFramePr>
          <p:cNvPr id="37" name="Tabla 15"/>
          <p:cNvGraphicFramePr>
            <a:graphicFrameLocks noGrp="1"/>
          </p:cNvGraphicFramePr>
          <p:nvPr>
            <p:extLst>
              <p:ext uri="{D42A27DB-BD31-4B8C-83A1-F6EECF244321}">
                <p14:modId xmlns:p14="http://schemas.microsoft.com/office/powerpoint/2010/main" xmlns="" val="3118888439"/>
              </p:ext>
            </p:extLst>
          </p:nvPr>
        </p:nvGraphicFramePr>
        <p:xfrm>
          <a:off x="332656" y="6516216"/>
          <a:ext cx="1662928" cy="1889760"/>
        </p:xfrm>
        <a:graphic>
          <a:graphicData uri="http://schemas.openxmlformats.org/drawingml/2006/table">
            <a:tbl>
              <a:tblPr firstRow="1" bandRow="1">
                <a:tableStyleId>{E8B1032C-EA38-4F05-BA0D-38AFFFC7BED3}</a:tableStyleId>
              </a:tblPr>
              <a:tblGrid>
                <a:gridCol w="923849">
                  <a:extLst>
                    <a:ext uri="{9D8B030D-6E8A-4147-A177-3AD203B41FA5}">
                      <a16:colId xmlns:a16="http://schemas.microsoft.com/office/drawing/2014/main" xmlns="" val="20000"/>
                    </a:ext>
                  </a:extLst>
                </a:gridCol>
                <a:gridCol w="739079">
                  <a:extLst>
                    <a:ext uri="{9D8B030D-6E8A-4147-A177-3AD203B41FA5}">
                      <a16:colId xmlns:a16="http://schemas.microsoft.com/office/drawing/2014/main" xmlns="" val="20001"/>
                    </a:ext>
                  </a:extLst>
                </a:gridCol>
              </a:tblGrid>
              <a:tr h="323263">
                <a:tc>
                  <a:txBody>
                    <a:bodyPr/>
                    <a:lstStyle/>
                    <a:p>
                      <a:pPr algn="ctr"/>
                      <a:r>
                        <a:rPr lang="es-US" sz="900" b="1" dirty="0" smtClean="0"/>
                        <a:t>SIGNOS DE PUNTUACIÓN</a:t>
                      </a:r>
                      <a:endParaRPr lang="es-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US" sz="900" b="1" dirty="0" smtClean="0"/>
                        <a:t>SE</a:t>
                      </a:r>
                      <a:r>
                        <a:rPr lang="es-US" sz="900" b="1" baseline="0" dirty="0" smtClean="0"/>
                        <a:t> UTILIZÓ PARA…</a:t>
                      </a:r>
                      <a:endParaRPr lang="es-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15509">
                <a:tc>
                  <a:txBody>
                    <a:bodyPr/>
                    <a:lstStyle/>
                    <a:p>
                      <a:pPr algn="ctr"/>
                      <a:r>
                        <a:rPr lang="es-US" sz="1000" b="1" dirty="0" smtClean="0"/>
                        <a:t>Coma</a:t>
                      </a:r>
                      <a:endParaRPr lang="es-US"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US" sz="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50202">
                <a:tc>
                  <a:txBody>
                    <a:bodyPr/>
                    <a:lstStyle/>
                    <a:p>
                      <a:pPr algn="ctr"/>
                      <a:r>
                        <a:rPr lang="es-US" sz="1000" b="1" dirty="0" smtClean="0"/>
                        <a:t>Punto</a:t>
                      </a:r>
                      <a:r>
                        <a:rPr lang="es-US" sz="1000" b="1" baseline="0" dirty="0" smtClean="0"/>
                        <a:t> y seguido</a:t>
                      </a:r>
                      <a:endParaRPr lang="es-US"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15509">
                <a:tc>
                  <a:txBody>
                    <a:bodyPr/>
                    <a:lstStyle/>
                    <a:p>
                      <a:pPr algn="ctr"/>
                      <a:r>
                        <a:rPr lang="es-US" sz="1000" b="1" dirty="0" smtClean="0"/>
                        <a:t>Dos puntos</a:t>
                      </a:r>
                      <a:endParaRPr lang="es-US"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US" sz="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15509">
                <a:tc>
                  <a:txBody>
                    <a:bodyPr/>
                    <a:lstStyle/>
                    <a:p>
                      <a:pPr algn="ctr"/>
                      <a:r>
                        <a:rPr lang="es-US" sz="1000" b="1" dirty="0" smtClean="0"/>
                        <a:t>Comillas</a:t>
                      </a:r>
                      <a:endParaRPr lang="es-US"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23263">
                <a:tc>
                  <a:txBody>
                    <a:bodyPr/>
                    <a:lstStyle/>
                    <a:p>
                      <a:pPr algn="ctr"/>
                      <a:r>
                        <a:rPr lang="es-US" sz="1000" b="1" dirty="0" smtClean="0"/>
                        <a:t>Signos de exclamación</a:t>
                      </a:r>
                      <a:endParaRPr lang="es-US"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bl>
          </a:graphicData>
        </a:graphic>
      </p:graphicFrame>
      <p:sp>
        <p:nvSpPr>
          <p:cNvPr id="39" name="Rectángulo redondeado 34"/>
          <p:cNvSpPr/>
          <p:nvPr/>
        </p:nvSpPr>
        <p:spPr>
          <a:xfrm flipH="1">
            <a:off x="-27384" y="538969"/>
            <a:ext cx="5157192" cy="693120"/>
          </a:xfrm>
          <a:prstGeom prst="roundRect">
            <a:avLst/>
          </a:prstGeom>
          <a:gradFill>
            <a:gsLst>
              <a:gs pos="0">
                <a:schemeClr val="accent1">
                  <a:lumMod val="5000"/>
                  <a:lumOff val="95000"/>
                </a:schemeClr>
              </a:gs>
              <a:gs pos="13000">
                <a:schemeClr val="accent5">
                  <a:lumMod val="40000"/>
                  <a:lumOff val="60000"/>
                </a:schemeClr>
              </a:gs>
              <a:gs pos="26000">
                <a:schemeClr val="accent6">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0" name="Imagen 3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085184" y="189896"/>
            <a:ext cx="1834486" cy="1438237"/>
          </a:xfrm>
          <a:prstGeom prst="rect">
            <a:avLst/>
          </a:prstGeom>
        </p:spPr>
      </p:pic>
      <p:sp>
        <p:nvSpPr>
          <p:cNvPr id="41" name="Rectangle 6">
            <a:extLst/>
          </p:cNvPr>
          <p:cNvSpPr>
            <a:spLocks noChangeArrowheads="1"/>
          </p:cNvSpPr>
          <p:nvPr/>
        </p:nvSpPr>
        <p:spPr bwMode="auto">
          <a:xfrm>
            <a:off x="61583" y="539552"/>
            <a:ext cx="2935369"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b="1" dirty="0">
                <a:solidFill>
                  <a:schemeClr val="bg1"/>
                </a:solidFill>
              </a:rPr>
              <a:t>EJEMPLOS DE ACTIVIDADES DE ESCRITURA</a:t>
            </a:r>
          </a:p>
        </p:txBody>
      </p:sp>
      <p:sp>
        <p:nvSpPr>
          <p:cNvPr id="42" name="41 Rectángulo redondeado"/>
          <p:cNvSpPr/>
          <p:nvPr/>
        </p:nvSpPr>
        <p:spPr>
          <a:xfrm>
            <a:off x="5197792" y="1771687"/>
            <a:ext cx="1508031" cy="412272"/>
          </a:xfrm>
          <a:prstGeom prst="roundRect">
            <a:avLst/>
          </a:prstGeom>
          <a:solidFill>
            <a:schemeClr val="accent6">
              <a:lumMod val="75000"/>
            </a:schemeClr>
          </a:solid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VE" b="1" i="1" dirty="0" smtClean="0">
                <a:solidFill>
                  <a:prstClr val="white"/>
                </a:solidFill>
              </a:rPr>
              <a:t>2do. lapso</a:t>
            </a:r>
            <a:endParaRPr lang="es-VE" b="1" i="1" dirty="0">
              <a:solidFill>
                <a:prstClr val="white"/>
              </a:solidFill>
            </a:endParaRPr>
          </a:p>
        </p:txBody>
      </p:sp>
    </p:spTree>
    <p:extLst>
      <p:ext uri="{BB962C8B-B14F-4D97-AF65-F5344CB8AC3E}">
        <p14:creationId xmlns:p14="http://schemas.microsoft.com/office/powerpoint/2010/main" xmlns="" val="4027714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xmlns="" id="{96C1AEC6-DFCE-4B02-A6AA-04FF1CF4D5E2}"/>
              </a:ext>
            </a:extLst>
          </p:cNvPr>
          <p:cNvSpPr/>
          <p:nvPr/>
        </p:nvSpPr>
        <p:spPr>
          <a:xfrm>
            <a:off x="4234729" y="317046"/>
            <a:ext cx="2434632" cy="77403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sz="1600">
              <a:solidFill>
                <a:schemeClr val="accent6">
                  <a:lumMod val="75000"/>
                </a:schemeClr>
              </a:solidFill>
            </a:endParaRPr>
          </a:p>
        </p:txBody>
      </p:sp>
      <p:pic>
        <p:nvPicPr>
          <p:cNvPr id="20" name="Picture 2" descr="C:\Users\Luis Moya\Desktop\Logo guao.png">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Effect>
                      <a14:brightnessContrast bright="20000"/>
                    </a14:imgEffect>
                  </a14:imgLayer>
                </a14:imgProps>
              </a:ext>
            </a:extLst>
          </a:blip>
          <a:srcRect r="71814"/>
          <a:stretch/>
        </p:blipFill>
        <p:spPr bwMode="auto">
          <a:xfrm>
            <a:off x="1783017" y="8406718"/>
            <a:ext cx="421847" cy="429764"/>
          </a:xfrm>
          <a:prstGeom prst="rect">
            <a:avLst/>
          </a:prstGeom>
          <a:noFill/>
        </p:spPr>
      </p:pic>
      <p:pic>
        <p:nvPicPr>
          <p:cNvPr id="21" name="25 Imagen" descr="pilas.png">
            <a:extLst/>
          </p:cNvPr>
          <p:cNvPicPr>
            <a:picLocks noChangeAspect="1"/>
          </p:cNvPicPr>
          <p:nvPr/>
        </p:nvPicPr>
        <p:blipFill>
          <a:blip r:embed="rId4" cstate="print"/>
          <a:stretch>
            <a:fillRect/>
          </a:stretch>
        </p:blipFill>
        <p:spPr>
          <a:xfrm>
            <a:off x="534730" y="8388424"/>
            <a:ext cx="600215" cy="411187"/>
          </a:xfrm>
          <a:prstGeom prst="rect">
            <a:avLst/>
          </a:prstGeom>
        </p:spPr>
      </p:pic>
      <p:pic>
        <p:nvPicPr>
          <p:cNvPr id="22" name="Picture 1" descr="C:\Users\Luis Moya\Desktop\logo-original.png">
            <a:extLst/>
          </p:cNvPr>
          <p:cNvPicPr>
            <a:picLocks noChangeAspect="1" noChangeArrowheads="1"/>
          </p:cNvPicPr>
          <p:nvPr/>
        </p:nvPicPr>
        <p:blipFill>
          <a:blip r:embed="rId5" cstate="print"/>
          <a:srcRect/>
          <a:stretch>
            <a:fillRect/>
          </a:stretch>
        </p:blipFill>
        <p:spPr bwMode="auto">
          <a:xfrm>
            <a:off x="1195110" y="8409986"/>
            <a:ext cx="469929" cy="426496"/>
          </a:xfrm>
          <a:prstGeom prst="rect">
            <a:avLst/>
          </a:prstGeom>
          <a:noFill/>
        </p:spPr>
      </p:pic>
      <p:sp>
        <p:nvSpPr>
          <p:cNvPr id="12" name="Elipse 11"/>
          <p:cNvSpPr/>
          <p:nvPr/>
        </p:nvSpPr>
        <p:spPr>
          <a:xfrm rot="20034898">
            <a:off x="2357112" y="450408"/>
            <a:ext cx="2518638" cy="2518638"/>
          </a:xfrm>
          <a:prstGeom prst="ellipse">
            <a:avLst/>
          </a:prstGeom>
          <a:gradFill flip="none" rotWithShape="1">
            <a:gsLst>
              <a:gs pos="10000">
                <a:schemeClr val="accent1">
                  <a:lumMod val="5000"/>
                  <a:lumOff val="95000"/>
                </a:schemeClr>
              </a:gs>
              <a:gs pos="31000">
                <a:schemeClr val="accent2">
                  <a:lumMod val="60000"/>
                  <a:lumOff val="40000"/>
                </a:schemeClr>
              </a:gs>
              <a:gs pos="65000">
                <a:schemeClr val="accent4">
                  <a:lumMod val="75000"/>
                </a:schemeClr>
              </a:gs>
            </a:gsLst>
            <a:lin ang="16200000" scaled="1"/>
            <a:tileRect/>
          </a:gradFill>
          <a:ln>
            <a:noFill/>
          </a:ln>
          <a:effectLst>
            <a:outerShdw blurRad="215900" dist="38100" dir="13500000" sx="102000" sy="102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Elipse 14"/>
          <p:cNvSpPr/>
          <p:nvPr/>
        </p:nvSpPr>
        <p:spPr>
          <a:xfrm rot="20472735">
            <a:off x="2861235" y="1425461"/>
            <a:ext cx="8424936" cy="8496944"/>
          </a:xfrm>
          <a:prstGeom prst="ellipse">
            <a:avLst/>
          </a:prstGeom>
          <a:gradFill flip="none" rotWithShape="1">
            <a:gsLst>
              <a:gs pos="10000">
                <a:schemeClr val="accent1">
                  <a:lumMod val="5000"/>
                  <a:lumOff val="95000"/>
                </a:schemeClr>
              </a:gs>
              <a:gs pos="31000">
                <a:schemeClr val="accent2">
                  <a:lumMod val="60000"/>
                  <a:lumOff val="40000"/>
                </a:schemeClr>
              </a:gs>
              <a:gs pos="65000">
                <a:schemeClr val="accent4">
                  <a:lumMod val="75000"/>
                </a:schemeClr>
              </a:gs>
            </a:gsLst>
            <a:lin ang="16200000" scaled="1"/>
            <a:tileRect/>
          </a:gradFill>
          <a:ln>
            <a:noFill/>
          </a:ln>
          <a:effectLst>
            <a:outerShdw blurRad="215900" dist="38100" dir="13500000" sx="102000" sy="102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6" name="6 CuadroTexto">
            <a:extLst>
              <a:ext uri="{FF2B5EF4-FFF2-40B4-BE49-F238E27FC236}">
                <a16:creationId xmlns:a16="http://schemas.microsoft.com/office/drawing/2014/main" xmlns="" id="{43FC28AF-7948-4DF4-A883-08C27116B7EC}"/>
              </a:ext>
            </a:extLst>
          </p:cNvPr>
          <p:cNvSpPr txBox="1"/>
          <p:nvPr/>
        </p:nvSpPr>
        <p:spPr>
          <a:xfrm rot="16200000">
            <a:off x="2099640" y="4520368"/>
            <a:ext cx="5058244" cy="1015663"/>
          </a:xfrm>
          <a:prstGeom prst="rect">
            <a:avLst/>
          </a:prstGeom>
          <a:noFill/>
          <a:effectLst>
            <a:outerShdw blurRad="50800" dist="38100" dir="2700000" algn="tl" rotWithShape="0">
              <a:prstClr val="black">
                <a:alpha val="40000"/>
              </a:prstClr>
            </a:outerShdw>
          </a:effectLst>
        </p:spPr>
        <p:txBody>
          <a:bodyPr vert="horz" wrap="none" rtlCol="0">
            <a:spAutoFit/>
          </a:bodyPr>
          <a:lstStyle/>
          <a:p>
            <a:r>
              <a:rPr lang="es-VE" sz="6000" b="1" spc="-150" dirty="0">
                <a:solidFill>
                  <a:schemeClr val="bg1"/>
                </a:solidFill>
                <a:latin typeface="+mj-lt"/>
              </a:rPr>
              <a:t>HERRAMIENTAS</a:t>
            </a:r>
          </a:p>
        </p:txBody>
      </p:sp>
      <p:sp>
        <p:nvSpPr>
          <p:cNvPr id="17" name="7 CuadroTexto">
            <a:extLst>
              <a:ext uri="{FF2B5EF4-FFF2-40B4-BE49-F238E27FC236}">
                <a16:creationId xmlns:a16="http://schemas.microsoft.com/office/drawing/2014/main" xmlns="" id="{CBF1B467-A473-4056-8B43-A5BBEE4AEB13}"/>
              </a:ext>
            </a:extLst>
          </p:cNvPr>
          <p:cNvSpPr txBox="1"/>
          <p:nvPr/>
        </p:nvSpPr>
        <p:spPr>
          <a:xfrm rot="16200000">
            <a:off x="3294535" y="3730740"/>
            <a:ext cx="4891083" cy="2646878"/>
          </a:xfrm>
          <a:prstGeom prst="rect">
            <a:avLst/>
          </a:prstGeom>
          <a:noFill/>
          <a:effectLst>
            <a:outerShdw blurRad="50800" dist="38100" dir="2700000" algn="tl" rotWithShape="0">
              <a:prstClr val="black">
                <a:alpha val="40000"/>
              </a:prstClr>
            </a:outerShdw>
          </a:effectLst>
        </p:spPr>
        <p:txBody>
          <a:bodyPr vert="horz" wrap="none" rtlCol="0">
            <a:spAutoFit/>
          </a:bodyPr>
          <a:lstStyle/>
          <a:p>
            <a:r>
              <a:rPr lang="es-VE" sz="16600" b="1" spc="-300" dirty="0">
                <a:solidFill>
                  <a:schemeClr val="bg1"/>
                </a:solidFill>
                <a:latin typeface="+mj-lt"/>
              </a:rPr>
              <a:t>PILAS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50</a:t>
            </a:r>
            <a:endParaRPr lang="en-US" sz="1200" dirty="0">
              <a:solidFill>
                <a:schemeClr val="tx1">
                  <a:lumMod val="65000"/>
                  <a:lumOff val="35000"/>
                </a:schemeClr>
              </a:solidFill>
              <a:latin typeface="Arial" pitchFamily="34" charset="0"/>
              <a:cs typeface="Arial" pitchFamily="34" charset="0"/>
            </a:endParaRPr>
          </a:p>
        </p:txBody>
      </p:sp>
      <p:pic>
        <p:nvPicPr>
          <p:cNvPr id="12"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923646" y="8571576"/>
            <a:ext cx="385674" cy="392912"/>
          </a:xfrm>
          <a:prstGeom prst="rect">
            <a:avLst/>
          </a:prstGeom>
          <a:noFill/>
        </p:spPr>
      </p:pic>
      <p:pic>
        <p:nvPicPr>
          <p:cNvPr id="13"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4" cstate="print"/>
          <a:stretch>
            <a:fillRect/>
          </a:stretch>
        </p:blipFill>
        <p:spPr>
          <a:xfrm>
            <a:off x="4752461" y="8551690"/>
            <a:ext cx="548747" cy="375928"/>
          </a:xfrm>
          <a:prstGeom prst="rect">
            <a:avLst/>
          </a:prstGeom>
        </p:spPr>
      </p:pic>
      <p:pic>
        <p:nvPicPr>
          <p:cNvPr id="15"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5" cstate="print"/>
          <a:srcRect/>
          <a:stretch>
            <a:fillRect/>
          </a:stretch>
        </p:blipFill>
        <p:spPr bwMode="auto">
          <a:xfrm>
            <a:off x="5375632" y="8574565"/>
            <a:ext cx="429632" cy="389923"/>
          </a:xfrm>
          <a:prstGeom prst="rect">
            <a:avLst/>
          </a:prstGeom>
          <a:noFill/>
        </p:spPr>
      </p:pic>
      <p:sp>
        <p:nvSpPr>
          <p:cNvPr id="17" name="Rectángulo redondeado 34"/>
          <p:cNvSpPr/>
          <p:nvPr/>
        </p:nvSpPr>
        <p:spPr>
          <a:xfrm flipH="1">
            <a:off x="-27384" y="431246"/>
            <a:ext cx="5157192" cy="800843"/>
          </a:xfrm>
          <a:prstGeom prst="roundRect">
            <a:avLst/>
          </a:prstGeom>
          <a:gradFill>
            <a:gsLst>
              <a:gs pos="0">
                <a:schemeClr val="accent1">
                  <a:lumMod val="5000"/>
                  <a:lumOff val="95000"/>
                </a:schemeClr>
              </a:gs>
              <a:gs pos="13000">
                <a:schemeClr val="accent5">
                  <a:lumMod val="40000"/>
                  <a:lumOff val="60000"/>
                </a:schemeClr>
              </a:gs>
              <a:gs pos="26000">
                <a:schemeClr val="accent6">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8" name="Imagen 3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85184" y="189896"/>
            <a:ext cx="1834486" cy="1438237"/>
          </a:xfrm>
          <a:prstGeom prst="rect">
            <a:avLst/>
          </a:prstGeom>
        </p:spPr>
      </p:pic>
      <p:sp>
        <p:nvSpPr>
          <p:cNvPr id="19" name="Rectangle 6">
            <a:extLst/>
          </p:cNvPr>
          <p:cNvSpPr>
            <a:spLocks noChangeArrowheads="1"/>
          </p:cNvSpPr>
          <p:nvPr/>
        </p:nvSpPr>
        <p:spPr bwMode="auto">
          <a:xfrm>
            <a:off x="61583" y="395536"/>
            <a:ext cx="3512641"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ES" b="1" dirty="0">
                <a:solidFill>
                  <a:schemeClr val="bg1"/>
                </a:solidFill>
              </a:rPr>
              <a:t>EJEMPLO DE FICHA DE ESCRITURA, CON SUS REGISTROS</a:t>
            </a:r>
          </a:p>
          <a:p>
            <a:r>
              <a:rPr lang="es-ES" sz="1400" b="1" dirty="0" smtClean="0">
                <a:solidFill>
                  <a:schemeClr val="bg1"/>
                </a:solidFill>
              </a:rPr>
              <a:t>5to</a:t>
            </a:r>
            <a:r>
              <a:rPr lang="es-ES" sz="1400" b="1" dirty="0">
                <a:solidFill>
                  <a:schemeClr val="bg1"/>
                </a:solidFill>
              </a:rPr>
              <a:t>. grado</a:t>
            </a:r>
            <a:endParaRPr lang="es-ES" sz="1400" dirty="0">
              <a:solidFill>
                <a:schemeClr val="bg1"/>
              </a:solidFill>
            </a:endParaRPr>
          </a:p>
        </p:txBody>
      </p:sp>
      <p:graphicFrame>
        <p:nvGraphicFramePr>
          <p:cNvPr id="3" name="Tabla 2"/>
          <p:cNvGraphicFramePr>
            <a:graphicFrameLocks noGrp="1"/>
          </p:cNvGraphicFramePr>
          <p:nvPr>
            <p:extLst>
              <p:ext uri="{D42A27DB-BD31-4B8C-83A1-F6EECF244321}">
                <p14:modId xmlns:p14="http://schemas.microsoft.com/office/powerpoint/2010/main" xmlns="" val="2600076845"/>
              </p:ext>
            </p:extLst>
          </p:nvPr>
        </p:nvGraphicFramePr>
        <p:xfrm>
          <a:off x="342900" y="3210809"/>
          <a:ext cx="6172200" cy="3879670"/>
        </p:xfrm>
        <a:graphic>
          <a:graphicData uri="http://schemas.openxmlformats.org/drawingml/2006/table">
            <a:tbl>
              <a:tblPr/>
              <a:tblGrid>
                <a:gridCol w="288137"/>
                <a:gridCol w="902324"/>
                <a:gridCol w="530779"/>
                <a:gridCol w="356380"/>
                <a:gridCol w="341215"/>
                <a:gridCol w="371545"/>
                <a:gridCol w="333632"/>
                <a:gridCol w="333632"/>
                <a:gridCol w="326050"/>
                <a:gridCol w="341215"/>
                <a:gridCol w="295720"/>
                <a:gridCol w="326050"/>
                <a:gridCol w="310885"/>
                <a:gridCol w="356380"/>
                <a:gridCol w="363963"/>
                <a:gridCol w="394293"/>
              </a:tblGrid>
              <a:tr h="150415">
                <a:tc gridSpan="10">
                  <a:txBody>
                    <a:bodyPr/>
                    <a:lstStyle/>
                    <a:p>
                      <a:pPr algn="l" fontAlgn="b"/>
                      <a:r>
                        <a:rPr lang="es-ES" sz="800" b="0" i="0" u="none" strike="noStrike" dirty="0">
                          <a:solidFill>
                            <a:srgbClr val="000000"/>
                          </a:solidFill>
                          <a:effectLst/>
                          <a:latin typeface="Calibri" panose="020F0502020204030204" pitchFamily="34" charset="0"/>
                        </a:rPr>
                        <a:t>PLANTEL: FRANCISCO DE MIRANDA</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6">
                  <a:txBody>
                    <a:bodyPr/>
                    <a:lstStyle/>
                    <a:p>
                      <a:pPr algn="l" fontAlgn="b"/>
                      <a:r>
                        <a:rPr lang="es-ES" sz="800" b="0" i="0" u="none" strike="noStrike">
                          <a:solidFill>
                            <a:srgbClr val="000000"/>
                          </a:solidFill>
                          <a:effectLst/>
                          <a:latin typeface="Calibri" panose="020F0502020204030204" pitchFamily="34" charset="0"/>
                        </a:rPr>
                        <a:t>AÑO ESCOLAR: 2018-2019</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50415">
                <a:tc gridSpan="2">
                  <a:txBody>
                    <a:bodyPr/>
                    <a:lstStyle/>
                    <a:p>
                      <a:pPr algn="l" fontAlgn="b"/>
                      <a:r>
                        <a:rPr lang="es-ES" sz="800" b="0" i="0" u="none" strike="noStrike">
                          <a:solidFill>
                            <a:srgbClr val="000000"/>
                          </a:solidFill>
                          <a:effectLst/>
                          <a:latin typeface="Calibri" panose="020F0502020204030204" pitchFamily="34" charset="0"/>
                        </a:rPr>
                        <a:t>GRADO: 5TO</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l" fontAlgn="ctr"/>
                      <a:r>
                        <a:rPr lang="es-ES" sz="800" b="0" i="0" u="none" strike="noStrike">
                          <a:solidFill>
                            <a:srgbClr val="000000"/>
                          </a:solidFill>
                          <a:effectLst/>
                          <a:latin typeface="Calibri" panose="020F0502020204030204" pitchFamily="34" charset="0"/>
                        </a:rPr>
                        <a:t>SECCIÓN: "A"</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gridSpan="12">
                  <a:txBody>
                    <a:bodyPr/>
                    <a:lstStyle/>
                    <a:p>
                      <a:pPr algn="l" fontAlgn="ctr"/>
                      <a:r>
                        <a:rPr lang="es-ES" sz="800" b="0" i="0" u="none" strike="noStrike">
                          <a:solidFill>
                            <a:srgbClr val="000000"/>
                          </a:solidFill>
                          <a:effectLst/>
                          <a:latin typeface="Calibri" panose="020F0502020204030204" pitchFamily="34" charset="0"/>
                        </a:rPr>
                        <a:t>DOCENTE: MERCEDES VERDALLES</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50415">
                <a:tc gridSpan="16">
                  <a:txBody>
                    <a:bodyPr/>
                    <a:lstStyle/>
                    <a:p>
                      <a:pPr algn="ctr" fontAlgn="ctr"/>
                      <a:r>
                        <a:rPr lang="es-ES" sz="800" b="1" i="0" u="none" strike="noStrike" dirty="0">
                          <a:solidFill>
                            <a:srgbClr val="000000"/>
                          </a:solidFill>
                          <a:effectLst/>
                          <a:latin typeface="Calibri" panose="020F0502020204030204" pitchFamily="34" charset="0"/>
                        </a:rPr>
                        <a:t>FICHA DE ESCRITURA</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50415">
                <a:tc rowSpan="2">
                  <a:txBody>
                    <a:bodyPr/>
                    <a:lstStyle/>
                    <a:p>
                      <a:pPr algn="ctr" fontAlgn="ctr"/>
                      <a:r>
                        <a:rPr lang="es-ES" sz="800" b="0" i="0" u="none" strike="noStrike">
                          <a:solidFill>
                            <a:srgbClr val="000000"/>
                          </a:solidFill>
                          <a:effectLst/>
                          <a:latin typeface="Calibri" panose="020F0502020204030204" pitchFamily="34" charset="0"/>
                        </a:rPr>
                        <a:t>N°</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ES" sz="800" b="0" i="0" u="none" strike="noStrike">
                          <a:solidFill>
                            <a:srgbClr val="000000"/>
                          </a:solidFill>
                          <a:effectLst/>
                          <a:latin typeface="Calibri" panose="020F0502020204030204" pitchFamily="34" charset="0"/>
                        </a:rPr>
                        <a:t>Nombre y Apellido</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b"/>
                      <a:r>
                        <a:rPr lang="es-ES" sz="800" b="1" i="0" u="none" strike="noStrike">
                          <a:solidFill>
                            <a:srgbClr val="000000"/>
                          </a:solidFill>
                          <a:effectLst/>
                          <a:latin typeface="Calibri" panose="020F0502020204030204" pitchFamily="34" charset="0"/>
                        </a:rPr>
                        <a:t>Secuencia de actividades</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6">
                  <a:txBody>
                    <a:bodyPr/>
                    <a:lstStyle/>
                    <a:p>
                      <a:pPr algn="ctr" fontAlgn="ctr"/>
                      <a:r>
                        <a:rPr lang="es-ES" sz="800" b="0" i="0" u="none" strike="noStrike">
                          <a:solidFill>
                            <a:srgbClr val="000000"/>
                          </a:solidFill>
                          <a:effectLst/>
                          <a:latin typeface="Calibri" panose="020F0502020204030204" pitchFamily="34" charset="0"/>
                        </a:rPr>
                        <a:t>DOMINIO ORTOGRÁFICO</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gridSpan="2">
                  <a:txBody>
                    <a:bodyPr/>
                    <a:lstStyle/>
                    <a:p>
                      <a:pPr algn="ctr" fontAlgn="ctr"/>
                      <a:r>
                        <a:rPr lang="es-ES" sz="800" b="0" i="0" u="none" strike="noStrike">
                          <a:solidFill>
                            <a:srgbClr val="000000"/>
                          </a:solidFill>
                          <a:effectLst/>
                          <a:latin typeface="Calibri" panose="020F0502020204030204" pitchFamily="34" charset="0"/>
                        </a:rPr>
                        <a:t>Tipo de letra</a:t>
                      </a:r>
                    </a:p>
                  </a:txBody>
                  <a:tcPr marL="5187" marR="5187" marT="518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s-ES"/>
                    </a:p>
                  </a:txBody>
                  <a:tcPr/>
                </a:tc>
              </a:tr>
              <a:tr h="695021">
                <a:tc vMerge="1">
                  <a:txBody>
                    <a:bodyPr/>
                    <a:lstStyle/>
                    <a:p>
                      <a:endParaRPr lang="es-ES"/>
                    </a:p>
                  </a:txBody>
                  <a:tcPr/>
                </a:tc>
                <a:tc vMerge="1">
                  <a:txBody>
                    <a:bodyPr/>
                    <a:lstStyle/>
                    <a:p>
                      <a:endParaRPr lang="es-ES"/>
                    </a:p>
                  </a:txBody>
                  <a:tcPr/>
                </a:tc>
                <a:tc gridSpan="2">
                  <a:txBody>
                    <a:bodyPr/>
                    <a:lstStyle/>
                    <a:p>
                      <a:pPr algn="ctr" fontAlgn="ctr"/>
                      <a:r>
                        <a:rPr lang="es-ES" sz="800" b="0" i="0" u="none" strike="noStrike">
                          <a:solidFill>
                            <a:srgbClr val="000000"/>
                          </a:solidFill>
                          <a:effectLst/>
                          <a:latin typeface="Calibri" panose="020F0502020204030204" pitchFamily="34" charset="0"/>
                        </a:rPr>
                        <a:t>Mi trabajo escrito</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fontAlgn="ctr"/>
                      <a:r>
                        <a:rPr lang="es-ES" sz="800" b="0" i="0" u="none" strike="noStrike">
                          <a:solidFill>
                            <a:srgbClr val="000000"/>
                          </a:solidFill>
                          <a:effectLst/>
                          <a:latin typeface="Calibri" panose="020F0502020204030204" pitchFamily="34" charset="0"/>
                        </a:rPr>
                        <a:t>Mi texto narrativo, instruccional y descriptivo</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fontAlgn="ctr"/>
                      <a:r>
                        <a:rPr lang="es-ES" sz="800" b="0" i="0" u="none" strike="noStrike">
                          <a:solidFill>
                            <a:srgbClr val="000000"/>
                          </a:solidFill>
                          <a:effectLst/>
                          <a:latin typeface="Calibri" panose="020F0502020204030204" pitchFamily="34" charset="0"/>
                        </a:rPr>
                        <a:t>Técnicas de registro de información</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fontAlgn="ctr"/>
                      <a:r>
                        <a:rPr lang="es-ES" sz="800" b="0" i="0" u="none" strike="noStrike">
                          <a:solidFill>
                            <a:srgbClr val="000000"/>
                          </a:solidFill>
                          <a:effectLst/>
                          <a:latin typeface="Calibri" panose="020F0502020204030204" pitchFamily="34" charset="0"/>
                        </a:rPr>
                        <a:t>Escritura de las palabras</a:t>
                      </a:r>
                    </a:p>
                  </a:txBody>
                  <a:tcPr marL="5187" marR="5187" marT="518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fontAlgn="ctr"/>
                      <a:r>
                        <a:rPr lang="es-ES" sz="800" b="0" i="0" u="none" strike="noStrike">
                          <a:solidFill>
                            <a:srgbClr val="000000"/>
                          </a:solidFill>
                          <a:effectLst/>
                          <a:latin typeface="Calibri" panose="020F0502020204030204" pitchFamily="34" charset="0"/>
                        </a:rPr>
                        <a:t>Uso de los signos de puntuación</a:t>
                      </a:r>
                    </a:p>
                  </a:txBody>
                  <a:tcPr marL="5187" marR="5187" marT="518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fontAlgn="ctr"/>
                      <a:r>
                        <a:rPr lang="es-ES" sz="800" b="0" i="0" u="none" strike="noStrike">
                          <a:solidFill>
                            <a:srgbClr val="000000"/>
                          </a:solidFill>
                          <a:effectLst/>
                          <a:latin typeface="Calibri" panose="020F0502020204030204" pitchFamily="34" charset="0"/>
                        </a:rPr>
                        <a:t>Acentuación de palabras</a:t>
                      </a:r>
                    </a:p>
                  </a:txBody>
                  <a:tcPr marL="5187" marR="5187" marT="518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gridSpan="2" vMerge="1">
                  <a:txBody>
                    <a:bodyPr/>
                    <a:lstStyle/>
                    <a:p>
                      <a:endParaRPr lang="es-ES"/>
                    </a:p>
                  </a:txBody>
                  <a:tcPr/>
                </a:tc>
                <a:tc hMerge="1" vMerge="1">
                  <a:txBody>
                    <a:bodyPr/>
                    <a:lstStyle/>
                    <a:p>
                      <a:endParaRPr lang="es-ES"/>
                    </a:p>
                  </a:txBody>
                  <a:tcPr/>
                </a:tc>
              </a:tr>
              <a:tr h="150415">
                <a:tc>
                  <a:txBody>
                    <a:bodyPr/>
                    <a:lstStyle/>
                    <a:p>
                      <a:pPr algn="l" fontAlgn="b"/>
                      <a:r>
                        <a:rPr lang="es-ES" sz="800" b="0" i="0" u="none" strike="noStrike">
                          <a:solidFill>
                            <a:srgbClr val="000000"/>
                          </a:solidFill>
                          <a:effectLst/>
                          <a:latin typeface="Calibri" panose="020F0502020204030204" pitchFamily="34" charset="0"/>
                        </a:rPr>
                        <a:t> </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panose="020F0502020204030204" pitchFamily="34" charset="0"/>
                        </a:rPr>
                        <a:t> </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Calibri" panose="020F0502020204030204" pitchFamily="34" charset="0"/>
                        </a:rPr>
                        <a:t>S</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M</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S</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M</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S</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M</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S</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M</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S</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M</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S</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M</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Script</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Cursiva</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415">
                <a:tc>
                  <a:txBody>
                    <a:bodyPr/>
                    <a:lstStyle/>
                    <a:p>
                      <a:pPr algn="ctr" fontAlgn="ctr"/>
                      <a:r>
                        <a:rPr lang="es-ES" sz="800" b="0" i="0" u="none" strike="noStrike">
                          <a:solidFill>
                            <a:srgbClr val="000000"/>
                          </a:solidFill>
                          <a:effectLst/>
                          <a:latin typeface="Calibri" panose="020F0502020204030204" pitchFamily="34" charset="0"/>
                        </a:rPr>
                        <a:t>1</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panose="020F0502020204030204" pitchFamily="34" charset="0"/>
                        </a:rPr>
                        <a:t>Lucía Méndez</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000000"/>
                        </a:solidFill>
                        <a:effectLst/>
                        <a:latin typeface="Calibri" panose="020F0502020204030204" pitchFamily="34" charset="0"/>
                      </a:endParaRP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ES" sz="900" b="0" i="0" u="none" strike="noStrike">
                        <a:solidFill>
                          <a:srgbClr val="000000"/>
                        </a:solidFill>
                        <a:effectLst/>
                        <a:latin typeface="Calibri" panose="020F0502020204030204" pitchFamily="34" charset="0"/>
                      </a:endParaRP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ES" sz="900" b="0" i="0" u="none" strike="noStrike">
                        <a:solidFill>
                          <a:srgbClr val="000000"/>
                        </a:solidFill>
                        <a:effectLst/>
                        <a:latin typeface="Calibri" panose="020F0502020204030204" pitchFamily="34" charset="0"/>
                      </a:endParaRP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000000"/>
                        </a:solidFill>
                        <a:effectLst/>
                        <a:latin typeface="Calibri" panose="020F0502020204030204" pitchFamily="34" charset="0"/>
                      </a:endParaRP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000000"/>
                        </a:solidFill>
                        <a:effectLst/>
                        <a:latin typeface="Calibri" panose="020F0502020204030204" pitchFamily="34" charset="0"/>
                      </a:endParaRP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000000"/>
                        </a:solidFill>
                        <a:effectLst/>
                        <a:latin typeface="Calibri" panose="020F0502020204030204" pitchFamily="34" charset="0"/>
                      </a:endParaRP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415">
                <a:tc>
                  <a:txBody>
                    <a:bodyPr/>
                    <a:lstStyle/>
                    <a:p>
                      <a:pPr algn="ctr" fontAlgn="ctr"/>
                      <a:r>
                        <a:rPr lang="es-ES" sz="800" b="0" i="0" u="none" strike="noStrike">
                          <a:solidFill>
                            <a:srgbClr val="000000"/>
                          </a:solidFill>
                          <a:effectLst/>
                          <a:latin typeface="Calibri" panose="020F0502020204030204" pitchFamily="34" charset="0"/>
                        </a:rPr>
                        <a:t>2</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panose="020F0502020204030204" pitchFamily="34" charset="0"/>
                        </a:rPr>
                        <a:t>Mario Herrera</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Calibri" panose="020F0502020204030204" pitchFamily="34" charset="0"/>
                        </a:rPr>
                        <a:t> </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ES" sz="900" b="0" i="0" u="none" strike="noStrike">
                        <a:solidFill>
                          <a:srgbClr val="000000"/>
                        </a:solidFill>
                        <a:effectLst/>
                        <a:latin typeface="Calibri" panose="020F0502020204030204" pitchFamily="34" charset="0"/>
                      </a:endParaRP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800" b="0" i="0" u="none" strike="noStrike">
                        <a:solidFill>
                          <a:srgbClr val="000000"/>
                        </a:solidFill>
                        <a:effectLst/>
                        <a:latin typeface="Calibri" panose="020F0502020204030204" pitchFamily="34" charset="0"/>
                      </a:endParaRP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panose="020F0502020204030204" pitchFamily="34" charset="0"/>
                        </a:rPr>
                        <a:t> </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panose="020F0502020204030204" pitchFamily="34" charset="0"/>
                        </a:rPr>
                        <a:t> </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415">
                <a:tc>
                  <a:txBody>
                    <a:bodyPr/>
                    <a:lstStyle/>
                    <a:p>
                      <a:pPr algn="ctr" fontAlgn="ctr"/>
                      <a:r>
                        <a:rPr lang="es-ES" sz="800" b="0" i="0" u="none" strike="noStrike">
                          <a:solidFill>
                            <a:srgbClr val="000000"/>
                          </a:solidFill>
                          <a:effectLst/>
                          <a:latin typeface="Calibri" panose="020F0502020204030204" pitchFamily="34" charset="0"/>
                        </a:rPr>
                        <a:t>3</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panose="020F0502020204030204" pitchFamily="34" charset="0"/>
                        </a:rPr>
                        <a:t>José Sanabria</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Calibri" panose="020F0502020204030204" pitchFamily="34" charset="0"/>
                        </a:rPr>
                        <a:t> </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ES" sz="900" b="0" i="0" u="none" strike="noStrike">
                        <a:solidFill>
                          <a:srgbClr val="000000"/>
                        </a:solidFill>
                        <a:effectLst/>
                        <a:latin typeface="Calibri" panose="020F0502020204030204" pitchFamily="34" charset="0"/>
                      </a:endParaRP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panose="020F0502020204030204" pitchFamily="34" charset="0"/>
                        </a:rPr>
                        <a:t> </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000000"/>
                        </a:solidFill>
                        <a:effectLst/>
                        <a:latin typeface="Calibri" panose="020F0502020204030204" pitchFamily="34" charset="0"/>
                      </a:endParaRP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415">
                <a:tc>
                  <a:txBody>
                    <a:bodyPr/>
                    <a:lstStyle/>
                    <a:p>
                      <a:pPr algn="ctr" fontAlgn="ctr"/>
                      <a:r>
                        <a:rPr lang="es-ES" sz="800" b="0" i="0" u="none" strike="noStrike">
                          <a:solidFill>
                            <a:srgbClr val="000000"/>
                          </a:solidFill>
                          <a:effectLst/>
                          <a:latin typeface="Calibri" panose="020F0502020204030204" pitchFamily="34" charset="0"/>
                        </a:rPr>
                        <a:t>4</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panose="020F0502020204030204" pitchFamily="34" charset="0"/>
                        </a:rPr>
                        <a:t>Anaís Hernández</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800" b="0" i="0" u="none" strike="noStrike">
                          <a:solidFill>
                            <a:srgbClr val="000000"/>
                          </a:solidFill>
                          <a:effectLst/>
                          <a:latin typeface="Calibri" panose="020F0502020204030204" pitchFamily="34" charset="0"/>
                        </a:rPr>
                        <a:t> </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415">
                <a:tc>
                  <a:txBody>
                    <a:bodyPr/>
                    <a:lstStyle/>
                    <a:p>
                      <a:pPr algn="ctr" fontAlgn="ctr"/>
                      <a:r>
                        <a:rPr lang="es-ES" sz="800" b="0" i="0" u="none" strike="noStrike">
                          <a:solidFill>
                            <a:srgbClr val="000000"/>
                          </a:solidFill>
                          <a:effectLst/>
                          <a:latin typeface="Calibri" panose="020F0502020204030204" pitchFamily="34" charset="0"/>
                        </a:rPr>
                        <a:t>5</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panose="020F0502020204030204" pitchFamily="34" charset="0"/>
                        </a:rPr>
                        <a:t>Jeremías García</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800" b="0" i="0" u="none" strike="noStrike">
                          <a:solidFill>
                            <a:srgbClr val="000000"/>
                          </a:solidFill>
                          <a:effectLst/>
                          <a:latin typeface="Calibri" panose="020F0502020204030204" pitchFamily="34" charset="0"/>
                        </a:rPr>
                        <a:t> </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panose="020F0502020204030204" pitchFamily="34" charset="0"/>
                        </a:rPr>
                        <a:t> </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panose="020F0502020204030204" pitchFamily="34" charset="0"/>
                        </a:rPr>
                        <a:t> </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panose="020F0502020204030204" pitchFamily="34" charset="0"/>
                        </a:rPr>
                        <a:t> </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panose="020F0502020204030204" pitchFamily="34" charset="0"/>
                        </a:rPr>
                        <a:t> </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415">
                <a:tc>
                  <a:txBody>
                    <a:bodyPr/>
                    <a:lstStyle/>
                    <a:p>
                      <a:pPr algn="ctr" fontAlgn="ctr"/>
                      <a:r>
                        <a:rPr lang="es-ES" sz="800" b="0" i="0" u="none" strike="noStrike">
                          <a:solidFill>
                            <a:srgbClr val="000000"/>
                          </a:solidFill>
                          <a:effectLst/>
                          <a:latin typeface="Calibri" panose="020F0502020204030204" pitchFamily="34" charset="0"/>
                        </a:rPr>
                        <a:t>6</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800" b="0" i="0" u="none" strike="noStrike">
                          <a:solidFill>
                            <a:srgbClr val="000000"/>
                          </a:solidFill>
                          <a:effectLst/>
                          <a:latin typeface="Calibri" panose="020F0502020204030204" pitchFamily="34" charset="0"/>
                        </a:rPr>
                        <a:t>Fátima Caldeira</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000000"/>
                        </a:solidFill>
                        <a:effectLst/>
                        <a:latin typeface="Calibri" panose="020F0502020204030204" pitchFamily="34" charset="0"/>
                      </a:endParaRP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ES" sz="900" b="0" i="0" u="none" strike="noStrike">
                        <a:solidFill>
                          <a:srgbClr val="000000"/>
                        </a:solidFill>
                        <a:effectLst/>
                        <a:latin typeface="Calibri" panose="020F0502020204030204" pitchFamily="34" charset="0"/>
                      </a:endParaRP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ES" sz="900" b="0" i="0" u="none" strike="noStrike">
                        <a:solidFill>
                          <a:srgbClr val="000000"/>
                        </a:solidFill>
                        <a:effectLst/>
                        <a:latin typeface="Calibri" panose="020F0502020204030204" pitchFamily="34" charset="0"/>
                      </a:endParaRP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000000"/>
                        </a:solidFill>
                        <a:effectLst/>
                        <a:latin typeface="Calibri" panose="020F0502020204030204" pitchFamily="34" charset="0"/>
                      </a:endParaRP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000000"/>
                        </a:solidFill>
                        <a:effectLst/>
                        <a:latin typeface="Calibri" panose="020F0502020204030204" pitchFamily="34" charset="0"/>
                      </a:endParaRP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000000"/>
                        </a:solidFill>
                        <a:effectLst/>
                        <a:latin typeface="Calibri" panose="020F0502020204030204" pitchFamily="34" charset="0"/>
                      </a:endParaRP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 </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Calibri" panose="020F0502020204030204" pitchFamily="34" charset="0"/>
                        </a:rPr>
                        <a:t>X</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415">
                <a:tc gridSpan="2">
                  <a:txBody>
                    <a:bodyPr/>
                    <a:lstStyle/>
                    <a:p>
                      <a:pPr algn="ctr" fontAlgn="b"/>
                      <a:r>
                        <a:rPr lang="es-ES" sz="800" b="0" i="0" u="none" strike="noStrike">
                          <a:solidFill>
                            <a:srgbClr val="000000"/>
                          </a:solidFill>
                          <a:effectLst/>
                          <a:latin typeface="Calibri" panose="020F0502020204030204" pitchFamily="34" charset="0"/>
                        </a:rPr>
                        <a:t>Totales</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fontAlgn="b"/>
                      <a:r>
                        <a:rPr lang="es-ES" sz="800" b="0" i="0" u="none" strike="noStrike">
                          <a:solidFill>
                            <a:srgbClr val="000000"/>
                          </a:solidFill>
                          <a:effectLst/>
                          <a:latin typeface="Calibri" panose="020F0502020204030204" pitchFamily="34" charset="0"/>
                        </a:rPr>
                        <a:t>4</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800" b="0" i="0" u="none" strike="noStrike">
                          <a:solidFill>
                            <a:srgbClr val="000000"/>
                          </a:solidFill>
                          <a:effectLst/>
                          <a:latin typeface="Calibri" panose="020F0502020204030204" pitchFamily="34" charset="0"/>
                        </a:rPr>
                        <a:t>2</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800" b="0" i="0" u="none" strike="noStrike">
                          <a:solidFill>
                            <a:srgbClr val="000000"/>
                          </a:solidFill>
                          <a:effectLst/>
                          <a:latin typeface="Calibri" panose="020F0502020204030204" pitchFamily="34" charset="0"/>
                        </a:rPr>
                        <a:t>4</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800" b="0" i="0" u="none" strike="noStrike">
                          <a:solidFill>
                            <a:srgbClr val="000000"/>
                          </a:solidFill>
                          <a:effectLst/>
                          <a:latin typeface="Calibri" panose="020F0502020204030204" pitchFamily="34" charset="0"/>
                        </a:rPr>
                        <a:t>2</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800" b="0" i="0" u="none" strike="noStrike">
                          <a:solidFill>
                            <a:srgbClr val="000000"/>
                          </a:solidFill>
                          <a:effectLst/>
                          <a:latin typeface="Calibri" panose="020F0502020204030204" pitchFamily="34" charset="0"/>
                        </a:rPr>
                        <a:t>4</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800" b="0" i="0" u="none" strike="noStrike">
                          <a:solidFill>
                            <a:srgbClr val="000000"/>
                          </a:solidFill>
                          <a:effectLst/>
                          <a:latin typeface="Calibri" panose="020F0502020204030204" pitchFamily="34" charset="0"/>
                        </a:rPr>
                        <a:t>2</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800" b="0" i="0" u="none" strike="noStrike">
                          <a:solidFill>
                            <a:srgbClr val="000000"/>
                          </a:solidFill>
                          <a:effectLst/>
                          <a:latin typeface="Calibri" panose="020F0502020204030204" pitchFamily="34" charset="0"/>
                        </a:rPr>
                        <a:t>4</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800" b="0" i="0" u="none" strike="noStrike">
                          <a:solidFill>
                            <a:srgbClr val="000000"/>
                          </a:solidFill>
                          <a:effectLst/>
                          <a:latin typeface="Calibri" panose="020F0502020204030204" pitchFamily="34" charset="0"/>
                        </a:rPr>
                        <a:t>2</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800" b="0" i="0" u="none" strike="noStrike">
                          <a:solidFill>
                            <a:srgbClr val="000000"/>
                          </a:solidFill>
                          <a:effectLst/>
                          <a:latin typeface="Calibri" panose="020F0502020204030204" pitchFamily="34" charset="0"/>
                        </a:rPr>
                        <a:t>3</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800" b="0" i="0" u="none" strike="noStrike">
                          <a:solidFill>
                            <a:srgbClr val="000000"/>
                          </a:solidFill>
                          <a:effectLst/>
                          <a:latin typeface="Calibri" panose="020F0502020204030204" pitchFamily="34" charset="0"/>
                        </a:rPr>
                        <a:t>3</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800" b="0" i="0" u="none" strike="noStrike">
                          <a:solidFill>
                            <a:srgbClr val="000000"/>
                          </a:solidFill>
                          <a:effectLst/>
                          <a:latin typeface="Calibri" panose="020F0502020204030204" pitchFamily="34" charset="0"/>
                        </a:rPr>
                        <a:t>5</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800" b="0" i="0" u="none" strike="noStrike">
                          <a:solidFill>
                            <a:srgbClr val="000000"/>
                          </a:solidFill>
                          <a:effectLst/>
                          <a:latin typeface="Calibri" panose="020F0502020204030204" pitchFamily="34" charset="0"/>
                        </a:rPr>
                        <a:t>1</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800" b="0" i="0" u="none" strike="noStrike">
                          <a:solidFill>
                            <a:srgbClr val="000000"/>
                          </a:solidFill>
                          <a:effectLst/>
                          <a:latin typeface="Calibri" panose="020F0502020204030204" pitchFamily="34" charset="0"/>
                        </a:rPr>
                        <a:t>1</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800" b="0" i="0" u="none" strike="noStrike">
                          <a:solidFill>
                            <a:srgbClr val="000000"/>
                          </a:solidFill>
                          <a:effectLst/>
                          <a:latin typeface="Calibri" panose="020F0502020204030204" pitchFamily="34" charset="0"/>
                        </a:rPr>
                        <a:t>5</a:t>
                      </a:r>
                    </a:p>
                  </a:txBody>
                  <a:tcPr marL="5187" marR="5187" marT="5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4316">
                <a:tc gridSpan="16">
                  <a:txBody>
                    <a:bodyPr/>
                    <a:lstStyle/>
                    <a:p>
                      <a:pPr algn="l" fontAlgn="ctr"/>
                      <a:r>
                        <a:rPr lang="es-ES" sz="800" b="1" i="0" u="none" strike="noStrike" dirty="0">
                          <a:solidFill>
                            <a:srgbClr val="FFFFFF"/>
                          </a:solidFill>
                          <a:effectLst/>
                          <a:latin typeface="Calibri" panose="020F0502020204030204" pitchFamily="34" charset="0"/>
                        </a:rPr>
                        <a:t>Leyenda:</a:t>
                      </a:r>
                      <a:r>
                        <a:rPr lang="es-ES" sz="800" b="0" i="0" u="none" strike="noStrike" dirty="0">
                          <a:solidFill>
                            <a:srgbClr val="FFFFFF"/>
                          </a:solidFill>
                          <a:effectLst/>
                          <a:latin typeface="Calibri" panose="020F0502020204030204" pitchFamily="34" charset="0"/>
                        </a:rPr>
                        <a:t> </a:t>
                      </a:r>
                      <a:r>
                        <a:rPr lang="es-ES" sz="800" b="1" i="0" u="none" strike="noStrike" dirty="0">
                          <a:solidFill>
                            <a:srgbClr val="FFFFFF"/>
                          </a:solidFill>
                          <a:effectLst/>
                          <a:latin typeface="Calibri" panose="020F0502020204030204" pitchFamily="34" charset="0"/>
                        </a:rPr>
                        <a:t>(S) Satisfactorio.</a:t>
                      </a:r>
                      <a:r>
                        <a:rPr lang="es-ES" sz="800" b="0" i="0" u="none" strike="noStrike" dirty="0">
                          <a:solidFill>
                            <a:srgbClr val="FFFFFF"/>
                          </a:solidFill>
                          <a:effectLst/>
                          <a:latin typeface="Calibri" panose="020F0502020204030204" pitchFamily="34" charset="0"/>
                        </a:rPr>
                        <a:t> Logra realizar las producciones escritas establecidas en la secuencia de actividades, con coherencia, autonomía y pertinencia. En el aspecto de dominio ortográfico, escribe correctamente las palabras, utilizando los signos de puntuación y acentuación que corresponden en cada caso. </a:t>
                      </a:r>
                      <a:r>
                        <a:rPr lang="es-ES" sz="800" b="1" i="0" u="none" strike="noStrike" dirty="0">
                          <a:solidFill>
                            <a:srgbClr val="FFFFFF"/>
                          </a:solidFill>
                          <a:effectLst/>
                          <a:latin typeface="Calibri" panose="020F0502020204030204" pitchFamily="34" charset="0"/>
                        </a:rPr>
                        <a:t>(M) Mejorable. </a:t>
                      </a:r>
                      <a:r>
                        <a:rPr lang="es-ES" sz="800" b="0" i="0" u="none" strike="noStrike" dirty="0">
                          <a:solidFill>
                            <a:srgbClr val="FFFFFF"/>
                          </a:solidFill>
                          <a:effectLst/>
                          <a:latin typeface="Calibri" panose="020F0502020204030204" pitchFamily="34" charset="0"/>
                        </a:rPr>
                        <a:t>Realiza parcialmente las actividades requiriendo orientación y estímulo del docente. En las producciones escritas presenta incoherencia en los contenidos desarrollados y con dificultad logra identificar las reglas ortográficas, la puntuación y acentuación de las palabras.</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65353">
                <a:tc gridSpan="16">
                  <a:txBody>
                    <a:bodyPr/>
                    <a:lstStyle/>
                    <a:p>
                      <a:pPr algn="l" fontAlgn="ctr"/>
                      <a:r>
                        <a:rPr lang="es-ES" sz="800" b="1" i="0" u="none" strike="noStrike" dirty="0">
                          <a:solidFill>
                            <a:srgbClr val="000000"/>
                          </a:solidFill>
                          <a:effectLst/>
                          <a:latin typeface="Calibri" panose="020F0502020204030204" pitchFamily="34" charset="0"/>
                        </a:rPr>
                        <a:t>Instrucciones:</a:t>
                      </a:r>
                      <a:r>
                        <a:rPr lang="es-ES" sz="800" b="0" i="0" u="none" strike="noStrike" dirty="0">
                          <a:solidFill>
                            <a:srgbClr val="000000"/>
                          </a:solidFill>
                          <a:effectLst/>
                          <a:latin typeface="Calibri" panose="020F0502020204030204" pitchFamily="34" charset="0"/>
                        </a:rPr>
                        <a:t> 1.- Marcar con una equis (x) de acuerdo al resultado obtenido en los aspectos contemplados en la ficha de escritura. 2.-En las columnas "Tipo de letra", se marcará con una equis (x) la preferencia del estudiante al escribir con letra script o cursiva. </a:t>
                      </a:r>
                      <a:r>
                        <a:rPr lang="es-ES" sz="800" b="0" i="0" u="none" strike="noStrike" smtClean="0">
                          <a:solidFill>
                            <a:srgbClr val="000000"/>
                          </a:solidFill>
                          <a:effectLst/>
                          <a:latin typeface="Calibri" panose="020F0502020204030204" pitchFamily="34" charset="0"/>
                        </a:rPr>
                        <a:t>3.-</a:t>
                      </a:r>
                      <a:r>
                        <a:rPr lang="es-ES" sz="800" b="0" i="0" u="none" strike="noStrike" dirty="0">
                          <a:solidFill>
                            <a:srgbClr val="000000"/>
                          </a:solidFill>
                          <a:effectLst/>
                          <a:latin typeface="Calibri" panose="020F0502020204030204" pitchFamily="34" charset="0"/>
                        </a:rPr>
                        <a:t>Totalizar los resultados del proceso de evaluación, registrando en la fila de los totales, el número de estudiantes según las equis (x) marcadas en cada columna.</a:t>
                      </a:r>
                    </a:p>
                  </a:txBody>
                  <a:tcPr marL="5187" marR="5187" marT="5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Tree>
    <p:extLst>
      <p:ext uri="{BB962C8B-B14F-4D97-AF65-F5344CB8AC3E}">
        <p14:creationId xmlns:p14="http://schemas.microsoft.com/office/powerpoint/2010/main" xmlns="" val="1266356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51</a:t>
            </a:r>
            <a:endParaRPr lang="en-US" sz="1200" dirty="0">
              <a:solidFill>
                <a:schemeClr val="tx1">
                  <a:lumMod val="65000"/>
                  <a:lumOff val="35000"/>
                </a:schemeClr>
              </a:solidFill>
              <a:latin typeface="Arial" pitchFamily="34" charset="0"/>
              <a:cs typeface="Arial" pitchFamily="34" charset="0"/>
            </a:endParaRPr>
          </a:p>
        </p:txBody>
      </p:sp>
      <p:pic>
        <p:nvPicPr>
          <p:cNvPr id="14"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16"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4" cstate="print"/>
          <a:stretch>
            <a:fillRect/>
          </a:stretch>
        </p:blipFill>
        <p:spPr>
          <a:xfrm>
            <a:off x="4680453" y="8551690"/>
            <a:ext cx="548747" cy="375928"/>
          </a:xfrm>
          <a:prstGeom prst="rect">
            <a:avLst/>
          </a:prstGeom>
        </p:spPr>
      </p:pic>
      <p:pic>
        <p:nvPicPr>
          <p:cNvPr id="17"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5" cstate="print"/>
          <a:srcRect/>
          <a:stretch>
            <a:fillRect/>
          </a:stretch>
        </p:blipFill>
        <p:spPr bwMode="auto">
          <a:xfrm>
            <a:off x="5303624" y="8574565"/>
            <a:ext cx="429632" cy="389923"/>
          </a:xfrm>
          <a:prstGeom prst="rect">
            <a:avLst/>
          </a:prstGeom>
          <a:noFill/>
        </p:spPr>
      </p:pic>
      <p:sp>
        <p:nvSpPr>
          <p:cNvPr id="19" name="Rectángulo redondeado 34"/>
          <p:cNvSpPr/>
          <p:nvPr/>
        </p:nvSpPr>
        <p:spPr>
          <a:xfrm flipH="1">
            <a:off x="-27384" y="431246"/>
            <a:ext cx="5157192" cy="800843"/>
          </a:xfrm>
          <a:prstGeom prst="roundRect">
            <a:avLst/>
          </a:prstGeom>
          <a:gradFill>
            <a:gsLst>
              <a:gs pos="0">
                <a:schemeClr val="accent1">
                  <a:lumMod val="5000"/>
                  <a:lumOff val="95000"/>
                </a:schemeClr>
              </a:gs>
              <a:gs pos="13000">
                <a:schemeClr val="accent5">
                  <a:lumMod val="40000"/>
                  <a:lumOff val="60000"/>
                </a:schemeClr>
              </a:gs>
              <a:gs pos="26000">
                <a:schemeClr val="accent6">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 name="Imagen 3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85184" y="189896"/>
            <a:ext cx="1834486" cy="1438237"/>
          </a:xfrm>
          <a:prstGeom prst="rect">
            <a:avLst/>
          </a:prstGeom>
        </p:spPr>
      </p:pic>
      <p:sp>
        <p:nvSpPr>
          <p:cNvPr id="21" name="Rectangle 6">
            <a:extLst/>
          </p:cNvPr>
          <p:cNvSpPr>
            <a:spLocks noChangeArrowheads="1"/>
          </p:cNvSpPr>
          <p:nvPr/>
        </p:nvSpPr>
        <p:spPr bwMode="auto">
          <a:xfrm>
            <a:off x="61583" y="446635"/>
            <a:ext cx="3958363"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sz="2400" b="1" dirty="0">
                <a:solidFill>
                  <a:schemeClr val="bg1"/>
                </a:solidFill>
              </a:rPr>
              <a:t>EJEMPLO DEL DIAGNÓSTICO DEL GRADO</a:t>
            </a:r>
          </a:p>
        </p:txBody>
      </p:sp>
      <p:sp>
        <p:nvSpPr>
          <p:cNvPr id="24" name="23 CuadroTexto"/>
          <p:cNvSpPr txBox="1"/>
          <p:nvPr/>
        </p:nvSpPr>
        <p:spPr>
          <a:xfrm>
            <a:off x="179512" y="1979712"/>
            <a:ext cx="6489848" cy="6463308"/>
          </a:xfrm>
          <a:prstGeom prst="rect">
            <a:avLst/>
          </a:prstGeom>
          <a:noFill/>
        </p:spPr>
        <p:txBody>
          <a:bodyPr wrap="square" rtlCol="0">
            <a:spAutoFit/>
          </a:bodyPr>
          <a:lstStyle/>
          <a:p>
            <a:pPr algn="just">
              <a:lnSpc>
                <a:spcPct val="150000"/>
              </a:lnSpc>
            </a:pPr>
            <a:r>
              <a:rPr lang="es-VE" sz="1200" b="1" u="sng" dirty="0" smtClean="0">
                <a:solidFill>
                  <a:schemeClr val="tx1">
                    <a:lumMod val="65000"/>
                    <a:lumOff val="35000"/>
                  </a:schemeClr>
                </a:solidFill>
              </a:rPr>
              <a:t>Actividades de escritura:</a:t>
            </a:r>
          </a:p>
          <a:p>
            <a:pPr algn="just">
              <a:lnSpc>
                <a:spcPct val="150000"/>
              </a:lnSpc>
            </a:pPr>
            <a:r>
              <a:rPr lang="es-VE" sz="1200" dirty="0" smtClean="0">
                <a:solidFill>
                  <a:schemeClr val="tx1">
                    <a:lumMod val="65000"/>
                    <a:lumOff val="35000"/>
                  </a:schemeClr>
                </a:solidFill>
              </a:rPr>
              <a:t>En el  </a:t>
            </a:r>
            <a:r>
              <a:rPr lang="es-VE" sz="1200" dirty="0" smtClean="0"/>
              <a:t>primer lapso </a:t>
            </a:r>
            <a:r>
              <a:rPr lang="es-VE" sz="1200" dirty="0" smtClean="0">
                <a:solidFill>
                  <a:schemeClr val="tx1">
                    <a:lumMod val="65000"/>
                    <a:lumOff val="35000"/>
                  </a:schemeClr>
                </a:solidFill>
              </a:rPr>
              <a:t>los estudiantes desarrollaron actividades orientadas a la producción escrita de textos narrativos, instruccionales y descriptivos, además de la elaboración de mapas conceptuales y resúmenes. He aquí el resultado de estas actividades:</a:t>
            </a:r>
          </a:p>
          <a:p>
            <a:pPr algn="just">
              <a:lnSpc>
                <a:spcPct val="150000"/>
              </a:lnSpc>
            </a:pPr>
            <a:r>
              <a:rPr lang="es-VE" sz="1200" dirty="0" smtClean="0">
                <a:solidFill>
                  <a:schemeClr val="tx1">
                    <a:lumMod val="65000"/>
                    <a:lumOff val="35000"/>
                  </a:schemeClr>
                </a:solidFill>
              </a:rPr>
              <a:t>En la actividad de “Trabajos escritos” los cuatro (4) estudiantes lograron el resultado satisfactorio, cumpliendo con los criterios establecidos en el desarrollo del trabajo (elaboración del borrador, ortografía y organización de las ideas). La elaboración de los </a:t>
            </a:r>
            <a:r>
              <a:rPr lang="es-VE" sz="1200" dirty="0">
                <a:solidFill>
                  <a:schemeClr val="tx1">
                    <a:lumMod val="65000"/>
                    <a:lumOff val="35000"/>
                  </a:schemeClr>
                </a:solidFill>
              </a:rPr>
              <a:t>textos narrativos, instruccionales y </a:t>
            </a:r>
            <a:r>
              <a:rPr lang="es-VE" sz="1200" dirty="0" smtClean="0">
                <a:solidFill>
                  <a:schemeClr val="tx1">
                    <a:lumMod val="65000"/>
                    <a:lumOff val="35000"/>
                  </a:schemeClr>
                </a:solidFill>
              </a:rPr>
              <a:t>descriptivos, contó con el interés del grupo, ya que fueron orientados a resaltar los valores y costumbres propias del tiempo de navidad. En este caso fueron cuatro (4) los estudiantes que culminaron la actividad con resultado satisfactorio y dos (2) niños requirieron hacer modificaciones en la redacción y escritura palabras. En el diseño del mapa mental y elaboración del resumen (Técnicas de registro de información), cuatro (4) estudiantes presentaron sus producciones cumpliendo con los criterios establecidos y dos (2), presentaron dificultades con la redacción del contenido y ubicación de los conceptos en el mapa mental.</a:t>
            </a:r>
            <a:endParaRPr lang="es-VE" sz="1200" b="1" u="sng" dirty="0" smtClean="0">
              <a:solidFill>
                <a:schemeClr val="tx1">
                  <a:lumMod val="65000"/>
                  <a:lumOff val="35000"/>
                </a:schemeClr>
              </a:solidFill>
            </a:endParaRPr>
          </a:p>
          <a:p>
            <a:pPr algn="just">
              <a:lnSpc>
                <a:spcPct val="150000"/>
              </a:lnSpc>
            </a:pPr>
            <a:r>
              <a:rPr lang="es-VE" sz="1200" b="1" u="sng" dirty="0" smtClean="0">
                <a:solidFill>
                  <a:schemeClr val="tx1">
                    <a:lumMod val="65000"/>
                    <a:lumOff val="35000"/>
                  </a:schemeClr>
                </a:solidFill>
              </a:rPr>
              <a:t>Dominio ortográfico</a:t>
            </a:r>
            <a:r>
              <a:rPr lang="es-VE" sz="1200" b="1" dirty="0" smtClean="0">
                <a:solidFill>
                  <a:schemeClr val="tx1">
                    <a:lumMod val="65000"/>
                    <a:lumOff val="35000"/>
                  </a:schemeClr>
                </a:solidFill>
              </a:rPr>
              <a:t>:</a:t>
            </a:r>
            <a:r>
              <a:rPr lang="es-VE" sz="1200" dirty="0" smtClean="0">
                <a:solidFill>
                  <a:schemeClr val="tx1">
                    <a:lumMod val="65000"/>
                    <a:lumOff val="35000"/>
                  </a:schemeClr>
                </a:solidFill>
              </a:rPr>
              <a:t> </a:t>
            </a:r>
            <a:r>
              <a:rPr lang="es-VE" sz="1200" dirty="0">
                <a:solidFill>
                  <a:schemeClr val="tx1">
                    <a:lumMod val="65000"/>
                    <a:lumOff val="35000"/>
                  </a:schemeClr>
                </a:solidFill>
              </a:rPr>
              <a:t>En cuanto a la escritura de las palabras (uso de las letras “ll” y “y”); </a:t>
            </a:r>
            <a:r>
              <a:rPr lang="es-VE" sz="1200" dirty="0" smtClean="0">
                <a:solidFill>
                  <a:schemeClr val="tx1">
                    <a:lumMod val="65000"/>
                    <a:lumOff val="35000"/>
                  </a:schemeClr>
                </a:solidFill>
              </a:rPr>
              <a:t>cuatro (4) </a:t>
            </a:r>
            <a:r>
              <a:rPr lang="es-VE" sz="1200" dirty="0">
                <a:solidFill>
                  <a:schemeClr val="tx1">
                    <a:lumMod val="65000"/>
                    <a:lumOff val="35000"/>
                  </a:schemeClr>
                </a:solidFill>
              </a:rPr>
              <a:t>estudiantes alcanzaron un dominio satisfactorio y </a:t>
            </a:r>
            <a:r>
              <a:rPr lang="es-VE" sz="1200" dirty="0" smtClean="0">
                <a:solidFill>
                  <a:schemeClr val="tx1">
                    <a:lumMod val="65000"/>
                    <a:lumOff val="35000"/>
                  </a:schemeClr>
                </a:solidFill>
              </a:rPr>
              <a:t>dos (2) requieren </a:t>
            </a:r>
            <a:r>
              <a:rPr lang="es-VE" sz="1200" dirty="0">
                <a:solidFill>
                  <a:schemeClr val="tx1">
                    <a:lumMod val="65000"/>
                    <a:lumOff val="35000"/>
                  </a:schemeClr>
                </a:solidFill>
              </a:rPr>
              <a:t>realizar las correcciones correspondientes.  </a:t>
            </a:r>
            <a:r>
              <a:rPr lang="es-VE" sz="1200" dirty="0" smtClean="0">
                <a:solidFill>
                  <a:schemeClr val="tx1">
                    <a:lumMod val="65000"/>
                    <a:lumOff val="35000"/>
                  </a:schemeClr>
                </a:solidFill>
              </a:rPr>
              <a:t>Tres (3) estudiantes lograron identificar y escribir los signos de puntuación según las expresiones de asombro, interrogaciones y enumeración de elementos presentes en el texto. En el aspecto acentuación de las palabras, cinco (5) estudiantes demuestran tener dominio de este proceso, acentuando correctamente las palabras en todos sus trabajos escritos. Un (1) solo estudiante requiere brindar mayor atención a las palabras que llevan la tilde.  </a:t>
            </a:r>
          </a:p>
          <a:p>
            <a:pPr algn="just">
              <a:lnSpc>
                <a:spcPct val="150000"/>
              </a:lnSpc>
            </a:pPr>
            <a:r>
              <a:rPr lang="es-VE" sz="1200" b="1" u="sng" dirty="0" smtClean="0">
                <a:solidFill>
                  <a:schemeClr val="tx1">
                    <a:lumMod val="65000"/>
                    <a:lumOff val="35000"/>
                  </a:schemeClr>
                </a:solidFill>
              </a:rPr>
              <a:t>Tipos de escritura:</a:t>
            </a:r>
            <a:r>
              <a:rPr lang="es-VE" sz="1200" b="1" dirty="0" smtClean="0">
                <a:solidFill>
                  <a:schemeClr val="tx1">
                    <a:lumMod val="65000"/>
                    <a:lumOff val="35000"/>
                  </a:schemeClr>
                </a:solidFill>
              </a:rPr>
              <a:t> </a:t>
            </a:r>
            <a:r>
              <a:rPr lang="es-VE" sz="1200" dirty="0" smtClean="0">
                <a:solidFill>
                  <a:schemeClr val="tx1">
                    <a:lumMod val="65000"/>
                    <a:lumOff val="35000"/>
                  </a:schemeClr>
                </a:solidFill>
              </a:rPr>
              <a:t>Cinco (5) estudiantes utilizan con mayor frecuencia la letra cursiva al realizar sus producciones escritas y uno (1) tiene preferencia por la letra script.</a:t>
            </a:r>
          </a:p>
        </p:txBody>
      </p:sp>
      <p:sp>
        <p:nvSpPr>
          <p:cNvPr id="25" name="CuadroTexto 3"/>
          <p:cNvSpPr txBox="1"/>
          <p:nvPr/>
        </p:nvSpPr>
        <p:spPr>
          <a:xfrm>
            <a:off x="251520" y="1446039"/>
            <a:ext cx="3787949" cy="523220"/>
          </a:xfrm>
          <a:prstGeom prst="rect">
            <a:avLst/>
          </a:prstGeom>
          <a:noFill/>
        </p:spPr>
        <p:txBody>
          <a:bodyPr wrap="square" rtlCol="0">
            <a:spAutoFit/>
          </a:bodyPr>
          <a:lstStyle/>
          <a:p>
            <a:r>
              <a:rPr lang="es-US" sz="1400" b="1" dirty="0" smtClean="0">
                <a:solidFill>
                  <a:schemeClr val="tx1">
                    <a:lumMod val="65000"/>
                    <a:lumOff val="35000"/>
                  </a:schemeClr>
                </a:solidFill>
              </a:rPr>
              <a:t>Plantel: Francisco de Miranda</a:t>
            </a:r>
          </a:p>
          <a:p>
            <a:r>
              <a:rPr lang="es-US" sz="1400" b="1" dirty="0" smtClean="0">
                <a:solidFill>
                  <a:schemeClr val="tx1">
                    <a:lumMod val="65000"/>
                    <a:lumOff val="35000"/>
                  </a:schemeClr>
                </a:solidFill>
              </a:rPr>
              <a:t>Grado: 5to. Sección: A</a:t>
            </a:r>
            <a:endParaRPr lang="es-US" sz="1400" b="1" dirty="0">
              <a:solidFill>
                <a:srgbClr val="FF0000"/>
              </a:solidFill>
            </a:endParaRPr>
          </a:p>
        </p:txBody>
      </p:sp>
    </p:spTree>
    <p:extLst>
      <p:ext uri="{BB962C8B-B14F-4D97-AF65-F5344CB8AC3E}">
        <p14:creationId xmlns:p14="http://schemas.microsoft.com/office/powerpoint/2010/main" xmlns="" val="1993526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52</a:t>
            </a:r>
            <a:endParaRPr lang="en-US" sz="1200" dirty="0">
              <a:solidFill>
                <a:schemeClr val="tx1">
                  <a:lumMod val="65000"/>
                  <a:lumOff val="35000"/>
                </a:schemeClr>
              </a:solidFill>
              <a:latin typeface="Arial" pitchFamily="34" charset="0"/>
              <a:cs typeface="Arial" pitchFamily="34" charset="0"/>
            </a:endParaRPr>
          </a:p>
        </p:txBody>
      </p:sp>
      <p:sp>
        <p:nvSpPr>
          <p:cNvPr id="18" name="CuadroTexto 17"/>
          <p:cNvSpPr txBox="1"/>
          <p:nvPr/>
        </p:nvSpPr>
        <p:spPr>
          <a:xfrm>
            <a:off x="4725144" y="1907704"/>
            <a:ext cx="2232248" cy="461665"/>
          </a:xfrm>
          <a:prstGeom prst="rect">
            <a:avLst/>
          </a:prstGeom>
          <a:noFill/>
        </p:spPr>
        <p:txBody>
          <a:bodyPr wrap="square" rtlCol="0">
            <a:spAutoFit/>
          </a:bodyPr>
          <a:lstStyle/>
          <a:p>
            <a:pPr algn="ctr"/>
            <a:r>
              <a:rPr lang="es-US" sz="2400" b="1" i="1" dirty="0">
                <a:solidFill>
                  <a:prstClr val="black">
                    <a:lumMod val="50000"/>
                    <a:lumOff val="50000"/>
                  </a:prstClr>
                </a:solidFill>
              </a:rPr>
              <a:t>Productos</a:t>
            </a:r>
          </a:p>
        </p:txBody>
      </p:sp>
      <p:sp>
        <p:nvSpPr>
          <p:cNvPr id="22" name="CuadroTexto 21"/>
          <p:cNvSpPr txBox="1"/>
          <p:nvPr/>
        </p:nvSpPr>
        <p:spPr>
          <a:xfrm>
            <a:off x="546587" y="1923287"/>
            <a:ext cx="1586269" cy="461665"/>
          </a:xfrm>
          <a:prstGeom prst="rect">
            <a:avLst/>
          </a:prstGeom>
          <a:noFill/>
        </p:spPr>
        <p:txBody>
          <a:bodyPr wrap="square" rtlCol="0">
            <a:spAutoFit/>
          </a:bodyPr>
          <a:lstStyle/>
          <a:p>
            <a:pPr algn="ctr"/>
            <a:r>
              <a:rPr lang="es-US" sz="2400" b="1" i="1" dirty="0">
                <a:solidFill>
                  <a:prstClr val="black">
                    <a:lumMod val="50000"/>
                    <a:lumOff val="50000"/>
                  </a:prstClr>
                </a:solidFill>
              </a:rPr>
              <a:t>Fases</a:t>
            </a:r>
          </a:p>
        </p:txBody>
      </p:sp>
      <p:sp>
        <p:nvSpPr>
          <p:cNvPr id="23" name="CuadroTexto 22"/>
          <p:cNvSpPr txBox="1"/>
          <p:nvPr/>
        </p:nvSpPr>
        <p:spPr>
          <a:xfrm>
            <a:off x="2348880" y="1923287"/>
            <a:ext cx="2232248" cy="461665"/>
          </a:xfrm>
          <a:prstGeom prst="rect">
            <a:avLst/>
          </a:prstGeom>
          <a:noFill/>
        </p:spPr>
        <p:txBody>
          <a:bodyPr wrap="square" rtlCol="0">
            <a:spAutoFit/>
          </a:bodyPr>
          <a:lstStyle/>
          <a:p>
            <a:pPr algn="ctr"/>
            <a:r>
              <a:rPr lang="es-US" sz="2400" b="1" i="1" dirty="0">
                <a:solidFill>
                  <a:prstClr val="black">
                    <a:lumMod val="50000"/>
                    <a:lumOff val="50000"/>
                  </a:prstClr>
                </a:solidFill>
              </a:rPr>
              <a:t>Habilidades</a:t>
            </a:r>
          </a:p>
        </p:txBody>
      </p:sp>
      <p:sp>
        <p:nvSpPr>
          <p:cNvPr id="34" name="Pentágono 33"/>
          <p:cNvSpPr/>
          <p:nvPr/>
        </p:nvSpPr>
        <p:spPr>
          <a:xfrm>
            <a:off x="648901" y="2431894"/>
            <a:ext cx="1699979" cy="125712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1200" b="1" dirty="0" smtClean="0">
                <a:solidFill>
                  <a:prstClr val="white"/>
                </a:solidFill>
              </a:rPr>
              <a:t>REPRODUCCIÓN DE MODELOS O COPIAS</a:t>
            </a:r>
            <a:endParaRPr lang="es-US" sz="1200" b="1" dirty="0">
              <a:solidFill>
                <a:prstClr val="white"/>
              </a:solidFill>
            </a:endParaRPr>
          </a:p>
        </p:txBody>
      </p:sp>
      <p:sp>
        <p:nvSpPr>
          <p:cNvPr id="36" name="Pentágono 35"/>
          <p:cNvSpPr/>
          <p:nvPr/>
        </p:nvSpPr>
        <p:spPr>
          <a:xfrm>
            <a:off x="648902" y="3890145"/>
            <a:ext cx="1699979" cy="1261109"/>
          </a:xfrm>
          <a:prstGeom prst="homePlat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1200" b="1" dirty="0" smtClean="0">
                <a:solidFill>
                  <a:prstClr val="white"/>
                </a:solidFill>
              </a:rPr>
              <a:t>ESCUCHAR PARA ESCRIBIR</a:t>
            </a:r>
            <a:endParaRPr lang="es-US" sz="1200" b="1" dirty="0">
              <a:solidFill>
                <a:prstClr val="white"/>
              </a:solidFill>
            </a:endParaRPr>
          </a:p>
        </p:txBody>
      </p:sp>
      <p:sp>
        <p:nvSpPr>
          <p:cNvPr id="37" name="Pentágono 36"/>
          <p:cNvSpPr/>
          <p:nvPr/>
        </p:nvSpPr>
        <p:spPr>
          <a:xfrm>
            <a:off x="620688" y="5364088"/>
            <a:ext cx="1699979" cy="1260277"/>
          </a:xfrm>
          <a:prstGeom prst="homePlate">
            <a:avLst/>
          </a:prstGeom>
          <a:solidFill>
            <a:srgbClr val="00B050"/>
          </a:solidFill>
          <a:ln>
            <a:solidFill>
              <a:srgbClr val="007434"/>
            </a:solidFill>
          </a:ln>
          <a:effectLst>
            <a:reflection blurRad="50800" stA="41000" endPos="92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1200" b="1" dirty="0" smtClean="0">
                <a:solidFill>
                  <a:prstClr val="white"/>
                </a:solidFill>
              </a:rPr>
              <a:t>ESCRITURA LIBRE O ESPONTÁNEA</a:t>
            </a:r>
            <a:endParaRPr lang="es-US" sz="1200" b="1" dirty="0">
              <a:solidFill>
                <a:prstClr val="white"/>
              </a:solidFill>
            </a:endParaRPr>
          </a:p>
        </p:txBody>
      </p:sp>
      <p:sp>
        <p:nvSpPr>
          <p:cNvPr id="38" name="Pentágono 37"/>
          <p:cNvSpPr/>
          <p:nvPr/>
        </p:nvSpPr>
        <p:spPr>
          <a:xfrm>
            <a:off x="2420888" y="2558047"/>
            <a:ext cx="2270853" cy="971403"/>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VE" sz="1200" dirty="0">
                <a:solidFill>
                  <a:prstClr val="black"/>
                </a:solidFill>
                <a:ea typeface="Calibri" panose="020F0502020204030204" pitchFamily="34" charset="0"/>
                <a:cs typeface="Times New Roman" panose="02020603050405020304" pitchFamily="18" charset="0"/>
              </a:rPr>
              <a:t>D</a:t>
            </a:r>
            <a:r>
              <a:rPr lang="es-VE" sz="1200" dirty="0" smtClean="0">
                <a:solidFill>
                  <a:prstClr val="black"/>
                </a:solidFill>
                <a:ea typeface="Calibri" panose="020F0502020204030204" pitchFamily="34" charset="0"/>
                <a:cs typeface="Times New Roman" panose="02020603050405020304" pitchFamily="18" charset="0"/>
              </a:rPr>
              <a:t>esarrolla </a:t>
            </a:r>
            <a:r>
              <a:rPr lang="es-VE" sz="1200" dirty="0">
                <a:solidFill>
                  <a:prstClr val="black"/>
                </a:solidFill>
                <a:ea typeface="Calibri" panose="020F0502020204030204" pitchFamily="34" charset="0"/>
                <a:cs typeface="Times New Roman" panose="02020603050405020304" pitchFamily="18" charset="0"/>
              </a:rPr>
              <a:t>la motricidad manual a través de </a:t>
            </a:r>
            <a:r>
              <a:rPr lang="es-VE" sz="1200" dirty="0" smtClean="0">
                <a:solidFill>
                  <a:prstClr val="black"/>
                </a:solidFill>
                <a:ea typeface="Calibri" panose="020F0502020204030204" pitchFamily="34" charset="0"/>
                <a:cs typeface="Times New Roman" panose="02020603050405020304" pitchFamily="18" charset="0"/>
              </a:rPr>
              <a:t>la copia o reproducción </a:t>
            </a:r>
            <a:r>
              <a:rPr lang="es-VE" sz="1200" dirty="0">
                <a:solidFill>
                  <a:prstClr val="black"/>
                </a:solidFill>
                <a:ea typeface="Calibri" panose="020F0502020204030204" pitchFamily="34" charset="0"/>
                <a:cs typeface="Times New Roman" panose="02020603050405020304" pitchFamily="18" charset="0"/>
              </a:rPr>
              <a:t>de </a:t>
            </a:r>
            <a:r>
              <a:rPr lang="es-VE" sz="1200" dirty="0" smtClean="0">
                <a:solidFill>
                  <a:prstClr val="black"/>
                </a:solidFill>
                <a:ea typeface="Calibri" panose="020F0502020204030204" pitchFamily="34" charset="0"/>
                <a:cs typeface="Times New Roman" panose="02020603050405020304" pitchFamily="18" charset="0"/>
              </a:rPr>
              <a:t>modelos dados.</a:t>
            </a:r>
            <a:endParaRPr lang="es-US" sz="1200" dirty="0">
              <a:solidFill>
                <a:prstClr val="black"/>
              </a:solidFill>
            </a:endParaRPr>
          </a:p>
        </p:txBody>
      </p:sp>
      <p:sp>
        <p:nvSpPr>
          <p:cNvPr id="39" name="Rectángulo redondeado 38"/>
          <p:cNvSpPr/>
          <p:nvPr/>
        </p:nvSpPr>
        <p:spPr>
          <a:xfrm>
            <a:off x="4797152" y="2523945"/>
            <a:ext cx="1988840" cy="1005167"/>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s-US" sz="1200" dirty="0" smtClean="0">
                <a:solidFill>
                  <a:prstClr val="black"/>
                </a:solidFill>
              </a:rPr>
              <a:t>Trazo de líneas verticales, horizontales, inclinadas, curvas, letras, números, sílabas y palabras.</a:t>
            </a:r>
            <a:endParaRPr lang="es-US" sz="1200" dirty="0">
              <a:solidFill>
                <a:prstClr val="black"/>
              </a:solidFill>
            </a:endParaRPr>
          </a:p>
        </p:txBody>
      </p:sp>
      <p:sp>
        <p:nvSpPr>
          <p:cNvPr id="40" name="Pentágono 39"/>
          <p:cNvSpPr/>
          <p:nvPr/>
        </p:nvSpPr>
        <p:spPr>
          <a:xfrm>
            <a:off x="2454291" y="4019015"/>
            <a:ext cx="2270853" cy="971403"/>
          </a:xfrm>
          <a:prstGeom prst="homePlate">
            <a:avLst/>
          </a:prstGeom>
          <a:solidFill>
            <a:schemeClr val="accent6">
              <a:lumMod val="40000"/>
              <a:lumOff val="60000"/>
            </a:schemeClr>
          </a:solid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VE" sz="1200" dirty="0" smtClean="0">
                <a:solidFill>
                  <a:prstClr val="black"/>
                </a:solidFill>
                <a:ea typeface="Calibri" panose="020F0502020204030204" pitchFamily="34" charset="0"/>
                <a:cs typeface="Times New Roman" panose="02020603050405020304" pitchFamily="18" charset="0"/>
              </a:rPr>
              <a:t>Discrimina lo que oye y lo traduce en letras, reproduciéndolo sobre el papel en el mismo orden y tiempo. </a:t>
            </a:r>
            <a:endParaRPr lang="es-US" sz="1200" dirty="0">
              <a:solidFill>
                <a:prstClr val="black"/>
              </a:solidFill>
            </a:endParaRPr>
          </a:p>
        </p:txBody>
      </p:sp>
      <p:sp>
        <p:nvSpPr>
          <p:cNvPr id="41" name="Rectángulo redondeado 40"/>
          <p:cNvSpPr/>
          <p:nvPr/>
        </p:nvSpPr>
        <p:spPr>
          <a:xfrm>
            <a:off x="4869161" y="3976159"/>
            <a:ext cx="1849095" cy="1005167"/>
          </a:xfrm>
          <a:prstGeom prst="roundRect">
            <a:avLst/>
          </a:prstGeom>
          <a:solidFill>
            <a:schemeClr val="accent6">
              <a:lumMod val="20000"/>
              <a:lumOff val="80000"/>
            </a:schemeClr>
          </a:solidFill>
          <a:ln>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US" sz="1200" dirty="0" smtClean="0">
                <a:solidFill>
                  <a:prstClr val="black"/>
                </a:solidFill>
              </a:rPr>
              <a:t>Toma dictado de letras, sílabas, palabras u oraciones, textos completos.</a:t>
            </a:r>
            <a:endParaRPr lang="es-US" sz="1200" dirty="0">
              <a:solidFill>
                <a:prstClr val="black"/>
              </a:solidFill>
            </a:endParaRPr>
          </a:p>
        </p:txBody>
      </p:sp>
      <p:sp>
        <p:nvSpPr>
          <p:cNvPr id="42" name="Pentágono 41"/>
          <p:cNvSpPr/>
          <p:nvPr/>
        </p:nvSpPr>
        <p:spPr>
          <a:xfrm>
            <a:off x="2420888" y="5508104"/>
            <a:ext cx="2270853" cy="971403"/>
          </a:xfrm>
          <a:prstGeom prst="homePlate">
            <a:avLst/>
          </a:prstGeom>
          <a:solidFill>
            <a:schemeClr val="accent3">
              <a:lumMod val="40000"/>
              <a:lumOff val="60000"/>
            </a:schemeClr>
          </a:solidFill>
          <a:ln>
            <a:solidFill>
              <a:schemeClr val="accent3">
                <a:lumMod val="75000"/>
              </a:schemeClr>
            </a:solidFill>
          </a:ln>
          <a:effectLst>
            <a:outerShdw blurRad="40000" dist="20000" dir="5400000" rotWithShape="0">
              <a:srgbClr val="000000">
                <a:alpha val="38000"/>
              </a:srgbClr>
            </a:outerShdw>
            <a:reflection blurRad="50800" stA="41000" endPos="92000" dist="101600" dir="5400000" sy="-100000" algn="bl" rotWithShape="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US" sz="1200" dirty="0" smtClean="0">
                <a:solidFill>
                  <a:prstClr val="black"/>
                </a:solidFill>
              </a:rPr>
              <a:t>Escribe de manera espontánea lo que imagina, de acuerdo a su nivel de aproximación al sistema alfabético.</a:t>
            </a:r>
            <a:endParaRPr lang="es-US" sz="1200" dirty="0">
              <a:solidFill>
                <a:prstClr val="black"/>
              </a:solidFill>
            </a:endParaRPr>
          </a:p>
        </p:txBody>
      </p:sp>
      <p:sp>
        <p:nvSpPr>
          <p:cNvPr id="43" name="Rectángulo redondeado 42"/>
          <p:cNvSpPr/>
          <p:nvPr/>
        </p:nvSpPr>
        <p:spPr>
          <a:xfrm>
            <a:off x="4797152" y="5148064"/>
            <a:ext cx="1921104" cy="1656183"/>
          </a:xfrm>
          <a:prstGeom prst="roundRect">
            <a:avLst/>
          </a:prstGeom>
          <a:solidFill>
            <a:schemeClr val="accent3">
              <a:lumMod val="20000"/>
              <a:lumOff val="80000"/>
            </a:schemeClr>
          </a:solidFill>
          <a:ln>
            <a:solidFill>
              <a:schemeClr val="accent3">
                <a:lumMod val="75000"/>
              </a:schemeClr>
            </a:solidFill>
          </a:ln>
          <a:effectLst>
            <a:reflection blurRad="50800" stA="41000" endPos="92000" dist="101600" dir="5400000" sy="-100000" algn="bl" rotWithShape="0"/>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US" sz="1200" dirty="0" smtClean="0">
                <a:solidFill>
                  <a:prstClr val="black"/>
                </a:solidFill>
              </a:rPr>
              <a:t>Producciones escritas como oraciones, mensajes,  cuentos, poesías. Otros trabajos escolares, tales como: ensayos, informes, resúmenes, esquemas, fichas bibliográficas, entre otros.</a:t>
            </a:r>
            <a:endParaRPr lang="es-US" sz="1200" dirty="0">
              <a:solidFill>
                <a:prstClr val="black"/>
              </a:solidFill>
            </a:endParaRPr>
          </a:p>
        </p:txBody>
      </p:sp>
      <p:sp>
        <p:nvSpPr>
          <p:cNvPr id="44" name="Elipse 43"/>
          <p:cNvSpPr/>
          <p:nvPr/>
        </p:nvSpPr>
        <p:spPr>
          <a:xfrm>
            <a:off x="75459" y="2826164"/>
            <a:ext cx="416430" cy="469826"/>
          </a:xfrm>
          <a:prstGeom prst="ellipse">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US" sz="1400" b="1" dirty="0" smtClean="0">
                <a:solidFill>
                  <a:schemeClr val="tx1">
                    <a:lumMod val="65000"/>
                    <a:lumOff val="35000"/>
                  </a:schemeClr>
                </a:solidFill>
              </a:rPr>
              <a:t>1</a:t>
            </a:r>
            <a:endParaRPr lang="es-US" sz="1400" b="1" dirty="0">
              <a:solidFill>
                <a:schemeClr val="tx1">
                  <a:lumMod val="65000"/>
                  <a:lumOff val="35000"/>
                </a:schemeClr>
              </a:solidFill>
            </a:endParaRPr>
          </a:p>
        </p:txBody>
      </p:sp>
      <p:sp>
        <p:nvSpPr>
          <p:cNvPr id="45" name="Elipse 44"/>
          <p:cNvSpPr/>
          <p:nvPr/>
        </p:nvSpPr>
        <p:spPr>
          <a:xfrm>
            <a:off x="75457" y="5815735"/>
            <a:ext cx="416430" cy="469826"/>
          </a:xfrm>
          <a:prstGeom prst="ellipse">
            <a:avLst/>
          </a:prstGeom>
          <a:solidFill>
            <a:schemeClr val="bg1"/>
          </a:solidFill>
          <a:ln>
            <a:solidFill>
              <a:schemeClr val="tx1"/>
            </a:solidFill>
          </a:ln>
          <a:effectLst>
            <a:reflection blurRad="50800" stA="41000" endPos="92000" dist="101600" dir="5400000" sy="-100000" algn="bl" rotWithShape="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US" sz="1400" b="1" dirty="0">
                <a:solidFill>
                  <a:schemeClr val="tx1">
                    <a:lumMod val="65000"/>
                    <a:lumOff val="35000"/>
                  </a:schemeClr>
                </a:solidFill>
              </a:rPr>
              <a:t>3</a:t>
            </a:r>
          </a:p>
        </p:txBody>
      </p:sp>
      <p:sp>
        <p:nvSpPr>
          <p:cNvPr id="46" name="Elipse 45"/>
          <p:cNvSpPr/>
          <p:nvPr/>
        </p:nvSpPr>
        <p:spPr>
          <a:xfrm>
            <a:off x="75458" y="4277189"/>
            <a:ext cx="416430" cy="469826"/>
          </a:xfrm>
          <a:prstGeom prst="ellipse">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US" sz="1400" b="1" dirty="0">
                <a:solidFill>
                  <a:schemeClr val="tx1">
                    <a:lumMod val="65000"/>
                    <a:lumOff val="35000"/>
                  </a:schemeClr>
                </a:solidFill>
              </a:rPr>
              <a:t>2</a:t>
            </a:r>
          </a:p>
        </p:txBody>
      </p:sp>
      <p:pic>
        <p:nvPicPr>
          <p:cNvPr id="47"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48"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4" cstate="print"/>
          <a:stretch>
            <a:fillRect/>
          </a:stretch>
        </p:blipFill>
        <p:spPr>
          <a:xfrm>
            <a:off x="4680453" y="8551690"/>
            <a:ext cx="548747" cy="375928"/>
          </a:xfrm>
          <a:prstGeom prst="rect">
            <a:avLst/>
          </a:prstGeom>
        </p:spPr>
      </p:pic>
      <p:pic>
        <p:nvPicPr>
          <p:cNvPr id="49"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5" cstate="print"/>
          <a:srcRect/>
          <a:stretch>
            <a:fillRect/>
          </a:stretch>
        </p:blipFill>
        <p:spPr bwMode="auto">
          <a:xfrm>
            <a:off x="5303624" y="8574565"/>
            <a:ext cx="429632" cy="389923"/>
          </a:xfrm>
          <a:prstGeom prst="rect">
            <a:avLst/>
          </a:prstGeom>
          <a:noFill/>
        </p:spPr>
      </p:pic>
      <p:sp>
        <p:nvSpPr>
          <p:cNvPr id="24" name="Rectángulo redondeado 34"/>
          <p:cNvSpPr/>
          <p:nvPr/>
        </p:nvSpPr>
        <p:spPr>
          <a:xfrm flipH="1">
            <a:off x="-27384" y="431246"/>
            <a:ext cx="5157192" cy="800843"/>
          </a:xfrm>
          <a:prstGeom prst="roundRect">
            <a:avLst/>
          </a:prstGeom>
          <a:gradFill>
            <a:gsLst>
              <a:gs pos="0">
                <a:schemeClr val="accent1">
                  <a:lumMod val="5000"/>
                  <a:lumOff val="95000"/>
                </a:schemeClr>
              </a:gs>
              <a:gs pos="13000">
                <a:schemeClr val="accent5">
                  <a:lumMod val="40000"/>
                  <a:lumOff val="60000"/>
                </a:schemeClr>
              </a:gs>
              <a:gs pos="26000">
                <a:schemeClr val="accent6">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5" name="Imagen 3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85184" y="189896"/>
            <a:ext cx="1834486" cy="1438237"/>
          </a:xfrm>
          <a:prstGeom prst="rect">
            <a:avLst/>
          </a:prstGeom>
        </p:spPr>
      </p:pic>
      <p:sp>
        <p:nvSpPr>
          <p:cNvPr id="26" name="Rectangle 6">
            <a:extLst/>
          </p:cNvPr>
          <p:cNvSpPr>
            <a:spLocks noChangeArrowheads="1"/>
          </p:cNvSpPr>
          <p:nvPr/>
        </p:nvSpPr>
        <p:spPr bwMode="auto">
          <a:xfrm>
            <a:off x="133591" y="508190"/>
            <a:ext cx="4663561"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Aft>
                <a:spcPts val="800"/>
              </a:spcAft>
            </a:pPr>
            <a:r>
              <a:rPr lang="es-VE" sz="2000" b="1" dirty="0">
                <a:solidFill>
                  <a:schemeClr val="bg1"/>
                </a:solidFill>
                <a:ea typeface="Calibri" panose="020F0502020204030204" pitchFamily="34" charset="0"/>
                <a:cs typeface="Times New Roman" panose="02020603050405020304" pitchFamily="18" charset="0"/>
              </a:rPr>
              <a:t>PROCESO DE APRENDIZAJE DE LA ESCRITURA</a:t>
            </a:r>
            <a:endParaRPr lang="es-US" sz="2000" dirty="0">
              <a:solidFill>
                <a:schemeClr val="bg1"/>
              </a:solidFill>
              <a:ea typeface="Calibri" panose="020F0502020204030204" pitchFamily="34" charset="0"/>
              <a:cs typeface="Times New Roman" panose="02020603050405020304" pitchFamily="18" charset="0"/>
            </a:endParaRPr>
          </a:p>
        </p:txBody>
      </p:sp>
      <p:sp>
        <p:nvSpPr>
          <p:cNvPr id="27" name="26 Rectángulo"/>
          <p:cNvSpPr/>
          <p:nvPr/>
        </p:nvSpPr>
        <p:spPr>
          <a:xfrm>
            <a:off x="332656" y="7452320"/>
            <a:ext cx="6336704" cy="707886"/>
          </a:xfrm>
          <a:prstGeom prst="rect">
            <a:avLst/>
          </a:prstGeom>
        </p:spPr>
        <p:txBody>
          <a:bodyPr wrap="square">
            <a:spAutoFit/>
          </a:bodyPr>
          <a:lstStyle/>
          <a:p>
            <a:r>
              <a:rPr lang="es-VE" sz="1000" b="1" dirty="0" smtClean="0"/>
              <a:t>Nota: </a:t>
            </a:r>
            <a:r>
              <a:rPr lang="es-VE" sz="1000" dirty="0" smtClean="0"/>
              <a:t>Estas fases se presentan en todos los niños.  Los docentes deben  complejizar  las asignaciones en materia de lectura y de  escritura en la medida que  los niños se desarrollan  e interactúan con materiales escritos. Por ende, los productos alcanzados son  cada vez más exigentes  debido a que han fortalecido sus competencias comunicativas,  su pensamiento crítico y creativo y han potenciado la expresión creadora, la comunicación y el </a:t>
            </a:r>
            <a:r>
              <a:rPr lang="es-VE" sz="1000" dirty="0" err="1" smtClean="0"/>
              <a:t>autoaprendizaje</a:t>
            </a:r>
            <a:r>
              <a:rPr lang="es-VE" sz="1000" dirty="0" smtClean="0"/>
              <a:t>.</a:t>
            </a:r>
          </a:p>
        </p:txBody>
      </p:sp>
    </p:spTree>
    <p:extLst>
      <p:ext uri="{BB962C8B-B14F-4D97-AF65-F5344CB8AC3E}">
        <p14:creationId xmlns:p14="http://schemas.microsoft.com/office/powerpoint/2010/main" xmlns="" val="16052983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a:off x="1988840" y="5796136"/>
            <a:ext cx="4752527" cy="1656184"/>
          </a:xfrm>
          <a:prstGeom prst="rect">
            <a:avLst/>
          </a:prstGeom>
          <a:noFill/>
          <a:ln>
            <a:solidFill>
              <a:schemeClr val="accent6">
                <a:lumMod val="60000"/>
                <a:lumOff val="40000"/>
              </a:schemeClr>
            </a:solidFill>
          </a:ln>
          <a:effectLst>
            <a:reflection blurRad="215900" stA="36000" endPos="55500" dist="101600" dir="5400000" sy="-100000" algn="bl" rotWithShape="0"/>
          </a:effectLst>
        </p:spPr>
        <p:style>
          <a:lnRef idx="2">
            <a:schemeClr val="accent1"/>
          </a:lnRef>
          <a:fillRef idx="1">
            <a:schemeClr val="lt1"/>
          </a:fillRef>
          <a:effectRef idx="0">
            <a:schemeClr val="accent1"/>
          </a:effectRef>
          <a:fontRef idx="minor">
            <a:schemeClr val="dk1"/>
          </a:fontRef>
        </p:style>
        <p:txBody>
          <a:bodyPr rtlCol="0" anchor="ctr"/>
          <a:lstStyle/>
          <a:p>
            <a:pPr algn="just"/>
            <a:r>
              <a:rPr lang="es-US" sz="1200" dirty="0" smtClean="0">
                <a:solidFill>
                  <a:schemeClr val="tx1">
                    <a:lumMod val="65000"/>
                    <a:lumOff val="35000"/>
                  </a:schemeClr>
                </a:solidFill>
              </a:rPr>
              <a:t> El acento ortográfico es un signo aplicado en la escritura para destacar la vocal con mayor intensidad de voz que está ubicada en la sílaba tónica de algunas palabras. Su uso responde a las reglas de acentuación. El acento ortográfico o tilde tiene forma de una pequeña raya inclinada hacia la derecha (´). Ejemplo: camión, miércoles</a:t>
            </a:r>
            <a:r>
              <a:rPr lang="es-US" sz="1200" dirty="0">
                <a:solidFill>
                  <a:schemeClr val="tx1">
                    <a:lumMod val="65000"/>
                    <a:lumOff val="35000"/>
                  </a:schemeClr>
                </a:solidFill>
              </a:rPr>
              <a:t>.</a:t>
            </a:r>
            <a:r>
              <a:rPr lang="es-US" sz="1200" dirty="0" smtClean="0">
                <a:solidFill>
                  <a:schemeClr val="tx1">
                    <a:lumMod val="65000"/>
                    <a:lumOff val="35000"/>
                  </a:schemeClr>
                </a:solidFill>
              </a:rPr>
              <a:t> Las normas de acentuación nos indican cuándo debemos colocar el acento, de acuerdo a los tipos de palabras como las agudas, graves y esdrújulas.</a:t>
            </a:r>
            <a:endParaRPr lang="es-US" sz="1200" dirty="0">
              <a:solidFill>
                <a:schemeClr val="tx1">
                  <a:lumMod val="65000"/>
                  <a:lumOff val="35000"/>
                </a:schemeClr>
              </a:solidFill>
            </a:endParaRPr>
          </a:p>
        </p:txBody>
      </p:sp>
      <p:sp>
        <p:nvSpPr>
          <p:cNvPr id="11"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53</a:t>
            </a:r>
            <a:endParaRPr lang="en-US" sz="1200" dirty="0">
              <a:solidFill>
                <a:schemeClr val="tx1">
                  <a:lumMod val="65000"/>
                  <a:lumOff val="35000"/>
                </a:schemeClr>
              </a:solidFill>
              <a:latin typeface="Arial" pitchFamily="34" charset="0"/>
              <a:cs typeface="Arial" pitchFamily="34" charset="0"/>
            </a:endParaRPr>
          </a:p>
        </p:txBody>
      </p:sp>
      <p:sp>
        <p:nvSpPr>
          <p:cNvPr id="15" name="Rectángulo 14"/>
          <p:cNvSpPr/>
          <p:nvPr/>
        </p:nvSpPr>
        <p:spPr>
          <a:xfrm>
            <a:off x="1916833" y="4030618"/>
            <a:ext cx="4752527" cy="1656184"/>
          </a:xfrm>
          <a:prstGeom prst="rect">
            <a:avLst/>
          </a:prstGeom>
          <a:ln>
            <a:solidFill>
              <a:srgbClr val="CCCC00"/>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s-US" sz="1200" dirty="0" smtClean="0">
                <a:solidFill>
                  <a:schemeClr val="tx1">
                    <a:lumMod val="65000"/>
                    <a:lumOff val="35000"/>
                  </a:schemeClr>
                </a:solidFill>
              </a:rPr>
              <a:t>Los signos de puntuación se utilizan en la escritura para facilitar la lectura y comprensión de los textos. Respetar los signos al leer, permite darle ritmo a la lectura, debido a las pausas que se deben hacer y a la entonación y fuerza de la voz, ante exclamaciones o interrogaciones presentes en el texto.  Algunos de los signos son: la coma (,), el punto (.), el punto y coma (;), los dos puntos (:), los paréntesis ( ), las comillas («»), los signos de exclamación (¡!) y los signos de interrogación (¿?).</a:t>
            </a:r>
            <a:endParaRPr lang="es-US" sz="1200" dirty="0">
              <a:solidFill>
                <a:schemeClr val="tx1">
                  <a:lumMod val="65000"/>
                  <a:lumOff val="35000"/>
                </a:schemeClr>
              </a:solidFill>
            </a:endParaRPr>
          </a:p>
        </p:txBody>
      </p:sp>
      <p:sp>
        <p:nvSpPr>
          <p:cNvPr id="16" name="Rectángulo 15"/>
          <p:cNvSpPr/>
          <p:nvPr/>
        </p:nvSpPr>
        <p:spPr>
          <a:xfrm>
            <a:off x="235569" y="4030618"/>
            <a:ext cx="1584176" cy="1656184"/>
          </a:xfrm>
          <a:prstGeom prst="rect">
            <a:avLst/>
          </a:prstGeom>
          <a:solidFill>
            <a:srgbClr val="C898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1600" b="1" dirty="0" smtClean="0">
                <a:solidFill>
                  <a:schemeClr val="bg1"/>
                </a:solidFill>
              </a:rPr>
              <a:t>Los signos de puntuación</a:t>
            </a:r>
            <a:endParaRPr lang="es-US" sz="1600" b="1" dirty="0">
              <a:solidFill>
                <a:schemeClr val="bg1"/>
              </a:solidFill>
            </a:endParaRPr>
          </a:p>
        </p:txBody>
      </p:sp>
      <p:sp>
        <p:nvSpPr>
          <p:cNvPr id="18" name="Rectángulo 17"/>
          <p:cNvSpPr/>
          <p:nvPr/>
        </p:nvSpPr>
        <p:spPr>
          <a:xfrm>
            <a:off x="235569" y="5828574"/>
            <a:ext cx="1584176" cy="1656184"/>
          </a:xfrm>
          <a:prstGeom prst="rect">
            <a:avLst/>
          </a:prstGeom>
          <a:solidFill>
            <a:srgbClr val="F57B17"/>
          </a:solidFill>
          <a:ln>
            <a:solidFill>
              <a:schemeClr val="accent6">
                <a:lumMod val="60000"/>
                <a:lumOff val="40000"/>
              </a:schemeClr>
            </a:solidFill>
          </a:ln>
          <a:effectLst>
            <a:reflection blurRad="215900" stA="360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1600" b="1" dirty="0" smtClean="0">
                <a:solidFill>
                  <a:schemeClr val="bg1"/>
                </a:solidFill>
              </a:rPr>
              <a:t>La acentuación</a:t>
            </a:r>
            <a:endParaRPr lang="es-US" sz="1600" b="1" dirty="0">
              <a:solidFill>
                <a:schemeClr val="bg1"/>
              </a:solidFill>
            </a:endParaRPr>
          </a:p>
        </p:txBody>
      </p:sp>
      <p:sp>
        <p:nvSpPr>
          <p:cNvPr id="19" name="Rectángulo 18"/>
          <p:cNvSpPr/>
          <p:nvPr/>
        </p:nvSpPr>
        <p:spPr>
          <a:xfrm>
            <a:off x="1916832" y="1696996"/>
            <a:ext cx="4752527" cy="2189606"/>
          </a:xfrm>
          <a:prstGeom prst="rect">
            <a:avLst/>
          </a:prstGeom>
          <a:noFill/>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just">
              <a:lnSpc>
                <a:spcPct val="107000"/>
              </a:lnSpc>
              <a:spcAft>
                <a:spcPts val="800"/>
              </a:spcAft>
            </a:pPr>
            <a:r>
              <a:rPr lang="es-US" sz="1200" dirty="0">
                <a:solidFill>
                  <a:schemeClr val="tx1">
                    <a:lumMod val="65000"/>
                    <a:lumOff val="35000"/>
                  </a:schemeClr>
                </a:solidFill>
                <a:ea typeface="Times New Roman" panose="02020603050405020304" pitchFamily="18" charset="0"/>
                <a:cs typeface="Times New Roman" panose="02020603050405020304" pitchFamily="18" charset="0"/>
              </a:rPr>
              <a:t>La ortografía es el conjunto de normas que regulan la </a:t>
            </a:r>
            <a:r>
              <a:rPr lang="es-US" sz="1200" dirty="0" smtClean="0">
                <a:solidFill>
                  <a:schemeClr val="tx1">
                    <a:lumMod val="65000"/>
                    <a:lumOff val="35000"/>
                  </a:schemeClr>
                </a:solidFill>
                <a:ea typeface="Times New Roman" panose="02020603050405020304" pitchFamily="18" charset="0"/>
                <a:cs typeface="Times New Roman" panose="02020603050405020304" pitchFamily="18" charset="0"/>
              </a:rPr>
              <a:t>escritura. </a:t>
            </a:r>
            <a:r>
              <a:rPr lang="es-US" sz="1200" dirty="0">
                <a:solidFill>
                  <a:schemeClr val="tx1">
                    <a:lumMod val="65000"/>
                    <a:lumOff val="35000"/>
                  </a:schemeClr>
                </a:solidFill>
                <a:ea typeface="Times New Roman" panose="02020603050405020304" pitchFamily="18" charset="0"/>
                <a:cs typeface="Times New Roman" panose="02020603050405020304" pitchFamily="18" charset="0"/>
              </a:rPr>
              <a:t>Su importancia radica en escribir correctamente, empleando acertadamente las </a:t>
            </a:r>
            <a:r>
              <a:rPr lang="es-US" sz="1200" dirty="0" smtClean="0">
                <a:solidFill>
                  <a:schemeClr val="tx1">
                    <a:lumMod val="65000"/>
                    <a:lumOff val="35000"/>
                  </a:schemeClr>
                </a:solidFill>
                <a:ea typeface="Times New Roman" panose="02020603050405020304" pitchFamily="18" charset="0"/>
                <a:cs typeface="Times New Roman" panose="02020603050405020304" pitchFamily="18" charset="0"/>
              </a:rPr>
              <a:t>letras, los acentos y signos de puntuación. </a:t>
            </a:r>
            <a:r>
              <a:rPr lang="es-US" sz="1200" dirty="0">
                <a:solidFill>
                  <a:schemeClr val="tx1">
                    <a:lumMod val="65000"/>
                    <a:lumOff val="35000"/>
                  </a:schemeClr>
                </a:solidFill>
                <a:ea typeface="Times New Roman" panose="02020603050405020304" pitchFamily="18" charset="0"/>
                <a:cs typeface="Times New Roman" panose="02020603050405020304" pitchFamily="18" charset="0"/>
              </a:rPr>
              <a:t>Su enseñanza </a:t>
            </a:r>
            <a:r>
              <a:rPr lang="es-US" sz="1200" dirty="0" smtClean="0">
                <a:solidFill>
                  <a:schemeClr val="tx1">
                    <a:lumMod val="65000"/>
                    <a:lumOff val="35000"/>
                  </a:schemeClr>
                </a:solidFill>
                <a:ea typeface="Times New Roman" panose="02020603050405020304" pitchFamily="18" charset="0"/>
                <a:cs typeface="Times New Roman" panose="02020603050405020304" pitchFamily="18" charset="0"/>
              </a:rPr>
              <a:t>debe basarse en la memoria de la imagen visual de la palabra, para luego profundizar en el aprendizaje de las reglas ortográficas, como por ejemplo, el uso particular de las letras h, b, v, c, s, z, g, j, ll, y. Actividades como el dictado, las narraciones, cartas, adivinanzas, poemas, trabalenguas, cómics, servirán también para reflexionar sobre la ortografía, analizando los aciertos</a:t>
            </a:r>
            <a:r>
              <a:rPr lang="es-US" sz="1200" dirty="0">
                <a:solidFill>
                  <a:schemeClr val="tx1">
                    <a:lumMod val="65000"/>
                    <a:lumOff val="35000"/>
                  </a:schemeClr>
                </a:solidFill>
                <a:ea typeface="Times New Roman" panose="02020603050405020304" pitchFamily="18" charset="0"/>
                <a:cs typeface="Times New Roman" panose="02020603050405020304" pitchFamily="18" charset="0"/>
              </a:rPr>
              <a:t> </a:t>
            </a:r>
            <a:r>
              <a:rPr lang="es-US" sz="1200" dirty="0" smtClean="0">
                <a:solidFill>
                  <a:schemeClr val="tx1">
                    <a:lumMod val="65000"/>
                    <a:lumOff val="35000"/>
                  </a:schemeClr>
                </a:solidFill>
                <a:ea typeface="Times New Roman" panose="02020603050405020304" pitchFamily="18" charset="0"/>
                <a:cs typeface="Times New Roman" panose="02020603050405020304" pitchFamily="18" charset="0"/>
              </a:rPr>
              <a:t>y desaciertos para hacer las respectivas correcciones. </a:t>
            </a:r>
            <a:endParaRPr lang="es-US" sz="1100" dirty="0">
              <a:solidFill>
                <a:schemeClr val="tx1">
                  <a:lumMod val="65000"/>
                  <a:lumOff val="35000"/>
                </a:schemeClr>
              </a:solidFill>
              <a:effectLst/>
              <a:ea typeface="Calibri" panose="020F0502020204030204" pitchFamily="34" charset="0"/>
              <a:cs typeface="Times New Roman" panose="02020603050405020304" pitchFamily="18" charset="0"/>
            </a:endParaRPr>
          </a:p>
        </p:txBody>
      </p:sp>
      <p:sp>
        <p:nvSpPr>
          <p:cNvPr id="20" name="Rectángulo 19"/>
          <p:cNvSpPr/>
          <p:nvPr/>
        </p:nvSpPr>
        <p:spPr>
          <a:xfrm>
            <a:off x="235569" y="1691680"/>
            <a:ext cx="1584176" cy="2194922"/>
          </a:xfrm>
          <a:prstGeom prst="rect">
            <a:avLst/>
          </a:prstGeom>
          <a:solidFill>
            <a:srgbClr val="006C3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1600" b="1" dirty="0" smtClean="0">
                <a:solidFill>
                  <a:schemeClr val="bg1"/>
                </a:solidFill>
              </a:rPr>
              <a:t>La ortografía</a:t>
            </a:r>
            <a:endParaRPr lang="es-US" sz="1600" b="1" dirty="0">
              <a:solidFill>
                <a:schemeClr val="bg1"/>
              </a:solidFill>
            </a:endParaRPr>
          </a:p>
        </p:txBody>
      </p:sp>
      <p:pic>
        <p:nvPicPr>
          <p:cNvPr id="21"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22"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4" cstate="print"/>
          <a:stretch>
            <a:fillRect/>
          </a:stretch>
        </p:blipFill>
        <p:spPr>
          <a:xfrm>
            <a:off x="4680453" y="8551690"/>
            <a:ext cx="548747" cy="375928"/>
          </a:xfrm>
          <a:prstGeom prst="rect">
            <a:avLst/>
          </a:prstGeom>
        </p:spPr>
      </p:pic>
      <p:pic>
        <p:nvPicPr>
          <p:cNvPr id="23"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5" cstate="print"/>
          <a:srcRect/>
          <a:stretch>
            <a:fillRect/>
          </a:stretch>
        </p:blipFill>
        <p:spPr bwMode="auto">
          <a:xfrm>
            <a:off x="5303624" y="8574565"/>
            <a:ext cx="429632" cy="389923"/>
          </a:xfrm>
          <a:prstGeom prst="rect">
            <a:avLst/>
          </a:prstGeom>
          <a:noFill/>
        </p:spPr>
      </p:pic>
      <p:sp>
        <p:nvSpPr>
          <p:cNvPr id="25" name="Rectángulo redondeado 34"/>
          <p:cNvSpPr/>
          <p:nvPr/>
        </p:nvSpPr>
        <p:spPr>
          <a:xfrm flipH="1">
            <a:off x="-27384" y="431246"/>
            <a:ext cx="5157192" cy="800843"/>
          </a:xfrm>
          <a:prstGeom prst="roundRect">
            <a:avLst/>
          </a:prstGeom>
          <a:gradFill>
            <a:gsLst>
              <a:gs pos="0">
                <a:schemeClr val="accent1">
                  <a:lumMod val="5000"/>
                  <a:lumOff val="95000"/>
                </a:schemeClr>
              </a:gs>
              <a:gs pos="13000">
                <a:schemeClr val="accent5">
                  <a:lumMod val="40000"/>
                  <a:lumOff val="60000"/>
                </a:schemeClr>
              </a:gs>
              <a:gs pos="26000">
                <a:schemeClr val="accent6">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6" name="Imagen 3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85184" y="189896"/>
            <a:ext cx="1834486" cy="1438237"/>
          </a:xfrm>
          <a:prstGeom prst="rect">
            <a:avLst/>
          </a:prstGeom>
        </p:spPr>
      </p:pic>
      <p:sp>
        <p:nvSpPr>
          <p:cNvPr id="27" name="Rectangle 6">
            <a:extLst/>
          </p:cNvPr>
          <p:cNvSpPr>
            <a:spLocks noChangeArrowheads="1"/>
          </p:cNvSpPr>
          <p:nvPr/>
        </p:nvSpPr>
        <p:spPr bwMode="auto">
          <a:xfrm>
            <a:off x="61583" y="631300"/>
            <a:ext cx="4663561"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US" sz="2400" b="1" dirty="0">
                <a:solidFill>
                  <a:schemeClr val="bg1"/>
                </a:solidFill>
              </a:rPr>
              <a:t>ASPECTOS ORTOGRÁFICOS</a:t>
            </a:r>
            <a:r>
              <a:rPr lang="es-VE" sz="2400" b="1" dirty="0">
                <a:solidFill>
                  <a:schemeClr val="bg1"/>
                </a:solidFill>
              </a:rPr>
              <a:t> </a:t>
            </a:r>
            <a:endParaRPr lang="es-VE" sz="2400" dirty="0">
              <a:solidFill>
                <a:schemeClr val="bg1"/>
              </a:solidFill>
            </a:endParaRPr>
          </a:p>
        </p:txBody>
      </p:sp>
    </p:spTree>
    <p:extLst>
      <p:ext uri="{BB962C8B-B14F-4D97-AF65-F5344CB8AC3E}">
        <p14:creationId xmlns:p14="http://schemas.microsoft.com/office/powerpoint/2010/main" xmlns="" val="41352338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8 CuadroTexto">
            <a:extLst>
              <a:ext uri="{FF2B5EF4-FFF2-40B4-BE49-F238E27FC236}">
                <a16:creationId xmlns:a16="http://schemas.microsoft.com/office/drawing/2014/main" xmlns="" id="{9CD14F73-5B1D-44DC-A814-88767F7A4734}"/>
              </a:ext>
            </a:extLst>
          </p:cNvPr>
          <p:cNvSpPr txBox="1"/>
          <p:nvPr/>
        </p:nvSpPr>
        <p:spPr>
          <a:xfrm>
            <a:off x="0" y="8215340"/>
            <a:ext cx="6840760" cy="769441"/>
          </a:xfrm>
          <a:prstGeom prst="rect">
            <a:avLst/>
          </a:prstGeom>
          <a:noFill/>
        </p:spPr>
        <p:txBody>
          <a:bodyPr wrap="square" rtlCol="0">
            <a:spAutoFit/>
          </a:bodyPr>
          <a:lstStyle/>
          <a:p>
            <a:pPr algn="r"/>
            <a:r>
              <a:rPr lang="en-US" sz="4400" dirty="0">
                <a:solidFill>
                  <a:schemeClr val="bg1"/>
                </a:solidFill>
                <a:latin typeface="Arial Rounded MT Bold" pitchFamily="34" charset="0"/>
              </a:rPr>
              <a:t>I</a:t>
            </a:r>
          </a:p>
        </p:txBody>
      </p:sp>
      <p:pic>
        <p:nvPicPr>
          <p:cNvPr id="16" name="Picture 2" descr="C:\Users\Luis Moya\Desktop\Logo guao.png">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Effect>
                      <a14:brightnessContrast bright="20000"/>
                    </a14:imgEffect>
                  </a14:imgLayer>
                </a14:imgProps>
              </a:ext>
            </a:extLst>
          </a:blip>
          <a:srcRect r="71814"/>
          <a:stretch/>
        </p:blipFill>
        <p:spPr bwMode="auto">
          <a:xfrm>
            <a:off x="1783017" y="8406718"/>
            <a:ext cx="421847" cy="429764"/>
          </a:xfrm>
          <a:prstGeom prst="rect">
            <a:avLst/>
          </a:prstGeom>
          <a:noFill/>
        </p:spPr>
      </p:pic>
      <p:pic>
        <p:nvPicPr>
          <p:cNvPr id="17" name="25 Imagen" descr="pilas.png">
            <a:extLst/>
          </p:cNvPr>
          <p:cNvPicPr>
            <a:picLocks noChangeAspect="1"/>
          </p:cNvPicPr>
          <p:nvPr/>
        </p:nvPicPr>
        <p:blipFill>
          <a:blip r:embed="rId4" cstate="print"/>
          <a:stretch>
            <a:fillRect/>
          </a:stretch>
        </p:blipFill>
        <p:spPr>
          <a:xfrm>
            <a:off x="534730" y="8388424"/>
            <a:ext cx="600215" cy="411187"/>
          </a:xfrm>
          <a:prstGeom prst="rect">
            <a:avLst/>
          </a:prstGeom>
        </p:spPr>
      </p:pic>
      <p:pic>
        <p:nvPicPr>
          <p:cNvPr id="18" name="Picture 1" descr="C:\Users\Luis Moya\Desktop\logo-original.png">
            <a:extLst/>
          </p:cNvPr>
          <p:cNvPicPr>
            <a:picLocks noChangeAspect="1" noChangeArrowheads="1"/>
          </p:cNvPicPr>
          <p:nvPr/>
        </p:nvPicPr>
        <p:blipFill>
          <a:blip r:embed="rId5" cstate="print"/>
          <a:srcRect/>
          <a:stretch>
            <a:fillRect/>
          </a:stretch>
        </p:blipFill>
        <p:spPr bwMode="auto">
          <a:xfrm>
            <a:off x="1195110" y="8409986"/>
            <a:ext cx="469929" cy="426496"/>
          </a:xfrm>
          <a:prstGeom prst="rect">
            <a:avLst/>
          </a:prstGeom>
          <a:noFill/>
        </p:spPr>
      </p:pic>
      <p:sp>
        <p:nvSpPr>
          <p:cNvPr id="14" name="Elipse 10"/>
          <p:cNvSpPr/>
          <p:nvPr/>
        </p:nvSpPr>
        <p:spPr>
          <a:xfrm rot="18335169">
            <a:off x="2613405" y="1513463"/>
            <a:ext cx="2031935" cy="2049302"/>
          </a:xfrm>
          <a:prstGeom prst="ellipse">
            <a:avLst/>
          </a:prstGeom>
          <a:gradFill flip="none" rotWithShape="1">
            <a:gsLst>
              <a:gs pos="10000">
                <a:schemeClr val="accent1">
                  <a:lumMod val="5000"/>
                  <a:lumOff val="95000"/>
                </a:schemeClr>
              </a:gs>
              <a:gs pos="31000">
                <a:schemeClr val="accent5">
                  <a:lumMod val="20000"/>
                  <a:lumOff val="80000"/>
                </a:schemeClr>
              </a:gs>
              <a:gs pos="65000">
                <a:srgbClr val="FFC000"/>
              </a:gs>
            </a:gsLst>
            <a:lin ang="16200000" scaled="1"/>
            <a:tileRect/>
          </a:gradFill>
          <a:ln>
            <a:noFill/>
          </a:ln>
          <a:effectLst>
            <a:outerShdw blurRad="215900" dist="38100" dir="13500000" sx="102000" sy="102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1" name="Elipse 10"/>
          <p:cNvSpPr/>
          <p:nvPr/>
        </p:nvSpPr>
        <p:spPr>
          <a:xfrm rot="18335169">
            <a:off x="3329904" y="1581012"/>
            <a:ext cx="7463342" cy="7527131"/>
          </a:xfrm>
          <a:prstGeom prst="ellipse">
            <a:avLst/>
          </a:prstGeom>
          <a:gradFill flip="none" rotWithShape="1">
            <a:gsLst>
              <a:gs pos="10000">
                <a:schemeClr val="accent1">
                  <a:lumMod val="5000"/>
                  <a:lumOff val="95000"/>
                </a:schemeClr>
              </a:gs>
              <a:gs pos="45000">
                <a:schemeClr val="accent5">
                  <a:lumMod val="20000"/>
                  <a:lumOff val="80000"/>
                </a:schemeClr>
              </a:gs>
              <a:gs pos="64000">
                <a:srgbClr val="FFC000"/>
              </a:gs>
            </a:gsLst>
            <a:lin ang="16200000" scaled="1"/>
            <a:tileRect/>
          </a:gradFill>
          <a:ln>
            <a:noFill/>
          </a:ln>
          <a:effectLst>
            <a:outerShdw blurRad="215900" dist="38100" dir="13500000" sx="102000" sy="102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2" name="4 CuadroTexto">
            <a:extLst>
              <a:ext uri="{FF2B5EF4-FFF2-40B4-BE49-F238E27FC236}">
                <a16:creationId xmlns:a16="http://schemas.microsoft.com/office/drawing/2014/main" xmlns="" id="{3134A149-D9A9-4156-8449-8631C4BCBB9C}"/>
              </a:ext>
            </a:extLst>
          </p:cNvPr>
          <p:cNvSpPr txBox="1"/>
          <p:nvPr/>
        </p:nvSpPr>
        <p:spPr>
          <a:xfrm rot="16200000">
            <a:off x="2817287" y="4528091"/>
            <a:ext cx="3520131" cy="1015663"/>
          </a:xfrm>
          <a:prstGeom prst="rect">
            <a:avLst/>
          </a:prstGeom>
          <a:noFill/>
          <a:effectLst>
            <a:outerShdw blurRad="50800" dist="38100" dir="2700000" algn="tl" rotWithShape="0">
              <a:prstClr val="black">
                <a:alpha val="40000"/>
              </a:prstClr>
            </a:outerShdw>
          </a:effectLst>
        </p:spPr>
        <p:txBody>
          <a:bodyPr wrap="none" rtlCol="0">
            <a:spAutoFit/>
          </a:bodyPr>
          <a:lstStyle/>
          <a:p>
            <a:r>
              <a:rPr lang="es-VE" sz="6000" b="1" dirty="0">
                <a:solidFill>
                  <a:schemeClr val="bg1"/>
                </a:solidFill>
                <a:latin typeface="Arial Rounded MT Bold" pitchFamily="34" charset="0"/>
              </a:rPr>
              <a:t>AGENDA</a:t>
            </a:r>
          </a:p>
        </p:txBody>
      </p:sp>
      <p:sp>
        <p:nvSpPr>
          <p:cNvPr id="23" name="5 CuadroTexto">
            <a:extLst>
              <a:ext uri="{FF2B5EF4-FFF2-40B4-BE49-F238E27FC236}">
                <a16:creationId xmlns:a16="http://schemas.microsoft.com/office/drawing/2014/main" xmlns="" id="{7A4B0882-0A46-4AC5-926D-E54BC1841C98}"/>
              </a:ext>
            </a:extLst>
          </p:cNvPr>
          <p:cNvSpPr txBox="1"/>
          <p:nvPr/>
        </p:nvSpPr>
        <p:spPr>
          <a:xfrm rot="16200000">
            <a:off x="3613172" y="4243813"/>
            <a:ext cx="3526478" cy="1446550"/>
          </a:xfrm>
          <a:prstGeom prst="rect">
            <a:avLst/>
          </a:prstGeom>
          <a:noFill/>
          <a:effectLst>
            <a:outerShdw blurRad="50800" dist="38100" dir="2700000" algn="tl" rotWithShape="0">
              <a:prstClr val="black">
                <a:alpha val="40000"/>
              </a:prstClr>
            </a:outerShdw>
          </a:effectLst>
        </p:spPr>
        <p:txBody>
          <a:bodyPr wrap="none" rtlCol="0">
            <a:spAutoFit/>
          </a:bodyPr>
          <a:lstStyle/>
          <a:p>
            <a:r>
              <a:rPr lang="es-VE" sz="8800" b="1" dirty="0">
                <a:solidFill>
                  <a:schemeClr val="bg1"/>
                </a:solidFill>
                <a:latin typeface="Arial Rounded MT Bold" pitchFamily="34" charset="0"/>
              </a:rPr>
              <a:t>PILAS</a:t>
            </a:r>
          </a:p>
        </p:txBody>
      </p:sp>
      <p:sp>
        <p:nvSpPr>
          <p:cNvPr id="24" name="5 CuadroTexto">
            <a:extLst>
              <a:ext uri="{FF2B5EF4-FFF2-40B4-BE49-F238E27FC236}">
                <a16:creationId xmlns:a16="http://schemas.microsoft.com/office/drawing/2014/main" xmlns="" id="{EAC902FC-539C-4D97-9CD8-701E565D448A}"/>
              </a:ext>
            </a:extLst>
          </p:cNvPr>
          <p:cNvSpPr txBox="1"/>
          <p:nvPr/>
        </p:nvSpPr>
        <p:spPr>
          <a:xfrm>
            <a:off x="4630273" y="7044079"/>
            <a:ext cx="1285929" cy="1200329"/>
          </a:xfrm>
          <a:prstGeom prst="rect">
            <a:avLst/>
          </a:prstGeom>
          <a:noFill/>
          <a:effectLst>
            <a:outerShdw blurRad="50800" dist="38100" dir="2700000" algn="tl" rotWithShape="0">
              <a:prstClr val="black">
                <a:alpha val="40000"/>
              </a:prstClr>
            </a:outerShdw>
          </a:effectLst>
        </p:spPr>
        <p:txBody>
          <a:bodyPr wrap="none" rtlCol="0">
            <a:spAutoFit/>
          </a:bodyPr>
          <a:lstStyle/>
          <a:p>
            <a:r>
              <a:rPr lang="es-VE" sz="7200" b="1" dirty="0" smtClean="0">
                <a:solidFill>
                  <a:schemeClr val="bg1"/>
                </a:solidFill>
                <a:latin typeface="Arial Rounded MT Bold" pitchFamily="34" charset="0"/>
              </a:rPr>
              <a:t>IV.</a:t>
            </a:r>
            <a:endParaRPr lang="es-VE" sz="7200" b="1" dirty="0">
              <a:solidFill>
                <a:schemeClr val="bg1"/>
              </a:solidFill>
              <a:latin typeface="Arial Rounded MT Bold" pitchFamily="34" charset="0"/>
            </a:endParaRPr>
          </a:p>
        </p:txBody>
      </p:sp>
    </p:spTree>
    <p:extLst>
      <p:ext uri="{BB962C8B-B14F-4D97-AF65-F5344CB8AC3E}">
        <p14:creationId xmlns:p14="http://schemas.microsoft.com/office/powerpoint/2010/main" xmlns="" val="9013023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31"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4" cstate="print"/>
          <a:stretch>
            <a:fillRect/>
          </a:stretch>
        </p:blipFill>
        <p:spPr>
          <a:xfrm>
            <a:off x="4680453" y="8551690"/>
            <a:ext cx="548747" cy="375928"/>
          </a:xfrm>
          <a:prstGeom prst="rect">
            <a:avLst/>
          </a:prstGeom>
        </p:spPr>
      </p:pic>
      <p:pic>
        <p:nvPicPr>
          <p:cNvPr id="32"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5" cstate="print"/>
          <a:srcRect/>
          <a:stretch>
            <a:fillRect/>
          </a:stretch>
        </p:blipFill>
        <p:spPr bwMode="auto">
          <a:xfrm>
            <a:off x="5303624" y="8574565"/>
            <a:ext cx="429632" cy="389923"/>
          </a:xfrm>
          <a:prstGeom prst="rect">
            <a:avLst/>
          </a:prstGeom>
          <a:noFill/>
        </p:spPr>
      </p:pic>
      <p:sp>
        <p:nvSpPr>
          <p:cNvPr id="11"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55</a:t>
            </a:r>
            <a:endParaRPr lang="en-US" sz="1200" dirty="0">
              <a:solidFill>
                <a:schemeClr val="tx1">
                  <a:lumMod val="65000"/>
                  <a:lumOff val="35000"/>
                </a:schemeClr>
              </a:solidFill>
              <a:latin typeface="Arial" pitchFamily="34" charset="0"/>
              <a:cs typeface="Arial" pitchFamily="34" charset="0"/>
            </a:endParaRPr>
          </a:p>
        </p:txBody>
      </p:sp>
      <p:sp>
        <p:nvSpPr>
          <p:cNvPr id="34" name="18 Rectángulo"/>
          <p:cNvSpPr/>
          <p:nvPr/>
        </p:nvSpPr>
        <p:spPr>
          <a:xfrm>
            <a:off x="3102818" y="2656928"/>
            <a:ext cx="748971" cy="365040"/>
          </a:xfrm>
          <a:prstGeom prst="rect">
            <a:avLst/>
          </a:prstGeom>
          <a:solidFill>
            <a:srgbClr val="FFEBAB"/>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100" dirty="0" smtClean="0">
                <a:solidFill>
                  <a:schemeClr val="tx1"/>
                </a:solidFill>
                <a:hlinkClick r:id="rId6" action="ppaction://hlinksldjump"/>
              </a:rPr>
              <a:t>¿Qué? </a:t>
            </a:r>
            <a:endParaRPr lang="es-VE" sz="1100" dirty="0" smtClean="0">
              <a:solidFill>
                <a:schemeClr val="tx1"/>
              </a:solidFill>
            </a:endParaRPr>
          </a:p>
        </p:txBody>
      </p:sp>
      <p:cxnSp>
        <p:nvCxnSpPr>
          <p:cNvPr id="36" name="19 Conector recto de flecha"/>
          <p:cNvCxnSpPr/>
          <p:nvPr/>
        </p:nvCxnSpPr>
        <p:spPr>
          <a:xfrm>
            <a:off x="2625557" y="2124889"/>
            <a:ext cx="502438" cy="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sp>
        <p:nvSpPr>
          <p:cNvPr id="37" name="20 Rectángulo"/>
          <p:cNvSpPr/>
          <p:nvPr/>
        </p:nvSpPr>
        <p:spPr>
          <a:xfrm>
            <a:off x="3087823" y="1656837"/>
            <a:ext cx="3158245" cy="936104"/>
          </a:xfrm>
          <a:prstGeom prst="rect">
            <a:avLst/>
          </a:prstGeom>
          <a:solidFill>
            <a:srgbClr val="FFE18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100" dirty="0" smtClean="0">
                <a:solidFill>
                  <a:schemeClr val="tx1"/>
                </a:solidFill>
              </a:rPr>
              <a:t>Herramienta que permite planificar cada día, lo que van a hacer los niños junto al docente para  el desarrollo de las  competencias en  lectura y  escritura, llevando la secuencia de las metas alcanzadas en la estrategia o actividad planteada.</a:t>
            </a:r>
            <a:endParaRPr lang="es-VE" sz="1100" dirty="0">
              <a:solidFill>
                <a:schemeClr val="tx1"/>
              </a:solidFill>
            </a:endParaRPr>
          </a:p>
        </p:txBody>
      </p:sp>
      <p:sp>
        <p:nvSpPr>
          <p:cNvPr id="38" name="21 Rectángulo"/>
          <p:cNvSpPr/>
          <p:nvPr/>
        </p:nvSpPr>
        <p:spPr>
          <a:xfrm>
            <a:off x="3942315" y="2656928"/>
            <a:ext cx="1358893" cy="365040"/>
          </a:xfrm>
          <a:prstGeom prst="rect">
            <a:avLst/>
          </a:prstGeom>
          <a:solidFill>
            <a:srgbClr val="FFEBAB"/>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100" dirty="0" smtClean="0">
                <a:solidFill>
                  <a:schemeClr val="tx1"/>
                </a:solidFill>
                <a:hlinkClick r:id="rId7" action="ppaction://hlinksldjump"/>
              </a:rPr>
              <a:t>¿Para qué? ¿Cómo lo haremos?</a:t>
            </a:r>
            <a:endParaRPr lang="es-VE" sz="1100" dirty="0" smtClean="0">
              <a:solidFill>
                <a:schemeClr val="tx1"/>
              </a:solidFill>
            </a:endParaRPr>
          </a:p>
        </p:txBody>
      </p:sp>
      <p:sp>
        <p:nvSpPr>
          <p:cNvPr id="39" name="22 Rectángulo"/>
          <p:cNvSpPr/>
          <p:nvPr/>
        </p:nvSpPr>
        <p:spPr>
          <a:xfrm>
            <a:off x="5373216" y="2656928"/>
            <a:ext cx="864096" cy="365040"/>
          </a:xfrm>
          <a:prstGeom prst="rect">
            <a:avLst/>
          </a:prstGeom>
          <a:solidFill>
            <a:srgbClr val="FFEBAB"/>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100" dirty="0" smtClean="0">
                <a:solidFill>
                  <a:schemeClr val="tx1"/>
                </a:solidFill>
                <a:hlinkClick r:id="rId8" action="ppaction://hlinksldjump"/>
              </a:rPr>
              <a:t>¿Qué logramos?</a:t>
            </a:r>
            <a:endParaRPr lang="es-VE" sz="1100" dirty="0" smtClean="0">
              <a:solidFill>
                <a:schemeClr val="tx1"/>
              </a:solidFill>
            </a:endParaRPr>
          </a:p>
        </p:txBody>
      </p:sp>
      <p:cxnSp>
        <p:nvCxnSpPr>
          <p:cNvPr id="40" name="23 Conector recto de flecha"/>
          <p:cNvCxnSpPr>
            <a:endCxn id="38" idx="0"/>
          </p:cNvCxnSpPr>
          <p:nvPr/>
        </p:nvCxnSpPr>
        <p:spPr>
          <a:xfrm flipH="1">
            <a:off x="4621762" y="2609379"/>
            <a:ext cx="45184" cy="47549"/>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41" name="26 Conector recto de flecha"/>
          <p:cNvCxnSpPr>
            <a:endCxn id="34" idx="0"/>
          </p:cNvCxnSpPr>
          <p:nvPr/>
        </p:nvCxnSpPr>
        <p:spPr>
          <a:xfrm flipH="1">
            <a:off x="3477304" y="2609379"/>
            <a:ext cx="1189644" cy="47549"/>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42" name="27 Conector recto de flecha"/>
          <p:cNvCxnSpPr>
            <a:endCxn id="39" idx="0"/>
          </p:cNvCxnSpPr>
          <p:nvPr/>
        </p:nvCxnSpPr>
        <p:spPr>
          <a:xfrm>
            <a:off x="4666946" y="2609379"/>
            <a:ext cx="1138318" cy="47549"/>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43" name="28 Conector recto de flecha"/>
          <p:cNvCxnSpPr>
            <a:endCxn id="37" idx="1"/>
          </p:cNvCxnSpPr>
          <p:nvPr/>
        </p:nvCxnSpPr>
        <p:spPr>
          <a:xfrm>
            <a:off x="2564904" y="2124889"/>
            <a:ext cx="522919" cy="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4" name="30 Conector recto de flecha"/>
          <p:cNvCxnSpPr>
            <a:endCxn id="34" idx="1"/>
          </p:cNvCxnSpPr>
          <p:nvPr/>
        </p:nvCxnSpPr>
        <p:spPr>
          <a:xfrm>
            <a:off x="2924944" y="2839448"/>
            <a:ext cx="177874"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33 CuadroTexto"/>
          <p:cNvSpPr txBox="1"/>
          <p:nvPr/>
        </p:nvSpPr>
        <p:spPr>
          <a:xfrm>
            <a:off x="236944" y="3194692"/>
            <a:ext cx="2904024" cy="5078313"/>
          </a:xfrm>
          <a:prstGeom prst="rect">
            <a:avLst/>
          </a:prstGeom>
          <a:noFill/>
        </p:spPr>
        <p:txBody>
          <a:bodyPr wrap="square" rtlCol="0">
            <a:spAutoFit/>
          </a:bodyPr>
          <a:lstStyle/>
          <a:p>
            <a:pPr algn="just">
              <a:lnSpc>
                <a:spcPct val="150000"/>
              </a:lnSpc>
            </a:pPr>
            <a:r>
              <a:rPr lang="es-VE" sz="1200" b="1" dirty="0">
                <a:solidFill>
                  <a:schemeClr val="tx1">
                    <a:lumMod val="65000"/>
                    <a:lumOff val="35000"/>
                  </a:schemeClr>
                </a:solidFill>
              </a:rPr>
              <a:t>OBJETO DE SU USO</a:t>
            </a:r>
            <a:r>
              <a:rPr lang="es-VE" sz="1200" dirty="0">
                <a:solidFill>
                  <a:schemeClr val="tx1">
                    <a:lumMod val="65000"/>
                    <a:lumOff val="35000"/>
                  </a:schemeClr>
                </a:solidFill>
              </a:rPr>
              <a:t> </a:t>
            </a:r>
          </a:p>
          <a:p>
            <a:pPr algn="just">
              <a:lnSpc>
                <a:spcPct val="150000"/>
              </a:lnSpc>
            </a:pPr>
            <a:r>
              <a:rPr lang="es-VE" sz="1200" dirty="0">
                <a:solidFill>
                  <a:schemeClr val="tx1">
                    <a:lumMod val="65000"/>
                    <a:lumOff val="35000"/>
                  </a:schemeClr>
                </a:solidFill>
              </a:rPr>
              <a:t>Es un instrumento de planificación de las actividades de lectura y escritura en el aula. Tiene un carácter informativo, organizativo y planificador. </a:t>
            </a:r>
            <a:r>
              <a:rPr lang="es-ES_tradnl" sz="1200" dirty="0">
                <a:solidFill>
                  <a:schemeClr val="tx1">
                    <a:lumMod val="65000"/>
                    <a:lumOff val="35000"/>
                  </a:schemeClr>
                </a:solidFill>
              </a:rPr>
              <a:t>Cada actividad o estrategia plasmada en la </a:t>
            </a:r>
            <a:r>
              <a:rPr lang="es-ES_tradnl" sz="1200" b="1" dirty="0">
                <a:solidFill>
                  <a:schemeClr val="tx1">
                    <a:lumMod val="65000"/>
                    <a:lumOff val="35000"/>
                  </a:schemeClr>
                </a:solidFill>
                <a:hlinkClick r:id="rId9" action="ppaction://hlinksldjump"/>
              </a:rPr>
              <a:t>Agenda PILAS</a:t>
            </a:r>
            <a:r>
              <a:rPr lang="es-ES_tradnl" sz="1200" dirty="0">
                <a:solidFill>
                  <a:schemeClr val="tx1">
                    <a:lumMod val="65000"/>
                    <a:lumOff val="35000"/>
                  </a:schemeClr>
                </a:solidFill>
                <a:hlinkClick r:id="rId9" action="ppaction://hlinksldjump"/>
              </a:rPr>
              <a:t> </a:t>
            </a:r>
            <a:r>
              <a:rPr lang="es-ES_tradnl" sz="1200" dirty="0">
                <a:solidFill>
                  <a:schemeClr val="tx1">
                    <a:lumMod val="65000"/>
                    <a:lumOff val="35000"/>
                  </a:schemeClr>
                </a:solidFill>
              </a:rPr>
              <a:t>debe  relacionarse con el  proyecto de aprendizaje que se esté ejecutando.</a:t>
            </a:r>
            <a:r>
              <a:rPr lang="es-VE" sz="1200" b="1" dirty="0">
                <a:solidFill>
                  <a:schemeClr val="tx1">
                    <a:lumMod val="65000"/>
                    <a:lumOff val="35000"/>
                  </a:schemeClr>
                </a:solidFill>
              </a:rPr>
              <a:t> </a:t>
            </a:r>
          </a:p>
          <a:p>
            <a:pPr algn="just">
              <a:lnSpc>
                <a:spcPct val="150000"/>
              </a:lnSpc>
            </a:pPr>
            <a:endParaRPr lang="es-VE" sz="1200" b="1" dirty="0">
              <a:solidFill>
                <a:schemeClr val="tx1">
                  <a:lumMod val="65000"/>
                  <a:lumOff val="35000"/>
                </a:schemeClr>
              </a:solidFill>
            </a:endParaRPr>
          </a:p>
          <a:p>
            <a:pPr algn="just">
              <a:lnSpc>
                <a:spcPct val="150000"/>
              </a:lnSpc>
            </a:pPr>
            <a:r>
              <a:rPr lang="es-VE" sz="1200" b="1" dirty="0" smtClean="0">
                <a:solidFill>
                  <a:schemeClr val="tx1">
                    <a:lumMod val="65000"/>
                    <a:lumOff val="35000"/>
                  </a:schemeClr>
                </a:solidFill>
              </a:rPr>
              <a:t>¿CÓMO </a:t>
            </a:r>
            <a:r>
              <a:rPr lang="es-VE" sz="1200" b="1" dirty="0">
                <a:solidFill>
                  <a:schemeClr val="tx1">
                    <a:lumMod val="65000"/>
                    <a:lumOff val="35000"/>
                  </a:schemeClr>
                </a:solidFill>
              </a:rPr>
              <a:t>SE ORGANIZA EL AULA Y LOS ALUMNOS? </a:t>
            </a:r>
            <a:endParaRPr lang="en-US" sz="1200" dirty="0">
              <a:solidFill>
                <a:schemeClr val="tx1">
                  <a:lumMod val="65000"/>
                  <a:lumOff val="35000"/>
                </a:schemeClr>
              </a:solidFill>
            </a:endParaRPr>
          </a:p>
          <a:p>
            <a:pPr algn="just">
              <a:lnSpc>
                <a:spcPct val="150000"/>
              </a:lnSpc>
            </a:pPr>
            <a:r>
              <a:rPr lang="es-VE" sz="1200" dirty="0">
                <a:solidFill>
                  <a:schemeClr val="tx1">
                    <a:lumMod val="65000"/>
                    <a:lumOff val="35000"/>
                  </a:schemeClr>
                </a:solidFill>
              </a:rPr>
              <a:t>La Agenda PILAS, como herramienta integradora y de trabajo en la escuela, debe estar colocada </a:t>
            </a:r>
            <a:r>
              <a:rPr lang="es-VE" sz="1200" dirty="0" smtClean="0">
                <a:solidFill>
                  <a:schemeClr val="tx1">
                    <a:lumMod val="65000"/>
                    <a:lumOff val="35000"/>
                  </a:schemeClr>
                </a:solidFill>
              </a:rPr>
              <a:t>en el aula </a:t>
            </a:r>
            <a:r>
              <a:rPr lang="es-VE" sz="1200" dirty="0">
                <a:solidFill>
                  <a:schemeClr val="tx1">
                    <a:lumMod val="65000"/>
                    <a:lumOff val="35000"/>
                  </a:schemeClr>
                </a:solidFill>
              </a:rPr>
              <a:t>de clases </a:t>
            </a:r>
            <a:r>
              <a:rPr lang="es-VE" sz="1200" dirty="0" smtClean="0">
                <a:solidFill>
                  <a:schemeClr val="tx1">
                    <a:lumMod val="65000"/>
                    <a:lumOff val="35000"/>
                  </a:schemeClr>
                </a:solidFill>
              </a:rPr>
              <a:t>al alcance </a:t>
            </a:r>
            <a:r>
              <a:rPr lang="es-VE" sz="1200" dirty="0">
                <a:solidFill>
                  <a:schemeClr val="tx1">
                    <a:lumMod val="65000"/>
                    <a:lumOff val="35000"/>
                  </a:schemeClr>
                </a:solidFill>
              </a:rPr>
              <a:t>de niños y adultos (cartelera, afiche o en el cuaderno de planificación del docente), y debe ser actualizada semanalmente.</a:t>
            </a:r>
            <a:endParaRPr lang="en-US" sz="1200" dirty="0">
              <a:solidFill>
                <a:schemeClr val="tx1">
                  <a:lumMod val="65000"/>
                  <a:lumOff val="35000"/>
                </a:schemeClr>
              </a:solidFill>
            </a:endParaRPr>
          </a:p>
        </p:txBody>
      </p:sp>
      <p:sp>
        <p:nvSpPr>
          <p:cNvPr id="46" name="15 Rectángulo redondeado"/>
          <p:cNvSpPr/>
          <p:nvPr/>
        </p:nvSpPr>
        <p:spPr>
          <a:xfrm>
            <a:off x="836712" y="1764849"/>
            <a:ext cx="1748302" cy="72008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t>Agenda PILAS </a:t>
            </a:r>
            <a:endParaRPr lang="es-VE" b="1" dirty="0"/>
          </a:p>
        </p:txBody>
      </p:sp>
      <p:sp>
        <p:nvSpPr>
          <p:cNvPr id="47" name="24 CuadroTexto"/>
          <p:cNvSpPr txBox="1"/>
          <p:nvPr/>
        </p:nvSpPr>
        <p:spPr>
          <a:xfrm>
            <a:off x="1772816" y="2628945"/>
            <a:ext cx="1152128" cy="430887"/>
          </a:xfrm>
          <a:prstGeom prst="rect">
            <a:avLst/>
          </a:prstGeom>
          <a:noFill/>
        </p:spPr>
        <p:txBody>
          <a:bodyPr wrap="square" rtlCol="0">
            <a:spAutoFit/>
          </a:bodyPr>
          <a:lstStyle/>
          <a:p>
            <a:pPr algn="ctr"/>
            <a:r>
              <a:rPr lang="es-VE" sz="1100" b="1" i="1" dirty="0" smtClean="0"/>
              <a:t>Componentes de la planificación</a:t>
            </a:r>
            <a:endParaRPr lang="es-VE" sz="1100" b="1" i="1" dirty="0"/>
          </a:p>
        </p:txBody>
      </p:sp>
      <p:pic>
        <p:nvPicPr>
          <p:cNvPr id="24" name="Imagen 38"/>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5085184" y="189896"/>
            <a:ext cx="1834486" cy="1438237"/>
          </a:xfrm>
          <a:prstGeom prst="rect">
            <a:avLst/>
          </a:prstGeom>
        </p:spPr>
      </p:pic>
      <p:pic>
        <p:nvPicPr>
          <p:cNvPr id="26" name="Imagen 1"/>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306276" y="3419872"/>
            <a:ext cx="3360373" cy="2520280"/>
          </a:xfrm>
          <a:prstGeom prst="rect">
            <a:avLst/>
          </a:prstGeom>
          <a:effectLst>
            <a:reflection blurRad="6350" stA="50000" endA="300" endPos="55500" dist="101600" dir="5400000" sy="-100000" algn="bl" rotWithShape="0"/>
          </a:effectLst>
        </p:spPr>
      </p:pic>
      <p:sp>
        <p:nvSpPr>
          <p:cNvPr id="22" name="Rectángulo redondeado 34"/>
          <p:cNvSpPr/>
          <p:nvPr/>
        </p:nvSpPr>
        <p:spPr>
          <a:xfrm flipH="1">
            <a:off x="-27384" y="395536"/>
            <a:ext cx="5157192" cy="1116418"/>
          </a:xfrm>
          <a:prstGeom prst="roundRect">
            <a:avLst/>
          </a:prstGeom>
          <a:gradFill>
            <a:gsLst>
              <a:gs pos="0">
                <a:schemeClr val="accent1">
                  <a:lumMod val="5000"/>
                  <a:lumOff val="95000"/>
                </a:schemeClr>
              </a:gs>
              <a:gs pos="23000">
                <a:schemeClr val="accent5">
                  <a:lumMod val="40000"/>
                  <a:lumOff val="60000"/>
                </a:schemeClr>
              </a:gs>
              <a:gs pos="40000">
                <a:srgbClr val="FFC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CuadroTexto"/>
          <p:cNvSpPr txBox="1"/>
          <p:nvPr/>
        </p:nvSpPr>
        <p:spPr>
          <a:xfrm>
            <a:off x="116632" y="539552"/>
            <a:ext cx="3960440" cy="769441"/>
          </a:xfrm>
          <a:prstGeom prst="rect">
            <a:avLst/>
          </a:prstGeom>
          <a:noFill/>
        </p:spPr>
        <p:txBody>
          <a:bodyPr wrap="square" rtlCol="0">
            <a:spAutoFit/>
          </a:bodyPr>
          <a:lstStyle/>
          <a:p>
            <a:r>
              <a:rPr lang="es-VE" sz="4400" dirty="0" smtClean="0">
                <a:solidFill>
                  <a:schemeClr val="bg1"/>
                </a:solidFill>
              </a:rPr>
              <a:t>Agenda Pilas</a:t>
            </a:r>
            <a:endParaRPr lang="es-VE" sz="4400" dirty="0">
              <a:solidFill>
                <a:schemeClr val="bg1"/>
              </a:solidFill>
            </a:endParaRPr>
          </a:p>
        </p:txBody>
      </p:sp>
    </p:spTree>
    <p:extLst>
      <p:ext uri="{BB962C8B-B14F-4D97-AF65-F5344CB8AC3E}">
        <p14:creationId xmlns:p14="http://schemas.microsoft.com/office/powerpoint/2010/main" xmlns="" val="19101713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851638" y="8594069"/>
            <a:ext cx="385674" cy="392912"/>
          </a:xfrm>
          <a:prstGeom prst="rect">
            <a:avLst/>
          </a:prstGeom>
          <a:noFill/>
        </p:spPr>
      </p:pic>
      <p:pic>
        <p:nvPicPr>
          <p:cNvPr id="31"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4" cstate="print"/>
          <a:stretch>
            <a:fillRect/>
          </a:stretch>
        </p:blipFill>
        <p:spPr>
          <a:xfrm>
            <a:off x="4680453" y="8574183"/>
            <a:ext cx="548747" cy="375928"/>
          </a:xfrm>
          <a:prstGeom prst="rect">
            <a:avLst/>
          </a:prstGeom>
        </p:spPr>
      </p:pic>
      <p:pic>
        <p:nvPicPr>
          <p:cNvPr id="32"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5" cstate="print"/>
          <a:srcRect/>
          <a:stretch>
            <a:fillRect/>
          </a:stretch>
        </p:blipFill>
        <p:spPr bwMode="auto">
          <a:xfrm>
            <a:off x="5303624" y="8597058"/>
            <a:ext cx="429632" cy="389923"/>
          </a:xfrm>
          <a:prstGeom prst="rect">
            <a:avLst/>
          </a:prstGeom>
          <a:noFill/>
        </p:spPr>
      </p:pic>
      <p:sp>
        <p:nvSpPr>
          <p:cNvPr id="11"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56</a:t>
            </a:r>
            <a:endParaRPr lang="en-US" sz="1200" dirty="0">
              <a:solidFill>
                <a:schemeClr val="tx1">
                  <a:lumMod val="65000"/>
                  <a:lumOff val="35000"/>
                </a:schemeClr>
              </a:solidFill>
              <a:latin typeface="Arial" pitchFamily="34" charset="0"/>
              <a:cs typeface="Arial" pitchFamily="34" charset="0"/>
            </a:endParaRPr>
          </a:p>
        </p:txBody>
      </p:sp>
      <p:sp>
        <p:nvSpPr>
          <p:cNvPr id="33" name="8 Marcador de texto"/>
          <p:cNvSpPr txBox="1">
            <a:spLocks/>
          </p:cNvSpPr>
          <p:nvPr/>
        </p:nvSpPr>
        <p:spPr>
          <a:xfrm>
            <a:off x="3501008" y="4067944"/>
            <a:ext cx="3120802" cy="4491880"/>
          </a:xfrm>
          <a:prstGeom prst="rect">
            <a:avLst/>
          </a:prstGeom>
          <a:ln>
            <a:no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VE" sz="1200" b="1" dirty="0" smtClean="0">
                <a:solidFill>
                  <a:srgbClr val="FFC000"/>
                </a:solidFill>
              </a:rPr>
              <a:t>¿</a:t>
            </a:r>
            <a:r>
              <a:rPr lang="es-VE" sz="1200" b="1" dirty="0">
                <a:solidFill>
                  <a:srgbClr val="FFC000"/>
                </a:solidFill>
              </a:rPr>
              <a:t>EN </a:t>
            </a:r>
            <a:r>
              <a:rPr lang="es-VE" sz="1200" b="1" dirty="0" smtClean="0">
                <a:solidFill>
                  <a:srgbClr val="FFC000"/>
                </a:solidFill>
              </a:rPr>
              <a:t>QUÉ </a:t>
            </a:r>
            <a:r>
              <a:rPr lang="es-VE" sz="1200" b="1" dirty="0">
                <a:solidFill>
                  <a:srgbClr val="FFC000"/>
                </a:solidFill>
              </a:rPr>
              <a:t>MOMENTO DE LA CLASE SE RECOMIENDA LA REALIZACIÓN DE LA ESTRATEGIA? </a:t>
            </a:r>
            <a:endParaRPr lang="en-US" sz="1200" dirty="0">
              <a:solidFill>
                <a:srgbClr val="FFC000"/>
              </a:solidFill>
            </a:endParaRPr>
          </a:p>
          <a:p>
            <a:pPr marL="0" indent="0" algn="just">
              <a:lnSpc>
                <a:spcPct val="150000"/>
              </a:lnSpc>
              <a:buNone/>
            </a:pPr>
            <a:r>
              <a:rPr lang="es-VE" sz="1200" dirty="0">
                <a:solidFill>
                  <a:schemeClr val="tx1">
                    <a:lumMod val="65000"/>
                    <a:lumOff val="35000"/>
                  </a:schemeClr>
                </a:solidFill>
              </a:rPr>
              <a:t>La Agenda PILAS se puede elaborar en el primer de día de clases de la semana o al final de la misma, en ese caso la actividad sirve para evaluar lo alcanzado en la agenda de la semana que culmina, y planificar la siguiente. A su vez, las actividades previstas en la Agenda PILAS pueden realizarse al inicio, durante el desarrollo o en el cierre  de la clase. El docente tiene la potestad de decidir al respecto. Se señala en la columna Momento</a:t>
            </a:r>
            <a:r>
              <a:rPr lang="es-VE" sz="1200" b="1" dirty="0">
                <a:solidFill>
                  <a:schemeClr val="tx1">
                    <a:lumMod val="65000"/>
                    <a:lumOff val="35000"/>
                  </a:schemeClr>
                </a:solidFill>
              </a:rPr>
              <a:t>,</a:t>
            </a:r>
            <a:r>
              <a:rPr lang="es-VE" sz="1200" dirty="0">
                <a:solidFill>
                  <a:schemeClr val="tx1">
                    <a:lumMod val="65000"/>
                    <a:lumOff val="35000"/>
                  </a:schemeClr>
                </a:solidFill>
              </a:rPr>
              <a:t> del formato, aquel que se seleccione (inicio, desarrollo o cierre), para desarrollar cada actividad.</a:t>
            </a:r>
            <a:endParaRPr lang="en-US" sz="1200" dirty="0">
              <a:solidFill>
                <a:schemeClr val="tx1">
                  <a:lumMod val="65000"/>
                  <a:lumOff val="35000"/>
                </a:schemeClr>
              </a:solidFill>
            </a:endParaRPr>
          </a:p>
        </p:txBody>
      </p:sp>
      <p:sp>
        <p:nvSpPr>
          <p:cNvPr id="34" name="3 Marcador de texto"/>
          <p:cNvSpPr txBox="1">
            <a:spLocks/>
          </p:cNvSpPr>
          <p:nvPr/>
        </p:nvSpPr>
        <p:spPr>
          <a:xfrm>
            <a:off x="215957" y="1547664"/>
            <a:ext cx="3141035" cy="6878592"/>
          </a:xfrm>
          <a:prstGeom prst="rect">
            <a:avLst/>
          </a:prstGeom>
          <a:solidFill>
            <a:schemeClr val="bg1"/>
          </a:solidFill>
          <a:ln>
            <a:noFill/>
          </a:ln>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just">
              <a:lnSpc>
                <a:spcPct val="150000"/>
              </a:lnSpc>
            </a:pPr>
            <a:endParaRPr lang="es-VE" sz="1200" dirty="0">
              <a:solidFill>
                <a:schemeClr val="tx1">
                  <a:lumMod val="65000"/>
                  <a:lumOff val="35000"/>
                </a:schemeClr>
              </a:solidFill>
            </a:endParaRPr>
          </a:p>
          <a:p>
            <a:pPr algn="just">
              <a:lnSpc>
                <a:spcPct val="150000"/>
              </a:lnSpc>
            </a:pPr>
            <a:endParaRPr lang="en-US" sz="1200" dirty="0">
              <a:solidFill>
                <a:schemeClr val="tx1">
                  <a:lumMod val="65000"/>
                  <a:lumOff val="35000"/>
                </a:schemeClr>
              </a:solidFill>
            </a:endParaRPr>
          </a:p>
          <a:p>
            <a:pPr algn="just">
              <a:lnSpc>
                <a:spcPct val="150000"/>
              </a:lnSpc>
            </a:pPr>
            <a:r>
              <a:rPr lang="es-VE" b="1" dirty="0">
                <a:solidFill>
                  <a:schemeClr val="tx1">
                    <a:lumMod val="65000"/>
                    <a:lumOff val="35000"/>
                  </a:schemeClr>
                </a:solidFill>
              </a:rPr>
              <a:t>ROL DEL DOCENTE</a:t>
            </a:r>
            <a:endParaRPr lang="en-US" dirty="0">
              <a:solidFill>
                <a:schemeClr val="tx1">
                  <a:lumMod val="65000"/>
                  <a:lumOff val="35000"/>
                </a:schemeClr>
              </a:solidFill>
            </a:endParaRPr>
          </a:p>
          <a:p>
            <a:pPr algn="just">
              <a:lnSpc>
                <a:spcPct val="150000"/>
              </a:lnSpc>
            </a:pPr>
            <a:r>
              <a:rPr lang="es-VE" sz="1200" dirty="0">
                <a:solidFill>
                  <a:schemeClr val="tx1">
                    <a:lumMod val="65000"/>
                    <a:lumOff val="35000"/>
                  </a:schemeClr>
                </a:solidFill>
              </a:rPr>
              <a:t>Elabora la agenda y realiza los ajustes de ser necesario. </a:t>
            </a:r>
          </a:p>
          <a:p>
            <a:pPr algn="just">
              <a:lnSpc>
                <a:spcPct val="150000"/>
              </a:lnSpc>
            </a:pPr>
            <a:endParaRPr lang="en-US" sz="1200" dirty="0">
              <a:solidFill>
                <a:schemeClr val="tx1">
                  <a:lumMod val="65000"/>
                  <a:lumOff val="35000"/>
                </a:schemeClr>
              </a:solidFill>
            </a:endParaRPr>
          </a:p>
          <a:p>
            <a:pPr algn="just">
              <a:lnSpc>
                <a:spcPct val="150000"/>
              </a:lnSpc>
            </a:pPr>
            <a:r>
              <a:rPr lang="es-VE" b="1" dirty="0">
                <a:solidFill>
                  <a:schemeClr val="tx1">
                    <a:lumMod val="65000"/>
                    <a:lumOff val="35000"/>
                  </a:schemeClr>
                </a:solidFill>
              </a:rPr>
              <a:t>ROL DE LOS ALUMNOS</a:t>
            </a:r>
            <a:endParaRPr lang="en-US" dirty="0">
              <a:solidFill>
                <a:schemeClr val="tx1">
                  <a:lumMod val="65000"/>
                  <a:lumOff val="35000"/>
                </a:schemeClr>
              </a:solidFill>
            </a:endParaRPr>
          </a:p>
          <a:p>
            <a:pPr algn="just">
              <a:lnSpc>
                <a:spcPct val="150000"/>
              </a:lnSpc>
            </a:pPr>
            <a:r>
              <a:rPr lang="es-VE" sz="1200" dirty="0">
                <a:solidFill>
                  <a:schemeClr val="tx1">
                    <a:lumMod val="65000"/>
                    <a:lumOff val="35000"/>
                  </a:schemeClr>
                </a:solidFill>
              </a:rPr>
              <a:t>Se debe contar con la participación activa, creativa y entusiasta de los estudiantes, en su construcción, promoviendo el trabajo en equipo, la cooperación y el deseo de avanzar cada día en </a:t>
            </a:r>
            <a:r>
              <a:rPr lang="es-VE" sz="1200" dirty="0" smtClean="0">
                <a:solidFill>
                  <a:schemeClr val="tx1">
                    <a:lumMod val="65000"/>
                    <a:lumOff val="35000"/>
                  </a:schemeClr>
                </a:solidFill>
              </a:rPr>
              <a:t>el aprendizaje. Revisarla </a:t>
            </a:r>
            <a:r>
              <a:rPr lang="es-VE" sz="1200" dirty="0">
                <a:solidFill>
                  <a:schemeClr val="tx1">
                    <a:lumMod val="65000"/>
                    <a:lumOff val="35000"/>
                  </a:schemeClr>
                </a:solidFill>
              </a:rPr>
              <a:t>periódicamente</a:t>
            </a:r>
            <a:r>
              <a:rPr lang="es-VE" sz="1200" dirty="0" smtClean="0">
                <a:solidFill>
                  <a:schemeClr val="tx1">
                    <a:lumMod val="65000"/>
                    <a:lumOff val="35000"/>
                  </a:schemeClr>
                </a:solidFill>
              </a:rPr>
              <a:t>.</a:t>
            </a:r>
          </a:p>
          <a:p>
            <a:pPr algn="just">
              <a:lnSpc>
                <a:spcPct val="150000"/>
              </a:lnSpc>
            </a:pPr>
            <a:endParaRPr lang="es-VE" sz="1200" b="1" dirty="0" smtClean="0">
              <a:solidFill>
                <a:schemeClr val="tx1">
                  <a:lumMod val="65000"/>
                  <a:lumOff val="35000"/>
                </a:schemeClr>
              </a:solidFill>
            </a:endParaRPr>
          </a:p>
          <a:p>
            <a:pPr algn="just">
              <a:lnSpc>
                <a:spcPct val="150000"/>
              </a:lnSpc>
            </a:pPr>
            <a:r>
              <a:rPr lang="es-VE" sz="1200" b="1" dirty="0" smtClean="0">
                <a:solidFill>
                  <a:schemeClr val="tx1">
                    <a:lumMod val="65000"/>
                    <a:lumOff val="35000"/>
                  </a:schemeClr>
                </a:solidFill>
              </a:rPr>
              <a:t>RECURSOS </a:t>
            </a:r>
            <a:r>
              <a:rPr lang="es-VE" sz="1200" b="1" dirty="0">
                <a:solidFill>
                  <a:schemeClr val="tx1">
                    <a:lumMod val="65000"/>
                    <a:lumOff val="35000"/>
                  </a:schemeClr>
                </a:solidFill>
              </a:rPr>
              <a:t>DE APOYO</a:t>
            </a:r>
            <a:endParaRPr lang="en-US" sz="1200" dirty="0">
              <a:solidFill>
                <a:schemeClr val="tx1">
                  <a:lumMod val="65000"/>
                  <a:lumOff val="35000"/>
                </a:schemeClr>
              </a:solidFill>
            </a:endParaRPr>
          </a:p>
          <a:p>
            <a:pPr algn="just">
              <a:lnSpc>
                <a:spcPct val="150000"/>
              </a:lnSpc>
            </a:pPr>
            <a:r>
              <a:rPr lang="es-VE" sz="1200" dirty="0">
                <a:solidFill>
                  <a:schemeClr val="tx1">
                    <a:lumMod val="65000"/>
                    <a:lumOff val="35000"/>
                  </a:schemeClr>
                </a:solidFill>
              </a:rPr>
              <a:t>Emplear el </a:t>
            </a:r>
            <a:r>
              <a:rPr lang="es-VE" sz="1200" dirty="0">
                <a:solidFill>
                  <a:schemeClr val="tx1">
                    <a:lumMod val="65000"/>
                    <a:lumOff val="35000"/>
                  </a:schemeClr>
                </a:solidFill>
                <a:hlinkClick r:id="rId6" action="ppaction://hlinksldjump"/>
              </a:rPr>
              <a:t>formato sugerido</a:t>
            </a:r>
            <a:r>
              <a:rPr lang="es-VE" sz="1200" dirty="0">
                <a:solidFill>
                  <a:schemeClr val="tx1">
                    <a:lumMod val="65000"/>
                    <a:lumOff val="35000"/>
                  </a:schemeClr>
                </a:solidFill>
              </a:rPr>
              <a:t>.</a:t>
            </a:r>
          </a:p>
          <a:p>
            <a:pPr algn="just">
              <a:lnSpc>
                <a:spcPct val="150000"/>
              </a:lnSpc>
            </a:pPr>
            <a:r>
              <a:rPr lang="es-VE" sz="1200" dirty="0">
                <a:solidFill>
                  <a:schemeClr val="tx1">
                    <a:lumMod val="65000"/>
                    <a:lumOff val="35000"/>
                  </a:schemeClr>
                </a:solidFill>
              </a:rPr>
              <a:t>Para su elaboración se puede emplear papel, cartón, </a:t>
            </a:r>
            <a:r>
              <a:rPr lang="es-VE" sz="1200" dirty="0" smtClean="0">
                <a:solidFill>
                  <a:schemeClr val="tx1">
                    <a:lumMod val="65000"/>
                    <a:lumOff val="35000"/>
                  </a:schemeClr>
                </a:solidFill>
              </a:rPr>
              <a:t>dorsos </a:t>
            </a:r>
            <a:r>
              <a:rPr lang="es-VE" sz="1200" dirty="0">
                <a:solidFill>
                  <a:schemeClr val="tx1">
                    <a:lumMod val="65000"/>
                    <a:lumOff val="35000"/>
                  </a:schemeClr>
                </a:solidFill>
              </a:rPr>
              <a:t>de </a:t>
            </a:r>
            <a:r>
              <a:rPr lang="es-VE" sz="1200" dirty="0" smtClean="0">
                <a:solidFill>
                  <a:schemeClr val="tx1">
                    <a:lumMod val="65000"/>
                    <a:lumOff val="35000"/>
                  </a:schemeClr>
                </a:solidFill>
              </a:rPr>
              <a:t>afiches </a:t>
            </a:r>
            <a:r>
              <a:rPr lang="es-VE" sz="1200" dirty="0">
                <a:solidFill>
                  <a:schemeClr val="tx1">
                    <a:lumMod val="65000"/>
                    <a:lumOff val="35000"/>
                  </a:schemeClr>
                </a:solidFill>
              </a:rPr>
              <a:t>u otro material reciclable.</a:t>
            </a:r>
          </a:p>
          <a:p>
            <a:pPr algn="just">
              <a:lnSpc>
                <a:spcPct val="150000"/>
              </a:lnSpc>
            </a:pPr>
            <a:endParaRPr lang="en-US" sz="1200" dirty="0">
              <a:solidFill>
                <a:schemeClr val="tx1">
                  <a:lumMod val="65000"/>
                  <a:lumOff val="35000"/>
                </a:schemeClr>
              </a:solidFill>
            </a:endParaRPr>
          </a:p>
        </p:txBody>
      </p:sp>
      <p:sp>
        <p:nvSpPr>
          <p:cNvPr id="13" name="Rectángulo redondeado 34"/>
          <p:cNvSpPr/>
          <p:nvPr/>
        </p:nvSpPr>
        <p:spPr>
          <a:xfrm flipH="1">
            <a:off x="-27384" y="431246"/>
            <a:ext cx="5157192" cy="800843"/>
          </a:xfrm>
          <a:prstGeom prst="roundRect">
            <a:avLst/>
          </a:prstGeom>
          <a:gradFill>
            <a:gsLst>
              <a:gs pos="0">
                <a:schemeClr val="accent1">
                  <a:lumMod val="5000"/>
                  <a:lumOff val="95000"/>
                </a:schemeClr>
              </a:gs>
              <a:gs pos="23000">
                <a:schemeClr val="accent5">
                  <a:lumMod val="40000"/>
                  <a:lumOff val="60000"/>
                </a:schemeClr>
              </a:gs>
              <a:gs pos="40000">
                <a:srgbClr val="FFC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3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085184" y="189896"/>
            <a:ext cx="1834486" cy="1438237"/>
          </a:xfrm>
          <a:prstGeom prst="rect">
            <a:avLst/>
          </a:prstGeom>
        </p:spPr>
      </p:pic>
      <p:sp>
        <p:nvSpPr>
          <p:cNvPr id="15" name="Rectangle 6">
            <a:extLst/>
          </p:cNvPr>
          <p:cNvSpPr>
            <a:spLocks noChangeArrowheads="1"/>
          </p:cNvSpPr>
          <p:nvPr/>
        </p:nvSpPr>
        <p:spPr bwMode="auto">
          <a:xfrm>
            <a:off x="116632" y="508190"/>
            <a:ext cx="3359475"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sz="2000" b="1" dirty="0">
                <a:solidFill>
                  <a:schemeClr val="bg1"/>
                </a:solidFill>
              </a:rPr>
              <a:t>¿CÓMO SE ORGANIZA EL AULA Y LOS ALUMNOS?</a:t>
            </a:r>
            <a:endParaRPr lang="en-US" sz="2000" dirty="0">
              <a:solidFill>
                <a:schemeClr val="bg1"/>
              </a:solidFill>
            </a:endParaRPr>
          </a:p>
        </p:txBody>
      </p:sp>
      <p:pic>
        <p:nvPicPr>
          <p:cNvPr id="16" name="Imagen 1"/>
          <p:cNvPicPr>
            <a:picLocks noChangeAspect="1"/>
          </p:cNvPicPr>
          <p:nvPr/>
        </p:nvPicPr>
        <p:blipFill>
          <a:blip r:embed="rId8" cstate="print">
            <a:extLst>
              <a:ext uri="{BEBA8EAE-BF5A-486C-A8C5-ECC9F3942E4B}">
                <a14:imgProps xmlns:a14="http://schemas.microsoft.com/office/drawing/2010/main" xmlns="">
                  <a14:imgLayer r:embed="rId9">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3523657" y="1835696"/>
            <a:ext cx="3145703" cy="1937538"/>
          </a:xfrm>
          <a:prstGeom prst="rect">
            <a:avLst/>
          </a:prstGeom>
        </p:spPr>
      </p:pic>
    </p:spTree>
    <p:extLst>
      <p:ext uri="{BB962C8B-B14F-4D97-AF65-F5344CB8AC3E}">
        <p14:creationId xmlns:p14="http://schemas.microsoft.com/office/powerpoint/2010/main" xmlns="" val="26027402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779630" y="8571576"/>
            <a:ext cx="385674" cy="392912"/>
          </a:xfrm>
          <a:prstGeom prst="rect">
            <a:avLst/>
          </a:prstGeom>
          <a:noFill/>
        </p:spPr>
      </p:pic>
      <p:pic>
        <p:nvPicPr>
          <p:cNvPr id="31"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4" cstate="print"/>
          <a:stretch>
            <a:fillRect/>
          </a:stretch>
        </p:blipFill>
        <p:spPr>
          <a:xfrm>
            <a:off x="4608445" y="8551690"/>
            <a:ext cx="548747" cy="375928"/>
          </a:xfrm>
          <a:prstGeom prst="rect">
            <a:avLst/>
          </a:prstGeom>
        </p:spPr>
      </p:pic>
      <p:pic>
        <p:nvPicPr>
          <p:cNvPr id="32"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5" cstate="print"/>
          <a:srcRect/>
          <a:stretch>
            <a:fillRect/>
          </a:stretch>
        </p:blipFill>
        <p:spPr bwMode="auto">
          <a:xfrm>
            <a:off x="5231616" y="8574565"/>
            <a:ext cx="429632" cy="389923"/>
          </a:xfrm>
          <a:prstGeom prst="rect">
            <a:avLst/>
          </a:prstGeom>
          <a:noFill/>
        </p:spPr>
      </p:pic>
      <p:sp>
        <p:nvSpPr>
          <p:cNvPr id="11"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57</a:t>
            </a:r>
            <a:endParaRPr lang="en-US" sz="1200" dirty="0">
              <a:solidFill>
                <a:schemeClr val="tx1">
                  <a:lumMod val="65000"/>
                  <a:lumOff val="35000"/>
                </a:schemeClr>
              </a:solidFill>
              <a:latin typeface="Arial" pitchFamily="34" charset="0"/>
              <a:cs typeface="Arial" pitchFamily="34" charset="0"/>
            </a:endParaRPr>
          </a:p>
        </p:txBody>
      </p:sp>
      <p:sp>
        <p:nvSpPr>
          <p:cNvPr id="12" name="4 CuadroTexto"/>
          <p:cNvSpPr txBox="1"/>
          <p:nvPr/>
        </p:nvSpPr>
        <p:spPr>
          <a:xfrm>
            <a:off x="384398" y="2051720"/>
            <a:ext cx="5983750" cy="430887"/>
          </a:xfrm>
          <a:prstGeom prst="rect">
            <a:avLst/>
          </a:prstGeom>
          <a:noFill/>
        </p:spPr>
        <p:txBody>
          <a:bodyPr wrap="square" rtlCol="0">
            <a:spAutoFit/>
          </a:bodyPr>
          <a:lstStyle/>
          <a:p>
            <a:pPr algn="ctr"/>
            <a:r>
              <a:rPr lang="es-US" sz="1200" b="1" dirty="0">
                <a:solidFill>
                  <a:schemeClr val="tx1">
                    <a:lumMod val="65000"/>
                    <a:lumOff val="35000"/>
                  </a:schemeClr>
                </a:solidFill>
              </a:rPr>
              <a:t>FORMATO DE AGENDA PILAS</a:t>
            </a:r>
          </a:p>
          <a:p>
            <a:pPr algn="ctr"/>
            <a:r>
              <a:rPr lang="es-US" sz="1000" dirty="0">
                <a:solidFill>
                  <a:schemeClr val="tx1">
                    <a:lumMod val="65000"/>
                    <a:lumOff val="35000"/>
                  </a:schemeClr>
                </a:solidFill>
              </a:rPr>
              <a:t>DOCENTE:____________________________ Grado/Sección: ______ Matrícula: Varones_____ Hembras ____</a:t>
            </a:r>
          </a:p>
        </p:txBody>
      </p:sp>
      <p:pic>
        <p:nvPicPr>
          <p:cNvPr id="13" name="Picture 1" descr="C:\Users\IVAN\Desktop\Observaciones y cambios manual\Agenda formato.jpg"/>
          <p:cNvPicPr>
            <a:picLocks noChangeAspect="1" noChangeArrowheads="1"/>
          </p:cNvPicPr>
          <p:nvPr/>
        </p:nvPicPr>
        <p:blipFill>
          <a:blip r:embed="rId6" cstate="print"/>
          <a:srcRect/>
          <a:stretch>
            <a:fillRect/>
          </a:stretch>
        </p:blipFill>
        <p:spPr bwMode="auto">
          <a:xfrm>
            <a:off x="313010" y="2267744"/>
            <a:ext cx="6544990" cy="3020898"/>
          </a:xfrm>
          <a:prstGeom prst="rect">
            <a:avLst/>
          </a:prstGeom>
          <a:noFill/>
          <a:effectLst>
            <a:reflection blurRad="6350" stA="50000" endA="295" endPos="92000" dist="101600" dir="5400000" sy="-100000" algn="bl" rotWithShape="0"/>
          </a:effectLst>
        </p:spPr>
      </p:pic>
      <p:pic>
        <p:nvPicPr>
          <p:cNvPr id="16" name="Imagen 3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085184" y="189896"/>
            <a:ext cx="1834486" cy="1438237"/>
          </a:xfrm>
          <a:prstGeom prst="rect">
            <a:avLst/>
          </a:prstGeom>
        </p:spPr>
      </p:pic>
      <p:grpSp>
        <p:nvGrpSpPr>
          <p:cNvPr id="14" name="13 Grupo"/>
          <p:cNvGrpSpPr/>
          <p:nvPr/>
        </p:nvGrpSpPr>
        <p:grpSpPr>
          <a:xfrm>
            <a:off x="-27384" y="285780"/>
            <a:ext cx="5157192" cy="1261884"/>
            <a:chOff x="-27384" y="285780"/>
            <a:chExt cx="5157192" cy="1261884"/>
          </a:xfrm>
        </p:grpSpPr>
        <p:sp>
          <p:nvSpPr>
            <p:cNvPr id="15" name="Rectángulo redondeado 34"/>
            <p:cNvSpPr/>
            <p:nvPr/>
          </p:nvSpPr>
          <p:spPr>
            <a:xfrm flipH="1">
              <a:off x="-27384" y="395536"/>
              <a:ext cx="5157192" cy="1116418"/>
            </a:xfrm>
            <a:prstGeom prst="roundRect">
              <a:avLst/>
            </a:prstGeom>
            <a:gradFill>
              <a:gsLst>
                <a:gs pos="0">
                  <a:schemeClr val="accent1">
                    <a:lumMod val="5000"/>
                    <a:lumOff val="95000"/>
                  </a:schemeClr>
                </a:gs>
                <a:gs pos="23000">
                  <a:schemeClr val="accent5">
                    <a:lumMod val="40000"/>
                    <a:lumOff val="60000"/>
                  </a:schemeClr>
                </a:gs>
                <a:gs pos="40000">
                  <a:srgbClr val="FFC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6">
              <a:extLst/>
            </p:cNvPr>
            <p:cNvSpPr>
              <a:spLocks noChangeArrowheads="1"/>
            </p:cNvSpPr>
            <p:nvPr/>
          </p:nvSpPr>
          <p:spPr bwMode="auto">
            <a:xfrm>
              <a:off x="116632" y="285780"/>
              <a:ext cx="4663561"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sz="3200" b="1" dirty="0">
                  <a:solidFill>
                    <a:schemeClr val="bg1"/>
                  </a:solidFill>
                </a:rPr>
                <a:t>Formato sugerido </a:t>
              </a:r>
              <a:r>
                <a:rPr lang="es-VE" sz="4400" b="1" dirty="0">
                  <a:solidFill>
                    <a:schemeClr val="bg1"/>
                  </a:solidFill>
                </a:rPr>
                <a:t>Agenda Pilas</a:t>
              </a:r>
              <a:endParaRPr lang="en-US" sz="3200" dirty="0">
                <a:solidFill>
                  <a:schemeClr val="bg1"/>
                </a:solidFill>
              </a:endParaRPr>
            </a:p>
          </p:txBody>
        </p:sp>
      </p:grpSp>
      <p:pic>
        <p:nvPicPr>
          <p:cNvPr id="18" name="Imagen 26"/>
          <p:cNvPicPr>
            <a:picLocks noChangeAspect="1"/>
          </p:cNvPicPr>
          <p:nvPr/>
        </p:nvPicPr>
        <p:blipFill rotWithShape="1">
          <a:blip r:embed="rId8" cstate="print">
            <a:extLst>
              <a:ext uri="{BEBA8EAE-BF5A-486C-A8C5-ECC9F3942E4B}">
                <a14:imgProps xmlns:a14="http://schemas.microsoft.com/office/drawing/2010/main" xmlns="">
                  <a14:imgLayer r:embed="rId9">
                    <a14:imgEffect>
                      <a14:backgroundRemoval t="0" b="100000" l="0" r="100000"/>
                    </a14:imgEffect>
                  </a14:imgLayer>
                </a14:imgProps>
              </a:ext>
              <a:ext uri="{28A0092B-C50C-407E-A947-70E740481C1C}">
                <a14:useLocalDpi xmlns:a14="http://schemas.microsoft.com/office/drawing/2010/main" xmlns="" val="0"/>
              </a:ext>
            </a:extLst>
          </a:blip>
          <a:srcRect l="38983"/>
          <a:stretch/>
        </p:blipFill>
        <p:spPr>
          <a:xfrm>
            <a:off x="-27384" y="6372199"/>
            <a:ext cx="1237439" cy="3110001"/>
          </a:xfrm>
          <a:prstGeom prst="rect">
            <a:avLst/>
          </a:prstGeom>
        </p:spPr>
      </p:pic>
    </p:spTree>
    <p:extLst>
      <p:ext uri="{BB962C8B-B14F-4D97-AF65-F5344CB8AC3E}">
        <p14:creationId xmlns:p14="http://schemas.microsoft.com/office/powerpoint/2010/main" xmlns="" val="40582032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0 CuadroTexto">
            <a:extLst>
              <a:ext uri="{FF2B5EF4-FFF2-40B4-BE49-F238E27FC236}">
                <a16:creationId xmlns:a16="http://schemas.microsoft.com/office/drawing/2014/main" xmlns="" id="{29296CA3-9779-43A2-9FA5-8FA1105CD175}"/>
              </a:ext>
            </a:extLst>
          </p:cNvPr>
          <p:cNvSpPr txBox="1"/>
          <p:nvPr/>
        </p:nvSpPr>
        <p:spPr>
          <a:xfrm>
            <a:off x="6356264"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58</a:t>
            </a:r>
            <a:endParaRPr lang="en-US" sz="1200" dirty="0">
              <a:solidFill>
                <a:schemeClr val="tx1">
                  <a:lumMod val="65000"/>
                  <a:lumOff val="35000"/>
                </a:schemeClr>
              </a:solidFill>
              <a:latin typeface="Arial" pitchFamily="34" charset="0"/>
              <a:cs typeface="Arial" pitchFamily="34" charset="0"/>
            </a:endParaRPr>
          </a:p>
        </p:txBody>
      </p:sp>
      <p:graphicFrame>
        <p:nvGraphicFramePr>
          <p:cNvPr id="14" name="7 Tabla"/>
          <p:cNvGraphicFramePr>
            <a:graphicFrameLocks noGrp="1"/>
          </p:cNvGraphicFramePr>
          <p:nvPr>
            <p:extLst>
              <p:ext uri="{D42A27DB-BD31-4B8C-83A1-F6EECF244321}">
                <p14:modId xmlns:p14="http://schemas.microsoft.com/office/powerpoint/2010/main" xmlns="" val="3868632102"/>
              </p:ext>
            </p:extLst>
          </p:nvPr>
        </p:nvGraphicFramePr>
        <p:xfrm>
          <a:off x="239743" y="2627784"/>
          <a:ext cx="6373217" cy="1166644"/>
        </p:xfrm>
        <a:graphic>
          <a:graphicData uri="http://schemas.openxmlformats.org/drawingml/2006/table">
            <a:tbl>
              <a:tblPr>
                <a:effectLst>
                  <a:reflection blurRad="6350" stA="50000" endA="300" endPos="90000" dir="5400000" sy="-100000" algn="bl" rotWithShape="0"/>
                </a:effectLst>
              </a:tblPr>
              <a:tblGrid>
                <a:gridCol w="487799">
                  <a:extLst>
                    <a:ext uri="{9D8B030D-6E8A-4147-A177-3AD203B41FA5}">
                      <a16:colId xmlns:a16="http://schemas.microsoft.com/office/drawing/2014/main" xmlns="" val="20000"/>
                    </a:ext>
                  </a:extLst>
                </a:gridCol>
                <a:gridCol w="527271">
                  <a:extLst>
                    <a:ext uri="{9D8B030D-6E8A-4147-A177-3AD203B41FA5}">
                      <a16:colId xmlns:a16="http://schemas.microsoft.com/office/drawing/2014/main" xmlns="" val="20001"/>
                    </a:ext>
                  </a:extLst>
                </a:gridCol>
                <a:gridCol w="878043">
                  <a:extLst>
                    <a:ext uri="{9D8B030D-6E8A-4147-A177-3AD203B41FA5}">
                      <a16:colId xmlns:a16="http://schemas.microsoft.com/office/drawing/2014/main" xmlns="" val="20002"/>
                    </a:ext>
                  </a:extLst>
                </a:gridCol>
                <a:gridCol w="792088">
                  <a:extLst>
                    <a:ext uri="{9D8B030D-6E8A-4147-A177-3AD203B41FA5}">
                      <a16:colId xmlns:a16="http://schemas.microsoft.com/office/drawing/2014/main" xmlns="" val="20003"/>
                    </a:ext>
                  </a:extLst>
                </a:gridCol>
                <a:gridCol w="1008112">
                  <a:extLst>
                    <a:ext uri="{9D8B030D-6E8A-4147-A177-3AD203B41FA5}">
                      <a16:colId xmlns:a16="http://schemas.microsoft.com/office/drawing/2014/main" xmlns="" val="20004"/>
                    </a:ext>
                  </a:extLst>
                </a:gridCol>
                <a:gridCol w="1513426">
                  <a:extLst>
                    <a:ext uri="{9D8B030D-6E8A-4147-A177-3AD203B41FA5}">
                      <a16:colId xmlns:a16="http://schemas.microsoft.com/office/drawing/2014/main" xmlns="" val="20005"/>
                    </a:ext>
                  </a:extLst>
                </a:gridCol>
                <a:gridCol w="1166478">
                  <a:extLst>
                    <a:ext uri="{9D8B030D-6E8A-4147-A177-3AD203B41FA5}">
                      <a16:colId xmlns:a16="http://schemas.microsoft.com/office/drawing/2014/main" xmlns="" val="20006"/>
                    </a:ext>
                  </a:extLst>
                </a:gridCol>
              </a:tblGrid>
              <a:tr h="583322">
                <a:tc gridSpan="2">
                  <a:txBody>
                    <a:bodyPr/>
                    <a:lstStyle/>
                    <a:p>
                      <a:pPr marL="0" marR="0" algn="ctr">
                        <a:lnSpc>
                          <a:spcPct val="107000"/>
                        </a:lnSpc>
                        <a:spcBef>
                          <a:spcPts val="0"/>
                        </a:spcBef>
                        <a:spcAft>
                          <a:spcPts val="0"/>
                        </a:spcAft>
                      </a:pPr>
                      <a:r>
                        <a:rPr lang="es-ES" sz="1200" b="1" dirty="0">
                          <a:latin typeface="Calibri"/>
                          <a:ea typeface="Calibri"/>
                          <a:cs typeface="Calibri"/>
                        </a:rPr>
                        <a:t>FECHA</a:t>
                      </a:r>
                      <a:endParaRPr lang="en-US" sz="1200" dirty="0">
                        <a:latin typeface="Calibri"/>
                        <a:ea typeface="Calibri"/>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hMerge="1">
                  <a:txBody>
                    <a:bodyPr/>
                    <a:lstStyle/>
                    <a:p>
                      <a:endParaRPr lang="en-US"/>
                    </a:p>
                  </a:txBody>
                  <a:tcPr/>
                </a:tc>
                <a:tc>
                  <a:txBody>
                    <a:bodyPr/>
                    <a:lstStyle/>
                    <a:p>
                      <a:pPr marL="0" marR="0" algn="ctr">
                        <a:lnSpc>
                          <a:spcPct val="107000"/>
                        </a:lnSpc>
                        <a:spcBef>
                          <a:spcPts val="0"/>
                        </a:spcBef>
                        <a:spcAft>
                          <a:spcPts val="0"/>
                        </a:spcAft>
                      </a:pPr>
                      <a:endParaRPr lang="es-ES" sz="1100" b="1" dirty="0" smtClean="0">
                        <a:latin typeface="Calibri"/>
                        <a:ea typeface="Calibri"/>
                        <a:cs typeface="Calibri"/>
                      </a:endParaRPr>
                    </a:p>
                    <a:p>
                      <a:pPr marL="0" marR="0" algn="ctr">
                        <a:lnSpc>
                          <a:spcPct val="107000"/>
                        </a:lnSpc>
                        <a:spcBef>
                          <a:spcPts val="0"/>
                        </a:spcBef>
                        <a:spcAft>
                          <a:spcPts val="0"/>
                        </a:spcAft>
                      </a:pPr>
                      <a:endParaRPr lang="es-ES" sz="1100" b="1" dirty="0" smtClean="0">
                        <a:latin typeface="Calibri"/>
                        <a:ea typeface="Calibri"/>
                        <a:cs typeface="Calibri"/>
                      </a:endParaRPr>
                    </a:p>
                    <a:p>
                      <a:pPr marL="0" marR="0" algn="ctr">
                        <a:lnSpc>
                          <a:spcPct val="107000"/>
                        </a:lnSpc>
                        <a:spcBef>
                          <a:spcPts val="0"/>
                        </a:spcBef>
                        <a:spcAft>
                          <a:spcPts val="0"/>
                        </a:spcAft>
                      </a:pPr>
                      <a:r>
                        <a:rPr lang="es-ES" sz="1100" b="1" dirty="0" smtClean="0">
                          <a:latin typeface="Calibri"/>
                          <a:ea typeface="Calibri"/>
                          <a:cs typeface="Calibri"/>
                        </a:rPr>
                        <a:t>MOMENTO</a:t>
                      </a:r>
                      <a:r>
                        <a:rPr lang="es-ES" sz="900" b="1" dirty="0" smtClean="0">
                          <a:latin typeface="Calibri"/>
                          <a:ea typeface="Calibri"/>
                          <a:cs typeface="Calibri"/>
                        </a:rPr>
                        <a:t> </a:t>
                      </a:r>
                      <a:endParaRPr lang="en-US" sz="900" dirty="0">
                        <a:latin typeface="Calibri"/>
                        <a:ea typeface="Calibri"/>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66"/>
                    </a:solidFill>
                  </a:tcPr>
                </a:tc>
                <a:tc rowSpan="2">
                  <a:txBody>
                    <a:bodyPr/>
                    <a:lstStyle/>
                    <a:p>
                      <a:pPr marL="0" marR="0" algn="ctr">
                        <a:lnSpc>
                          <a:spcPct val="107000"/>
                        </a:lnSpc>
                        <a:spcBef>
                          <a:spcPts val="0"/>
                        </a:spcBef>
                        <a:spcAft>
                          <a:spcPts val="0"/>
                        </a:spcAft>
                      </a:pPr>
                      <a:r>
                        <a:rPr lang="es-ES" sz="1400" b="1" dirty="0">
                          <a:latin typeface="Calibri"/>
                          <a:ea typeface="Calibri"/>
                          <a:cs typeface="Calibri"/>
                        </a:rPr>
                        <a:t>¿QUÉ?</a:t>
                      </a:r>
                      <a:endParaRPr lang="en-US" sz="1400" dirty="0">
                        <a:latin typeface="Calibri"/>
                        <a:ea typeface="Calibri"/>
                        <a:cs typeface="Times New Roman"/>
                      </a:endParaRPr>
                    </a:p>
                  </a:txBody>
                  <a:tcPr marL="60875" marR="60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07000"/>
                        </a:lnSpc>
                        <a:spcBef>
                          <a:spcPts val="0"/>
                        </a:spcBef>
                        <a:spcAft>
                          <a:spcPts val="0"/>
                        </a:spcAft>
                      </a:pPr>
                      <a:r>
                        <a:rPr lang="es-ES" sz="1400" b="1" dirty="0">
                          <a:latin typeface="Calibri"/>
                          <a:ea typeface="Calibri"/>
                          <a:cs typeface="Calibri"/>
                        </a:rPr>
                        <a:t>¿PARA QUÉ?</a:t>
                      </a:r>
                      <a:endParaRPr lang="en-US" sz="1400" dirty="0">
                        <a:latin typeface="Calibri"/>
                        <a:ea typeface="Calibri"/>
                        <a:cs typeface="Times New Roman"/>
                      </a:endParaRPr>
                    </a:p>
                  </a:txBody>
                  <a:tcPr marL="60875" marR="60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07000"/>
                        </a:lnSpc>
                        <a:spcBef>
                          <a:spcPts val="0"/>
                        </a:spcBef>
                        <a:spcAft>
                          <a:spcPts val="0"/>
                        </a:spcAft>
                      </a:pPr>
                      <a:r>
                        <a:rPr lang="es-ES" sz="1400" b="1" dirty="0">
                          <a:latin typeface="Calibri"/>
                          <a:ea typeface="Calibri"/>
                          <a:cs typeface="Calibri"/>
                        </a:rPr>
                        <a:t>¿CÓMO LO HAREMOS?</a:t>
                      </a:r>
                      <a:endParaRPr lang="en-US" sz="1400" dirty="0">
                        <a:latin typeface="Calibri"/>
                        <a:ea typeface="Calibri"/>
                        <a:cs typeface="Times New Roman"/>
                      </a:endParaRPr>
                    </a:p>
                  </a:txBody>
                  <a:tcPr marL="60875" marR="60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07000"/>
                        </a:lnSpc>
                        <a:spcBef>
                          <a:spcPts val="0"/>
                        </a:spcBef>
                        <a:spcAft>
                          <a:spcPts val="0"/>
                        </a:spcAft>
                      </a:pPr>
                      <a:r>
                        <a:rPr lang="es-ES" sz="1400" b="1" dirty="0">
                          <a:latin typeface="Calibri"/>
                          <a:ea typeface="Calibri"/>
                          <a:cs typeface="Calibri"/>
                        </a:rPr>
                        <a:t>¿QUÉ LOGRAMOS?</a:t>
                      </a:r>
                      <a:endParaRPr lang="en-US" sz="1400" dirty="0">
                        <a:latin typeface="Calibri"/>
                        <a:ea typeface="Calibri"/>
                        <a:cs typeface="Times New Roman"/>
                      </a:endParaRPr>
                    </a:p>
                  </a:txBody>
                  <a:tcPr marL="60875" marR="60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583322">
                <a:tc>
                  <a:txBody>
                    <a:bodyPr/>
                    <a:lstStyle/>
                    <a:p>
                      <a:pPr marL="0" marR="0" algn="ctr">
                        <a:lnSpc>
                          <a:spcPct val="107000"/>
                        </a:lnSpc>
                        <a:spcBef>
                          <a:spcPts val="0"/>
                        </a:spcBef>
                        <a:spcAft>
                          <a:spcPts val="0"/>
                        </a:spcAft>
                      </a:pPr>
                      <a:r>
                        <a:rPr lang="es-ES" sz="700" b="1" dirty="0">
                          <a:latin typeface="Calibri"/>
                          <a:ea typeface="Calibri"/>
                          <a:cs typeface="Calibri"/>
                        </a:rPr>
                        <a:t>SEMANA</a:t>
                      </a:r>
                      <a:endParaRPr lang="en-US" sz="900" dirty="0">
                        <a:latin typeface="Calibri"/>
                        <a:ea typeface="Calibri"/>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marL="0" marR="0" algn="ctr">
                        <a:lnSpc>
                          <a:spcPct val="107000"/>
                        </a:lnSpc>
                        <a:spcBef>
                          <a:spcPts val="0"/>
                        </a:spcBef>
                        <a:spcAft>
                          <a:spcPts val="0"/>
                        </a:spcAft>
                      </a:pPr>
                      <a:r>
                        <a:rPr lang="es-ES" sz="1200" b="1" dirty="0">
                          <a:latin typeface="Calibri"/>
                          <a:ea typeface="Calibri"/>
                          <a:cs typeface="Calibri"/>
                        </a:rPr>
                        <a:t>DÍAS</a:t>
                      </a:r>
                      <a:endParaRPr lang="en-US" sz="1200" dirty="0">
                        <a:latin typeface="Calibri"/>
                        <a:ea typeface="Calibri"/>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marL="0" marR="0" algn="ctr">
                        <a:lnSpc>
                          <a:spcPct val="107000"/>
                        </a:lnSpc>
                        <a:spcBef>
                          <a:spcPts val="0"/>
                        </a:spcBef>
                        <a:spcAft>
                          <a:spcPts val="0"/>
                        </a:spcAft>
                      </a:pPr>
                      <a:r>
                        <a:rPr lang="es-ES" sz="1100" b="1" dirty="0">
                          <a:latin typeface="Calibri"/>
                          <a:ea typeface="Calibri"/>
                          <a:cs typeface="Calibri"/>
                        </a:rPr>
                        <a:t>DE LA JORNADA</a:t>
                      </a:r>
                      <a:endParaRPr lang="en-US" sz="1100" dirty="0">
                        <a:latin typeface="Calibri"/>
                        <a:ea typeface="Calibri"/>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6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bl>
          </a:graphicData>
        </a:graphic>
      </p:graphicFrame>
      <p:sp>
        <p:nvSpPr>
          <p:cNvPr id="15" name="8 CuadroTexto"/>
          <p:cNvSpPr txBox="1"/>
          <p:nvPr/>
        </p:nvSpPr>
        <p:spPr>
          <a:xfrm>
            <a:off x="296144" y="4878337"/>
            <a:ext cx="6316816" cy="2031325"/>
          </a:xfrm>
          <a:prstGeom prst="rect">
            <a:avLst/>
          </a:prstGeom>
          <a:noFill/>
        </p:spPr>
        <p:txBody>
          <a:bodyPr wrap="square" rtlCol="0">
            <a:spAutoFit/>
          </a:bodyPr>
          <a:lstStyle/>
          <a:p>
            <a:pPr algn="just">
              <a:lnSpc>
                <a:spcPct val="150000"/>
              </a:lnSpc>
            </a:pPr>
            <a:r>
              <a:rPr lang="es-VE" sz="1400" b="1" dirty="0">
                <a:solidFill>
                  <a:schemeClr val="tx1">
                    <a:lumMod val="65000"/>
                    <a:lumOff val="35000"/>
                  </a:schemeClr>
                </a:solidFill>
              </a:rPr>
              <a:t>1.- FECHA: </a:t>
            </a:r>
            <a:r>
              <a:rPr lang="es-VE" sz="1400" dirty="0">
                <a:solidFill>
                  <a:schemeClr val="tx1">
                    <a:lumMod val="65000"/>
                    <a:lumOff val="35000"/>
                  </a:schemeClr>
                </a:solidFill>
              </a:rPr>
              <a:t>se expresa en semana y días, ya que la agenda se debe elaborar al inicio o final de cada semana de clase. </a:t>
            </a:r>
            <a:endParaRPr lang="en-US" sz="1400" dirty="0">
              <a:solidFill>
                <a:schemeClr val="tx1">
                  <a:lumMod val="65000"/>
                  <a:lumOff val="35000"/>
                </a:schemeClr>
              </a:solidFill>
            </a:endParaRPr>
          </a:p>
          <a:p>
            <a:pPr algn="just">
              <a:lnSpc>
                <a:spcPct val="150000"/>
              </a:lnSpc>
            </a:pPr>
            <a:r>
              <a:rPr lang="es-VE" sz="1400" dirty="0">
                <a:solidFill>
                  <a:schemeClr val="tx1">
                    <a:lumMod val="65000"/>
                    <a:lumOff val="35000"/>
                  </a:schemeClr>
                </a:solidFill>
              </a:rPr>
              <a:t> </a:t>
            </a:r>
            <a:endParaRPr lang="en-US" sz="1400" dirty="0">
              <a:solidFill>
                <a:schemeClr val="tx1">
                  <a:lumMod val="65000"/>
                  <a:lumOff val="35000"/>
                </a:schemeClr>
              </a:solidFill>
            </a:endParaRPr>
          </a:p>
          <a:p>
            <a:pPr algn="just">
              <a:lnSpc>
                <a:spcPct val="150000"/>
              </a:lnSpc>
            </a:pPr>
            <a:r>
              <a:rPr lang="es-VE" sz="1400" b="1" dirty="0">
                <a:solidFill>
                  <a:schemeClr val="tx1">
                    <a:lumMod val="65000"/>
                    <a:lumOff val="35000"/>
                  </a:schemeClr>
                </a:solidFill>
              </a:rPr>
              <a:t>2.- MOMENTO DE </a:t>
            </a:r>
            <a:r>
              <a:rPr lang="es-VE" sz="1400" b="1" dirty="0" smtClean="0">
                <a:solidFill>
                  <a:schemeClr val="tx1">
                    <a:lumMod val="65000"/>
                    <a:lumOff val="35000"/>
                  </a:schemeClr>
                </a:solidFill>
              </a:rPr>
              <a:t>LA JORNADA: </a:t>
            </a:r>
            <a:r>
              <a:rPr lang="es-VE" sz="1400" dirty="0">
                <a:solidFill>
                  <a:schemeClr val="tx1">
                    <a:lumMod val="65000"/>
                    <a:lumOff val="35000"/>
                  </a:schemeClr>
                </a:solidFill>
              </a:rPr>
              <a:t>se señala el momento de clase (inicio, desarrollo o cierre) durante el cual se desarrollará la actividad. </a:t>
            </a:r>
            <a:endParaRPr lang="en-US" sz="1400" dirty="0">
              <a:solidFill>
                <a:schemeClr val="tx1">
                  <a:lumMod val="65000"/>
                  <a:lumOff val="35000"/>
                </a:schemeClr>
              </a:solidFill>
            </a:endParaRPr>
          </a:p>
          <a:p>
            <a:pPr algn="just">
              <a:lnSpc>
                <a:spcPct val="150000"/>
              </a:lnSpc>
            </a:pPr>
            <a:r>
              <a:rPr lang="es-VE" sz="1400" b="1" dirty="0">
                <a:solidFill>
                  <a:schemeClr val="tx1">
                    <a:lumMod val="65000"/>
                    <a:lumOff val="35000"/>
                  </a:schemeClr>
                </a:solidFill>
              </a:rPr>
              <a:t> </a:t>
            </a:r>
            <a:endParaRPr lang="en-US" sz="1400" dirty="0">
              <a:solidFill>
                <a:schemeClr val="tx1">
                  <a:lumMod val="65000"/>
                  <a:lumOff val="35000"/>
                </a:schemeClr>
              </a:solidFill>
            </a:endParaRPr>
          </a:p>
        </p:txBody>
      </p:sp>
      <p:pic>
        <p:nvPicPr>
          <p:cNvPr id="12"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ackgroundRemoval t="3279" b="100000" l="0" r="28000"/>
                    </a14:imgEffect>
                  </a14:imgLayer>
                </a14:imgProps>
              </a:ext>
            </a:extLst>
          </a:blip>
          <a:srcRect r="71814"/>
          <a:stretch/>
        </p:blipFill>
        <p:spPr bwMode="auto">
          <a:xfrm>
            <a:off x="5923646" y="8571576"/>
            <a:ext cx="385674" cy="392912"/>
          </a:xfrm>
          <a:prstGeom prst="rect">
            <a:avLst/>
          </a:prstGeom>
          <a:noFill/>
        </p:spPr>
      </p:pic>
      <p:pic>
        <p:nvPicPr>
          <p:cNvPr id="13"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5" cstate="print"/>
          <a:stretch>
            <a:fillRect/>
          </a:stretch>
        </p:blipFill>
        <p:spPr>
          <a:xfrm>
            <a:off x="4752461" y="8551690"/>
            <a:ext cx="548747" cy="375928"/>
          </a:xfrm>
          <a:prstGeom prst="rect">
            <a:avLst/>
          </a:prstGeom>
        </p:spPr>
      </p:pic>
      <p:pic>
        <p:nvPicPr>
          <p:cNvPr id="17"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6" cstate="print"/>
          <a:srcRect/>
          <a:stretch>
            <a:fillRect/>
          </a:stretch>
        </p:blipFill>
        <p:spPr bwMode="auto">
          <a:xfrm>
            <a:off x="5375632" y="8574565"/>
            <a:ext cx="429632" cy="389923"/>
          </a:xfrm>
          <a:prstGeom prst="rect">
            <a:avLst/>
          </a:prstGeom>
          <a:noFill/>
        </p:spPr>
      </p:pic>
      <p:sp>
        <p:nvSpPr>
          <p:cNvPr id="19" name="Rectángulo redondeado 34"/>
          <p:cNvSpPr/>
          <p:nvPr/>
        </p:nvSpPr>
        <p:spPr>
          <a:xfrm flipH="1">
            <a:off x="-27384" y="395536"/>
            <a:ext cx="5157192" cy="864096"/>
          </a:xfrm>
          <a:prstGeom prst="roundRect">
            <a:avLst/>
          </a:prstGeom>
          <a:gradFill>
            <a:gsLst>
              <a:gs pos="0">
                <a:schemeClr val="accent1">
                  <a:lumMod val="5000"/>
                  <a:lumOff val="95000"/>
                </a:schemeClr>
              </a:gs>
              <a:gs pos="23000">
                <a:schemeClr val="accent5">
                  <a:lumMod val="40000"/>
                  <a:lumOff val="60000"/>
                </a:schemeClr>
              </a:gs>
              <a:gs pos="40000">
                <a:srgbClr val="FFC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 name="Imagen 3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085184" y="189896"/>
            <a:ext cx="1834486" cy="1438237"/>
          </a:xfrm>
          <a:prstGeom prst="rect">
            <a:avLst/>
          </a:prstGeom>
        </p:spPr>
      </p:pic>
      <p:sp>
        <p:nvSpPr>
          <p:cNvPr id="22" name="Rectangle 6">
            <a:extLst/>
          </p:cNvPr>
          <p:cNvSpPr>
            <a:spLocks noChangeArrowheads="1"/>
          </p:cNvSpPr>
          <p:nvPr/>
        </p:nvSpPr>
        <p:spPr bwMode="auto">
          <a:xfrm>
            <a:off x="116632" y="-292026"/>
            <a:ext cx="3358267"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sz="2400" b="1" dirty="0">
                <a:solidFill>
                  <a:schemeClr val="bg1"/>
                </a:solidFill>
              </a:rPr>
              <a:t/>
            </a:r>
            <a:br>
              <a:rPr lang="es-VE" sz="2400" b="1" dirty="0">
                <a:solidFill>
                  <a:schemeClr val="bg1"/>
                </a:solidFill>
              </a:rPr>
            </a:br>
            <a:r>
              <a:rPr lang="es-VE" sz="2400" b="1" dirty="0">
                <a:solidFill>
                  <a:schemeClr val="bg1"/>
                </a:solidFill>
              </a:rPr>
              <a:t/>
            </a:r>
            <a:br>
              <a:rPr lang="es-VE" sz="2400" b="1" dirty="0">
                <a:solidFill>
                  <a:schemeClr val="bg1"/>
                </a:solidFill>
              </a:rPr>
            </a:br>
            <a:r>
              <a:rPr lang="es-VE" sz="2400" b="1" dirty="0">
                <a:solidFill>
                  <a:schemeClr val="bg1"/>
                </a:solidFill>
              </a:rPr>
              <a:t>LA AGENDA </a:t>
            </a:r>
            <a:r>
              <a:rPr lang="es-VE" sz="2400" b="1" dirty="0" smtClean="0">
                <a:solidFill>
                  <a:schemeClr val="bg1"/>
                </a:solidFill>
              </a:rPr>
              <a:t>PILAS. </a:t>
            </a:r>
            <a:r>
              <a:rPr lang="es-VE" sz="2400" b="1" dirty="0">
                <a:solidFill>
                  <a:schemeClr val="bg1"/>
                </a:solidFill>
              </a:rPr>
              <a:t>PASO A PASO (1)</a:t>
            </a:r>
            <a:br>
              <a:rPr lang="es-VE" sz="2400" b="1" dirty="0">
                <a:solidFill>
                  <a:schemeClr val="bg1"/>
                </a:solidFill>
              </a:rPr>
            </a:br>
            <a:r>
              <a:rPr lang="en-US" sz="2400" dirty="0">
                <a:solidFill>
                  <a:schemeClr val="bg1"/>
                </a:solidFill>
              </a:rPr>
              <a:t/>
            </a:r>
            <a:br>
              <a:rPr lang="en-US" sz="2400" dirty="0">
                <a:solidFill>
                  <a:schemeClr val="bg1"/>
                </a:solidFill>
              </a:rPr>
            </a:br>
            <a:endParaRPr lang="en-US" sz="2400" dirty="0">
              <a:solidFill>
                <a:schemeClr val="bg1"/>
              </a:solidFill>
            </a:endParaRPr>
          </a:p>
        </p:txBody>
      </p:sp>
    </p:spTree>
    <p:extLst>
      <p:ext uri="{BB962C8B-B14F-4D97-AF65-F5344CB8AC3E}">
        <p14:creationId xmlns:p14="http://schemas.microsoft.com/office/powerpoint/2010/main" xmlns="" val="24431045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59</a:t>
            </a:r>
            <a:endParaRPr lang="en-US" sz="1200" dirty="0">
              <a:solidFill>
                <a:schemeClr val="tx1">
                  <a:lumMod val="65000"/>
                  <a:lumOff val="35000"/>
                </a:schemeClr>
              </a:solidFill>
              <a:latin typeface="Arial" pitchFamily="34" charset="0"/>
              <a:cs typeface="Arial" pitchFamily="34" charset="0"/>
            </a:endParaRPr>
          </a:p>
        </p:txBody>
      </p:sp>
      <p:graphicFrame>
        <p:nvGraphicFramePr>
          <p:cNvPr id="12" name="7 Tabla"/>
          <p:cNvGraphicFramePr>
            <a:graphicFrameLocks noGrp="1"/>
          </p:cNvGraphicFramePr>
          <p:nvPr>
            <p:extLst>
              <p:ext uri="{D42A27DB-BD31-4B8C-83A1-F6EECF244321}">
                <p14:modId xmlns:p14="http://schemas.microsoft.com/office/powerpoint/2010/main" xmlns="" val="2492276025"/>
              </p:ext>
            </p:extLst>
          </p:nvPr>
        </p:nvGraphicFramePr>
        <p:xfrm>
          <a:off x="260648" y="2555776"/>
          <a:ext cx="6319745" cy="1368152"/>
        </p:xfrm>
        <a:graphic>
          <a:graphicData uri="http://schemas.openxmlformats.org/drawingml/2006/table">
            <a:tbl>
              <a:tblPr>
                <a:effectLst>
                  <a:reflection blurRad="6350" stA="50000" endA="300" endPos="55000" dir="5400000" sy="-100000" algn="bl" rotWithShape="0"/>
                </a:effectLst>
              </a:tblPr>
              <a:tblGrid>
                <a:gridCol w="483707">
                  <a:extLst>
                    <a:ext uri="{9D8B030D-6E8A-4147-A177-3AD203B41FA5}">
                      <a16:colId xmlns:a16="http://schemas.microsoft.com/office/drawing/2014/main" xmlns="" val="20000"/>
                    </a:ext>
                  </a:extLst>
                </a:gridCol>
                <a:gridCol w="522848">
                  <a:extLst>
                    <a:ext uri="{9D8B030D-6E8A-4147-A177-3AD203B41FA5}">
                      <a16:colId xmlns:a16="http://schemas.microsoft.com/office/drawing/2014/main" xmlns="" val="20001"/>
                    </a:ext>
                  </a:extLst>
                </a:gridCol>
                <a:gridCol w="937661">
                  <a:extLst>
                    <a:ext uri="{9D8B030D-6E8A-4147-A177-3AD203B41FA5}">
                      <a16:colId xmlns:a16="http://schemas.microsoft.com/office/drawing/2014/main" xmlns="" val="20002"/>
                    </a:ext>
                  </a:extLst>
                </a:gridCol>
                <a:gridCol w="720080">
                  <a:extLst>
                    <a:ext uri="{9D8B030D-6E8A-4147-A177-3AD203B41FA5}">
                      <a16:colId xmlns:a16="http://schemas.microsoft.com/office/drawing/2014/main" xmlns="" val="20003"/>
                    </a:ext>
                  </a:extLst>
                </a:gridCol>
                <a:gridCol w="1008112">
                  <a:extLst>
                    <a:ext uri="{9D8B030D-6E8A-4147-A177-3AD203B41FA5}">
                      <a16:colId xmlns:a16="http://schemas.microsoft.com/office/drawing/2014/main" xmlns="" val="20004"/>
                    </a:ext>
                  </a:extLst>
                </a:gridCol>
                <a:gridCol w="1490646">
                  <a:extLst>
                    <a:ext uri="{9D8B030D-6E8A-4147-A177-3AD203B41FA5}">
                      <a16:colId xmlns:a16="http://schemas.microsoft.com/office/drawing/2014/main" xmlns="" val="20005"/>
                    </a:ext>
                  </a:extLst>
                </a:gridCol>
                <a:gridCol w="1156691">
                  <a:extLst>
                    <a:ext uri="{9D8B030D-6E8A-4147-A177-3AD203B41FA5}">
                      <a16:colId xmlns:a16="http://schemas.microsoft.com/office/drawing/2014/main" xmlns="" val="20006"/>
                    </a:ext>
                  </a:extLst>
                </a:gridCol>
              </a:tblGrid>
              <a:tr h="684076">
                <a:tc gridSpan="2">
                  <a:txBody>
                    <a:bodyPr/>
                    <a:lstStyle/>
                    <a:p>
                      <a:pPr marL="0" marR="0" algn="ctr">
                        <a:lnSpc>
                          <a:spcPct val="107000"/>
                        </a:lnSpc>
                        <a:spcBef>
                          <a:spcPts val="0"/>
                        </a:spcBef>
                        <a:spcAft>
                          <a:spcPts val="0"/>
                        </a:spcAft>
                      </a:pPr>
                      <a:r>
                        <a:rPr lang="es-ES" sz="1200" b="1" dirty="0">
                          <a:latin typeface="Calibri"/>
                          <a:ea typeface="Calibri"/>
                          <a:cs typeface="Calibri"/>
                        </a:rPr>
                        <a:t>FECHA</a:t>
                      </a:r>
                      <a:endParaRPr lang="en-US" sz="1200" dirty="0">
                        <a:latin typeface="Calibri"/>
                        <a:ea typeface="Calibri"/>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ctr">
                        <a:lnSpc>
                          <a:spcPct val="107000"/>
                        </a:lnSpc>
                        <a:spcBef>
                          <a:spcPts val="0"/>
                        </a:spcBef>
                        <a:spcAft>
                          <a:spcPts val="0"/>
                        </a:spcAft>
                      </a:pPr>
                      <a:endParaRPr lang="es-ES" sz="1100" b="1" dirty="0" smtClean="0">
                        <a:latin typeface="Calibri"/>
                        <a:ea typeface="Calibri"/>
                        <a:cs typeface="Calibri"/>
                      </a:endParaRPr>
                    </a:p>
                    <a:p>
                      <a:pPr marL="0" marR="0" algn="ctr">
                        <a:lnSpc>
                          <a:spcPct val="107000"/>
                        </a:lnSpc>
                        <a:spcBef>
                          <a:spcPts val="0"/>
                        </a:spcBef>
                        <a:spcAft>
                          <a:spcPts val="0"/>
                        </a:spcAft>
                      </a:pPr>
                      <a:endParaRPr lang="es-ES" sz="1100" b="1" dirty="0" smtClean="0">
                        <a:latin typeface="Calibri"/>
                        <a:ea typeface="Calibri"/>
                        <a:cs typeface="Calibri"/>
                      </a:endParaRPr>
                    </a:p>
                    <a:p>
                      <a:pPr marL="0" marR="0" algn="ctr">
                        <a:lnSpc>
                          <a:spcPct val="107000"/>
                        </a:lnSpc>
                        <a:spcBef>
                          <a:spcPts val="0"/>
                        </a:spcBef>
                        <a:spcAft>
                          <a:spcPts val="0"/>
                        </a:spcAft>
                      </a:pPr>
                      <a:r>
                        <a:rPr lang="es-ES" sz="1100" b="1" dirty="0" smtClean="0">
                          <a:latin typeface="Calibri"/>
                          <a:ea typeface="Calibri"/>
                          <a:cs typeface="Calibri"/>
                        </a:rPr>
                        <a:t>MOMENTO</a:t>
                      </a:r>
                      <a:r>
                        <a:rPr lang="es-ES" sz="1200" b="1" dirty="0" smtClean="0">
                          <a:latin typeface="Calibri"/>
                          <a:ea typeface="Calibri"/>
                          <a:cs typeface="Calibri"/>
                        </a:rPr>
                        <a:t> </a:t>
                      </a:r>
                      <a:endParaRPr lang="en-US" sz="1200" dirty="0">
                        <a:latin typeface="Calibri"/>
                        <a:ea typeface="Calibri"/>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marL="0" marR="0" algn="ctr">
                        <a:lnSpc>
                          <a:spcPct val="107000"/>
                        </a:lnSpc>
                        <a:spcBef>
                          <a:spcPts val="0"/>
                        </a:spcBef>
                        <a:spcAft>
                          <a:spcPts val="0"/>
                        </a:spcAft>
                      </a:pPr>
                      <a:r>
                        <a:rPr lang="es-ES" sz="1200" b="1" dirty="0">
                          <a:latin typeface="Calibri"/>
                          <a:ea typeface="Calibri"/>
                          <a:cs typeface="Calibri"/>
                        </a:rPr>
                        <a:t>¿QUÉ?</a:t>
                      </a:r>
                      <a:endParaRPr lang="en-US" sz="1200" dirty="0">
                        <a:latin typeface="Calibri"/>
                        <a:ea typeface="Calibri"/>
                        <a:cs typeface="Times New Roman"/>
                      </a:endParaRPr>
                    </a:p>
                  </a:txBody>
                  <a:tcPr marL="60875" marR="60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rowSpan="2">
                  <a:txBody>
                    <a:bodyPr/>
                    <a:lstStyle/>
                    <a:p>
                      <a:pPr marL="0" marR="0" algn="ctr">
                        <a:lnSpc>
                          <a:spcPct val="107000"/>
                        </a:lnSpc>
                        <a:spcBef>
                          <a:spcPts val="0"/>
                        </a:spcBef>
                        <a:spcAft>
                          <a:spcPts val="0"/>
                        </a:spcAft>
                      </a:pPr>
                      <a:r>
                        <a:rPr lang="es-ES" sz="1200" b="1" dirty="0">
                          <a:latin typeface="Calibri"/>
                          <a:ea typeface="Calibri"/>
                          <a:cs typeface="Calibri"/>
                        </a:rPr>
                        <a:t>¿PARA QUÉ?</a:t>
                      </a:r>
                      <a:endParaRPr lang="en-US" sz="1200" dirty="0">
                        <a:latin typeface="Calibri"/>
                        <a:ea typeface="Calibri"/>
                        <a:cs typeface="Times New Roman"/>
                      </a:endParaRPr>
                    </a:p>
                  </a:txBody>
                  <a:tcPr marL="60875" marR="60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07000"/>
                        </a:lnSpc>
                        <a:spcBef>
                          <a:spcPts val="0"/>
                        </a:spcBef>
                        <a:spcAft>
                          <a:spcPts val="0"/>
                        </a:spcAft>
                      </a:pPr>
                      <a:r>
                        <a:rPr lang="es-ES" sz="1200" b="1" dirty="0">
                          <a:latin typeface="Calibri"/>
                          <a:ea typeface="Calibri"/>
                          <a:cs typeface="Calibri"/>
                        </a:rPr>
                        <a:t>¿CÓMO LO HAREMOS?</a:t>
                      </a:r>
                      <a:endParaRPr lang="en-US" sz="1200" dirty="0">
                        <a:latin typeface="Calibri"/>
                        <a:ea typeface="Calibri"/>
                        <a:cs typeface="Times New Roman"/>
                      </a:endParaRPr>
                    </a:p>
                  </a:txBody>
                  <a:tcPr marL="60875" marR="60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07000"/>
                        </a:lnSpc>
                        <a:spcBef>
                          <a:spcPts val="0"/>
                        </a:spcBef>
                        <a:spcAft>
                          <a:spcPts val="0"/>
                        </a:spcAft>
                      </a:pPr>
                      <a:r>
                        <a:rPr lang="es-ES" sz="1200" b="1" dirty="0">
                          <a:latin typeface="Calibri"/>
                          <a:ea typeface="Calibri"/>
                          <a:cs typeface="Calibri"/>
                        </a:rPr>
                        <a:t>¿QUÉ LOGRAMOS?</a:t>
                      </a:r>
                      <a:endParaRPr lang="en-US" sz="1200" dirty="0">
                        <a:latin typeface="Calibri"/>
                        <a:ea typeface="Calibri"/>
                        <a:cs typeface="Times New Roman"/>
                      </a:endParaRPr>
                    </a:p>
                  </a:txBody>
                  <a:tcPr marL="60875" marR="60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684076">
                <a:tc>
                  <a:txBody>
                    <a:bodyPr/>
                    <a:lstStyle/>
                    <a:p>
                      <a:pPr marL="0" marR="0" algn="ctr">
                        <a:lnSpc>
                          <a:spcPct val="107000"/>
                        </a:lnSpc>
                        <a:spcBef>
                          <a:spcPts val="0"/>
                        </a:spcBef>
                        <a:spcAft>
                          <a:spcPts val="0"/>
                        </a:spcAft>
                      </a:pPr>
                      <a:r>
                        <a:rPr lang="es-ES" sz="700" b="1" dirty="0">
                          <a:latin typeface="Calibri"/>
                          <a:ea typeface="Calibri"/>
                          <a:cs typeface="Calibri"/>
                        </a:rPr>
                        <a:t>SEMANA</a:t>
                      </a:r>
                      <a:endParaRPr lang="en-US" sz="900" dirty="0">
                        <a:latin typeface="Calibri"/>
                        <a:ea typeface="Calibri"/>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s-ES" sz="1200" b="1" dirty="0">
                          <a:latin typeface="Calibri"/>
                          <a:ea typeface="Calibri"/>
                          <a:cs typeface="Calibri"/>
                        </a:rPr>
                        <a:t>DÍAS</a:t>
                      </a:r>
                      <a:endParaRPr lang="en-US" sz="1200" dirty="0">
                        <a:latin typeface="Calibri"/>
                        <a:ea typeface="Calibri"/>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s-ES" sz="1200" b="1" dirty="0">
                          <a:latin typeface="Calibri"/>
                          <a:ea typeface="Calibri"/>
                          <a:cs typeface="Calibri"/>
                        </a:rPr>
                        <a:t>DE LA </a:t>
                      </a:r>
                      <a:r>
                        <a:rPr lang="es-ES" sz="1100" b="1" dirty="0">
                          <a:latin typeface="Calibri"/>
                          <a:ea typeface="Calibri"/>
                          <a:cs typeface="Calibri"/>
                        </a:rPr>
                        <a:t>JORNADA</a:t>
                      </a:r>
                      <a:endParaRPr lang="en-US" sz="1200" dirty="0">
                        <a:latin typeface="Calibri"/>
                        <a:ea typeface="Calibri"/>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bl>
          </a:graphicData>
        </a:graphic>
      </p:graphicFrame>
      <p:sp>
        <p:nvSpPr>
          <p:cNvPr id="15" name="Rectangle 6">
            <a:extLst/>
          </p:cNvPr>
          <p:cNvSpPr>
            <a:spLocks noChangeArrowheads="1"/>
          </p:cNvSpPr>
          <p:nvPr/>
        </p:nvSpPr>
        <p:spPr bwMode="auto">
          <a:xfrm>
            <a:off x="2780928" y="-292026"/>
            <a:ext cx="3799465"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r>
              <a:rPr lang="es-VE" sz="2400" b="1" dirty="0">
                <a:solidFill>
                  <a:schemeClr val="bg1"/>
                </a:solidFill>
              </a:rPr>
              <a:t/>
            </a:r>
            <a:br>
              <a:rPr lang="es-VE" sz="2400" b="1" dirty="0">
                <a:solidFill>
                  <a:schemeClr val="bg1"/>
                </a:solidFill>
              </a:rPr>
            </a:br>
            <a:r>
              <a:rPr lang="es-VE" sz="2400" b="1" dirty="0">
                <a:solidFill>
                  <a:schemeClr val="bg1"/>
                </a:solidFill>
              </a:rPr>
              <a:t/>
            </a:r>
            <a:br>
              <a:rPr lang="es-VE" sz="2400" b="1" dirty="0">
                <a:solidFill>
                  <a:schemeClr val="bg1"/>
                </a:solidFill>
              </a:rPr>
            </a:br>
            <a:r>
              <a:rPr lang="es-VE" sz="2400" b="1" dirty="0">
                <a:solidFill>
                  <a:schemeClr val="bg1"/>
                </a:solidFill>
              </a:rPr>
              <a:t>LA AGENDA PILAS, PASO A PASO </a:t>
            </a:r>
            <a:r>
              <a:rPr lang="es-VE" sz="2400" b="1" dirty="0" smtClean="0">
                <a:solidFill>
                  <a:schemeClr val="bg1"/>
                </a:solidFill>
              </a:rPr>
              <a:t>(2)</a:t>
            </a:r>
            <a:r>
              <a:rPr lang="es-VE" sz="2400" b="1" dirty="0">
                <a:solidFill>
                  <a:schemeClr val="bg1"/>
                </a:solidFill>
              </a:rPr>
              <a:t/>
            </a:r>
            <a:br>
              <a:rPr lang="es-VE" sz="2400" b="1" dirty="0">
                <a:solidFill>
                  <a:schemeClr val="bg1"/>
                </a:solidFill>
              </a:rPr>
            </a:br>
            <a:r>
              <a:rPr lang="en-US" sz="2400" dirty="0">
                <a:solidFill>
                  <a:schemeClr val="bg1"/>
                </a:solidFill>
              </a:rPr>
              <a:t/>
            </a:r>
            <a:br>
              <a:rPr lang="en-US" sz="2400" dirty="0">
                <a:solidFill>
                  <a:schemeClr val="bg1"/>
                </a:solidFill>
              </a:rPr>
            </a:br>
            <a:endParaRPr lang="en-US" sz="2400" dirty="0">
              <a:solidFill>
                <a:schemeClr val="bg1"/>
              </a:solidFill>
            </a:endParaRPr>
          </a:p>
        </p:txBody>
      </p:sp>
      <p:pic>
        <p:nvPicPr>
          <p:cNvPr id="17"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18"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4" cstate="print"/>
          <a:stretch>
            <a:fillRect/>
          </a:stretch>
        </p:blipFill>
        <p:spPr>
          <a:xfrm>
            <a:off x="4680453" y="8551690"/>
            <a:ext cx="548747" cy="375928"/>
          </a:xfrm>
          <a:prstGeom prst="rect">
            <a:avLst/>
          </a:prstGeom>
        </p:spPr>
      </p:pic>
      <p:pic>
        <p:nvPicPr>
          <p:cNvPr id="19"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5" cstate="print"/>
          <a:srcRect/>
          <a:stretch>
            <a:fillRect/>
          </a:stretch>
        </p:blipFill>
        <p:spPr bwMode="auto">
          <a:xfrm>
            <a:off x="5303624" y="8574565"/>
            <a:ext cx="429632" cy="389923"/>
          </a:xfrm>
          <a:prstGeom prst="rect">
            <a:avLst/>
          </a:prstGeom>
          <a:noFill/>
        </p:spPr>
      </p:pic>
      <p:sp>
        <p:nvSpPr>
          <p:cNvPr id="21" name="Rectángulo redondeado 34"/>
          <p:cNvSpPr/>
          <p:nvPr/>
        </p:nvSpPr>
        <p:spPr>
          <a:xfrm flipH="1">
            <a:off x="-27384" y="395536"/>
            <a:ext cx="5157192" cy="864096"/>
          </a:xfrm>
          <a:prstGeom prst="roundRect">
            <a:avLst/>
          </a:prstGeom>
          <a:gradFill>
            <a:gsLst>
              <a:gs pos="0">
                <a:schemeClr val="accent1">
                  <a:lumMod val="5000"/>
                  <a:lumOff val="95000"/>
                </a:schemeClr>
              </a:gs>
              <a:gs pos="23000">
                <a:schemeClr val="accent5">
                  <a:lumMod val="40000"/>
                  <a:lumOff val="60000"/>
                </a:schemeClr>
              </a:gs>
              <a:gs pos="40000">
                <a:srgbClr val="FFC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2" name="Imagen 3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85184" y="189896"/>
            <a:ext cx="1834486" cy="1438237"/>
          </a:xfrm>
          <a:prstGeom prst="rect">
            <a:avLst/>
          </a:prstGeom>
        </p:spPr>
      </p:pic>
      <p:sp>
        <p:nvSpPr>
          <p:cNvPr id="23" name="Rectangle 6">
            <a:extLst/>
          </p:cNvPr>
          <p:cNvSpPr>
            <a:spLocks noChangeArrowheads="1"/>
          </p:cNvSpPr>
          <p:nvPr/>
        </p:nvSpPr>
        <p:spPr bwMode="auto">
          <a:xfrm>
            <a:off x="116632" y="-292026"/>
            <a:ext cx="3358267"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sz="2400" b="1" dirty="0">
                <a:solidFill>
                  <a:schemeClr val="bg1"/>
                </a:solidFill>
              </a:rPr>
              <a:t/>
            </a:r>
            <a:br>
              <a:rPr lang="es-VE" sz="2400" b="1" dirty="0">
                <a:solidFill>
                  <a:schemeClr val="bg1"/>
                </a:solidFill>
              </a:rPr>
            </a:br>
            <a:r>
              <a:rPr lang="es-VE" sz="2400" b="1" dirty="0">
                <a:solidFill>
                  <a:schemeClr val="bg1"/>
                </a:solidFill>
              </a:rPr>
              <a:t/>
            </a:r>
            <a:br>
              <a:rPr lang="es-VE" sz="2400" b="1" dirty="0">
                <a:solidFill>
                  <a:schemeClr val="bg1"/>
                </a:solidFill>
              </a:rPr>
            </a:br>
            <a:r>
              <a:rPr lang="es-VE" sz="2400" b="1" dirty="0">
                <a:solidFill>
                  <a:schemeClr val="bg1"/>
                </a:solidFill>
              </a:rPr>
              <a:t>LA AGENDA </a:t>
            </a:r>
            <a:r>
              <a:rPr lang="es-VE" sz="2400" b="1" dirty="0" smtClean="0">
                <a:solidFill>
                  <a:schemeClr val="bg1"/>
                </a:solidFill>
              </a:rPr>
              <a:t>PILAS. </a:t>
            </a:r>
            <a:r>
              <a:rPr lang="es-VE" sz="2400" b="1" dirty="0">
                <a:solidFill>
                  <a:schemeClr val="bg1"/>
                </a:solidFill>
              </a:rPr>
              <a:t>PASO A PASO </a:t>
            </a:r>
            <a:r>
              <a:rPr lang="es-VE" sz="2400" b="1" dirty="0" smtClean="0">
                <a:solidFill>
                  <a:schemeClr val="bg1"/>
                </a:solidFill>
              </a:rPr>
              <a:t>(2)</a:t>
            </a:r>
            <a:r>
              <a:rPr lang="es-VE" sz="2400" b="1" dirty="0">
                <a:solidFill>
                  <a:schemeClr val="bg1"/>
                </a:solidFill>
              </a:rPr>
              <a:t/>
            </a:r>
            <a:br>
              <a:rPr lang="es-VE" sz="2400" b="1" dirty="0">
                <a:solidFill>
                  <a:schemeClr val="bg1"/>
                </a:solidFill>
              </a:rPr>
            </a:br>
            <a:r>
              <a:rPr lang="en-US" sz="2400" dirty="0">
                <a:solidFill>
                  <a:schemeClr val="bg1"/>
                </a:solidFill>
              </a:rPr>
              <a:t/>
            </a:r>
            <a:br>
              <a:rPr lang="en-US" sz="2400" dirty="0">
                <a:solidFill>
                  <a:schemeClr val="bg1"/>
                </a:solidFill>
              </a:rPr>
            </a:br>
            <a:endParaRPr lang="en-US" sz="2400" dirty="0">
              <a:solidFill>
                <a:schemeClr val="bg1"/>
              </a:solidFill>
            </a:endParaRPr>
          </a:p>
        </p:txBody>
      </p:sp>
      <p:sp>
        <p:nvSpPr>
          <p:cNvPr id="24" name="8 CuadroTexto"/>
          <p:cNvSpPr txBox="1"/>
          <p:nvPr/>
        </p:nvSpPr>
        <p:spPr>
          <a:xfrm>
            <a:off x="332656" y="4379504"/>
            <a:ext cx="6263819" cy="3970318"/>
          </a:xfrm>
          <a:prstGeom prst="rect">
            <a:avLst/>
          </a:prstGeom>
          <a:noFill/>
        </p:spPr>
        <p:txBody>
          <a:bodyPr wrap="square" rtlCol="0">
            <a:spAutoFit/>
          </a:bodyPr>
          <a:lstStyle/>
          <a:p>
            <a:pPr algn="just">
              <a:lnSpc>
                <a:spcPct val="150000"/>
              </a:lnSpc>
            </a:pPr>
            <a:r>
              <a:rPr lang="es-VE" sz="1400" b="1" dirty="0">
                <a:solidFill>
                  <a:schemeClr val="tx1">
                    <a:lumMod val="65000"/>
                    <a:lumOff val="35000"/>
                  </a:schemeClr>
                </a:solidFill>
              </a:rPr>
              <a:t> </a:t>
            </a:r>
            <a:endParaRPr lang="en-US" sz="1400" dirty="0">
              <a:solidFill>
                <a:schemeClr val="tx1">
                  <a:lumMod val="65000"/>
                  <a:lumOff val="35000"/>
                </a:schemeClr>
              </a:solidFill>
            </a:endParaRPr>
          </a:p>
          <a:p>
            <a:pPr algn="just">
              <a:lnSpc>
                <a:spcPct val="150000"/>
              </a:lnSpc>
            </a:pPr>
            <a:r>
              <a:rPr lang="es-VE" sz="1400" b="1" dirty="0">
                <a:solidFill>
                  <a:schemeClr val="tx1">
                    <a:lumMod val="65000"/>
                    <a:lumOff val="35000"/>
                  </a:schemeClr>
                </a:solidFill>
              </a:rPr>
              <a:t>3.- ¿QUÉ?: </a:t>
            </a:r>
            <a:r>
              <a:rPr lang="es-VE" sz="1400" dirty="0">
                <a:solidFill>
                  <a:schemeClr val="tx1">
                    <a:lumMod val="65000"/>
                    <a:lumOff val="35000"/>
                  </a:schemeClr>
                </a:solidFill>
              </a:rPr>
              <a:t>en esta sección se plasma la actividad  de lectura o  escritura que se realizará cada día, tomando en cuenta </a:t>
            </a:r>
            <a:r>
              <a:rPr lang="es-ES_tradnl" sz="1400" dirty="0">
                <a:solidFill>
                  <a:schemeClr val="tx1">
                    <a:lumMod val="65000"/>
                    <a:lumOff val="35000"/>
                  </a:schemeClr>
                </a:solidFill>
              </a:rPr>
              <a:t>los intereses y potencialidades de los estudiantes, así como también el propósito del Proyecto de Aprendizaje, a fin de articular las acciones para el logro de las metas </a:t>
            </a:r>
            <a:r>
              <a:rPr lang="es-ES_tradnl" sz="1400" dirty="0" smtClean="0">
                <a:solidFill>
                  <a:schemeClr val="tx1">
                    <a:lumMod val="65000"/>
                    <a:lumOff val="35000"/>
                  </a:schemeClr>
                </a:solidFill>
              </a:rPr>
              <a:t>establecidas.</a:t>
            </a:r>
          </a:p>
          <a:p>
            <a:pPr algn="just">
              <a:lnSpc>
                <a:spcPct val="150000"/>
              </a:lnSpc>
            </a:pPr>
            <a:r>
              <a:rPr lang="es-VE" sz="1400" dirty="0" smtClean="0">
                <a:solidFill>
                  <a:schemeClr val="tx1">
                    <a:lumMod val="65000"/>
                    <a:lumOff val="35000"/>
                  </a:schemeClr>
                </a:solidFill>
              </a:rPr>
              <a:t>Proponga </a:t>
            </a:r>
            <a:r>
              <a:rPr lang="es-VE" sz="1400" dirty="0">
                <a:solidFill>
                  <a:schemeClr val="tx1">
                    <a:lumMod val="65000"/>
                    <a:lumOff val="35000"/>
                  </a:schemeClr>
                </a:solidFill>
              </a:rPr>
              <a:t>una actividad de lectura o escritura (o una que incluya ambos procesos: leer y escribir), que guarde relación con las competencias e indicadores del </a:t>
            </a:r>
            <a:r>
              <a:rPr lang="es-VE" sz="1400" dirty="0">
                <a:solidFill>
                  <a:schemeClr val="tx1">
                    <a:lumMod val="65000"/>
                    <a:lumOff val="35000"/>
                  </a:schemeClr>
                </a:solidFill>
                <a:hlinkClick r:id="rId7" action="ppaction://hlinksldjump"/>
              </a:rPr>
              <a:t>Mapa de Logros</a:t>
            </a:r>
            <a:r>
              <a:rPr lang="es-VE" sz="1400" dirty="0">
                <a:solidFill>
                  <a:schemeClr val="tx1">
                    <a:lumMod val="65000"/>
                    <a:lumOff val="35000"/>
                  </a:schemeClr>
                </a:solidFill>
              </a:rPr>
              <a:t>. </a:t>
            </a:r>
            <a:endParaRPr lang="en-US" sz="1400" dirty="0">
              <a:solidFill>
                <a:schemeClr val="tx1">
                  <a:lumMod val="65000"/>
                  <a:lumOff val="35000"/>
                </a:schemeClr>
              </a:solidFill>
            </a:endParaRPr>
          </a:p>
          <a:p>
            <a:pPr algn="just">
              <a:lnSpc>
                <a:spcPct val="150000"/>
              </a:lnSpc>
            </a:pPr>
            <a:r>
              <a:rPr lang="es-ES_tradnl" sz="1400" dirty="0">
                <a:solidFill>
                  <a:schemeClr val="tx1">
                    <a:lumMod val="65000"/>
                    <a:lumOff val="35000"/>
                  </a:schemeClr>
                </a:solidFill>
              </a:rPr>
              <a:t>Es conveniente implementar actividades diversas  que favorezcan la atención y expectativa del estudiante en lo que respecta a lectura y escritura. </a:t>
            </a:r>
          </a:p>
          <a:p>
            <a:pPr algn="just">
              <a:lnSpc>
                <a:spcPct val="150000"/>
              </a:lnSpc>
            </a:pPr>
            <a:r>
              <a:rPr lang="es-ES_tradnl" sz="1400" dirty="0">
                <a:solidFill>
                  <a:schemeClr val="tx1">
                    <a:lumMod val="65000"/>
                    <a:lumOff val="35000"/>
                  </a:schemeClr>
                </a:solidFill>
              </a:rPr>
              <a:t>Si la actividad planificada en la Agenda PILAS no pudiera realizarse, es conveniente reprogramarla para el momento </a:t>
            </a:r>
            <a:r>
              <a:rPr lang="es-ES_tradnl" sz="1400" dirty="0" smtClean="0">
                <a:solidFill>
                  <a:schemeClr val="tx1">
                    <a:lumMod val="65000"/>
                    <a:lumOff val="35000"/>
                  </a:schemeClr>
                </a:solidFill>
              </a:rPr>
              <a:t>que </a:t>
            </a:r>
            <a:r>
              <a:rPr lang="es-ES_tradnl" sz="1400" dirty="0">
                <a:solidFill>
                  <a:schemeClr val="tx1">
                    <a:lumMod val="65000"/>
                    <a:lumOff val="35000"/>
                  </a:schemeClr>
                </a:solidFill>
              </a:rPr>
              <a:t>el docente lo considere oportuno.</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xmlns="" val="844474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6355694" y="8532440"/>
            <a:ext cx="385674" cy="1477328"/>
          </a:xfrm>
          <a:prstGeom prst="rect">
            <a:avLst/>
          </a:prstGeom>
          <a:noFill/>
        </p:spPr>
        <p:txBody>
          <a:bodyPr wrap="square" rtlCol="0">
            <a:spAutoFit/>
          </a:bodyPr>
          <a:lstStyle/>
          <a:p>
            <a:pPr marL="60325">
              <a:lnSpc>
                <a:spcPct val="150000"/>
              </a:lnSpc>
            </a:pPr>
            <a:r>
              <a:rPr lang="es-VE" sz="1200" dirty="0" smtClean="0">
                <a:solidFill>
                  <a:schemeClr val="tx1">
                    <a:lumMod val="65000"/>
                    <a:lumOff val="35000"/>
                  </a:schemeClr>
                </a:solidFill>
                <a:latin typeface="Arial" pitchFamily="34" charset="0"/>
                <a:cs typeface="Arial" pitchFamily="34" charset="0"/>
              </a:rPr>
              <a:t>6</a:t>
            </a:r>
            <a:endParaRPr lang="en-US" sz="1200" dirty="0">
              <a:solidFill>
                <a:schemeClr val="tx1">
                  <a:lumMod val="65000"/>
                  <a:lumOff val="35000"/>
                </a:schemeClr>
              </a:solidFill>
              <a:latin typeface="Arial" pitchFamily="34" charset="0"/>
              <a:cs typeface="Arial" pitchFamily="34" charset="0"/>
            </a:endParaRPr>
          </a:p>
          <a:p>
            <a:pPr marL="60325">
              <a:lnSpc>
                <a:spcPct val="150000"/>
              </a:lnSpc>
            </a:pPr>
            <a:endParaRPr lang="en-US" sz="1200" dirty="0">
              <a:solidFill>
                <a:schemeClr val="tx1">
                  <a:lumMod val="65000"/>
                  <a:lumOff val="35000"/>
                </a:schemeClr>
              </a:solidFill>
              <a:latin typeface="Arial" pitchFamily="34" charset="0"/>
              <a:cs typeface="Arial" pitchFamily="34" charset="0"/>
            </a:endParaRPr>
          </a:p>
          <a:p>
            <a:pPr marL="400050" indent="-400050">
              <a:lnSpc>
                <a:spcPct val="150000"/>
              </a:lnSpc>
            </a:pPr>
            <a:endParaRPr lang="en-US" sz="1200" dirty="0">
              <a:solidFill>
                <a:schemeClr val="accent4">
                  <a:lumMod val="50000"/>
                </a:schemeClr>
              </a:solidFill>
              <a:latin typeface="Arial" pitchFamily="34" charset="0"/>
              <a:cs typeface="Arial" pitchFamily="34" charset="0"/>
            </a:endParaRPr>
          </a:p>
          <a:p>
            <a:pPr>
              <a:lnSpc>
                <a:spcPct val="150000"/>
              </a:lnSpc>
            </a:pPr>
            <a:endParaRPr lang="es-VE" sz="1200" dirty="0">
              <a:solidFill>
                <a:schemeClr val="accent4">
                  <a:lumMod val="50000"/>
                </a:schemeClr>
              </a:solidFill>
              <a:latin typeface="Arial" pitchFamily="34" charset="0"/>
              <a:cs typeface="Arial" pitchFamily="34" charset="0"/>
            </a:endParaRPr>
          </a:p>
          <a:p>
            <a:pPr>
              <a:lnSpc>
                <a:spcPct val="150000"/>
              </a:lnSpc>
            </a:pPr>
            <a:endParaRPr lang="en-US" sz="1200" dirty="0">
              <a:solidFill>
                <a:schemeClr val="accent4">
                  <a:lumMod val="50000"/>
                </a:schemeClr>
              </a:solidFill>
              <a:latin typeface="Arial" pitchFamily="34" charset="0"/>
              <a:cs typeface="Arial" pitchFamily="34" charset="0"/>
            </a:endParaRPr>
          </a:p>
        </p:txBody>
      </p:sp>
      <p:sp>
        <p:nvSpPr>
          <p:cNvPr id="14" name="4 CuadroTexto"/>
          <p:cNvSpPr txBox="1"/>
          <p:nvPr/>
        </p:nvSpPr>
        <p:spPr>
          <a:xfrm>
            <a:off x="188640" y="2294755"/>
            <a:ext cx="3240360" cy="5262979"/>
          </a:xfrm>
          <a:prstGeom prst="rect">
            <a:avLst/>
          </a:prstGeom>
          <a:noFill/>
        </p:spPr>
        <p:txBody>
          <a:bodyPr wrap="square" rtlCol="0">
            <a:spAutoFit/>
          </a:bodyPr>
          <a:lstStyle/>
          <a:p>
            <a:pPr algn="just">
              <a:lnSpc>
                <a:spcPct val="150000"/>
              </a:lnSpc>
            </a:pPr>
            <a:r>
              <a:rPr lang="es-VE" sz="1400" dirty="0" smtClean="0">
                <a:solidFill>
                  <a:schemeClr val="tx1">
                    <a:lumMod val="65000"/>
                    <a:lumOff val="35000"/>
                  </a:schemeClr>
                </a:solidFill>
              </a:rPr>
              <a:t>     El </a:t>
            </a:r>
            <a:r>
              <a:rPr lang="es-VE" sz="1400" dirty="0">
                <a:solidFill>
                  <a:schemeClr val="tx1">
                    <a:lumMod val="65000"/>
                    <a:lumOff val="35000"/>
                  </a:schemeClr>
                </a:solidFill>
              </a:rPr>
              <a:t>Plan Integral de Lectura y Alfabetización Social (</a:t>
            </a:r>
            <a:r>
              <a:rPr lang="es-VE" sz="1400" b="1" dirty="0">
                <a:solidFill>
                  <a:schemeClr val="tx1">
                    <a:lumMod val="65000"/>
                    <a:lumOff val="35000"/>
                  </a:schemeClr>
                </a:solidFill>
              </a:rPr>
              <a:t>PILAS</a:t>
            </a:r>
            <a:r>
              <a:rPr lang="es-VE" sz="1400" dirty="0">
                <a:solidFill>
                  <a:schemeClr val="tx1">
                    <a:lumMod val="65000"/>
                    <a:lumOff val="35000"/>
                  </a:schemeClr>
                </a:solidFill>
              </a:rPr>
              <a:t>), tiene como finalidad, contribuir </a:t>
            </a:r>
            <a:r>
              <a:rPr lang="es-VE" sz="1400" dirty="0" smtClean="0">
                <a:solidFill>
                  <a:schemeClr val="tx1">
                    <a:lumMod val="65000"/>
                    <a:lumOff val="35000"/>
                  </a:schemeClr>
                </a:solidFill>
              </a:rPr>
              <a:t>con </a:t>
            </a:r>
            <a:r>
              <a:rPr lang="es-VE" sz="1400" dirty="0">
                <a:solidFill>
                  <a:schemeClr val="tx1">
                    <a:lumMod val="65000"/>
                    <a:lumOff val="35000"/>
                  </a:schemeClr>
                </a:solidFill>
              </a:rPr>
              <a:t>la alfabetización del 100% de los estudiantes cuando egresan del tercer grado.</a:t>
            </a:r>
          </a:p>
          <a:p>
            <a:pPr algn="just">
              <a:lnSpc>
                <a:spcPct val="150000"/>
              </a:lnSpc>
            </a:pPr>
            <a:r>
              <a:rPr lang="es-VE" sz="1400" dirty="0" smtClean="0">
                <a:solidFill>
                  <a:schemeClr val="tx1">
                    <a:lumMod val="65000"/>
                    <a:lumOff val="35000"/>
                  </a:schemeClr>
                </a:solidFill>
              </a:rPr>
              <a:t>     Una </a:t>
            </a:r>
            <a:r>
              <a:rPr lang="es-VE" sz="1400" dirty="0">
                <a:solidFill>
                  <a:schemeClr val="tx1">
                    <a:lumMod val="65000"/>
                    <a:lumOff val="35000"/>
                  </a:schemeClr>
                </a:solidFill>
              </a:rPr>
              <a:t>vez </a:t>
            </a:r>
            <a:r>
              <a:rPr lang="es-VE" sz="1400" dirty="0" smtClean="0">
                <a:solidFill>
                  <a:schemeClr val="tx1">
                    <a:lumMod val="65000"/>
                    <a:lumOff val="35000"/>
                  </a:schemeClr>
                </a:solidFill>
              </a:rPr>
              <a:t>alcanzado el nivel inicial de </a:t>
            </a:r>
            <a:r>
              <a:rPr lang="es-VE" sz="1400" dirty="0">
                <a:solidFill>
                  <a:schemeClr val="tx1">
                    <a:lumMod val="65000"/>
                    <a:lumOff val="35000"/>
                  </a:schemeClr>
                </a:solidFill>
              </a:rPr>
              <a:t>alfabetización escolar, las Herramientas Pilas contribuyen con la formación de estudiantes competentes en el empleo de la lengua oral y escrita, a través de la promoción de experiencias de </a:t>
            </a:r>
            <a:r>
              <a:rPr lang="es-VE" sz="1400" dirty="0" smtClean="0">
                <a:solidFill>
                  <a:schemeClr val="tx1">
                    <a:lumMod val="65000"/>
                    <a:lumOff val="35000"/>
                  </a:schemeClr>
                </a:solidFill>
              </a:rPr>
              <a:t>aprendizaje,     </a:t>
            </a:r>
            <a:r>
              <a:rPr lang="es-VE" sz="1400" dirty="0">
                <a:solidFill>
                  <a:schemeClr val="tx1">
                    <a:lumMod val="65000"/>
                    <a:lumOff val="35000"/>
                  </a:schemeClr>
                </a:solidFill>
              </a:rPr>
              <a:t>que     estimulen           </a:t>
            </a:r>
            <a:r>
              <a:rPr lang="es-VE" sz="1400" dirty="0" smtClean="0">
                <a:solidFill>
                  <a:schemeClr val="tx1">
                    <a:lumMod val="65000"/>
                    <a:lumOff val="35000"/>
                  </a:schemeClr>
                </a:solidFill>
              </a:rPr>
              <a:t>el </a:t>
            </a:r>
            <a:r>
              <a:rPr lang="es-VE" sz="1400" dirty="0">
                <a:solidFill>
                  <a:schemeClr val="tx1">
                    <a:lumMod val="65000"/>
                    <a:lumOff val="35000"/>
                  </a:schemeClr>
                </a:solidFill>
              </a:rPr>
              <a:t>desarrollo de </a:t>
            </a:r>
            <a:r>
              <a:rPr lang="es-VE" sz="1400" dirty="0" smtClean="0">
                <a:solidFill>
                  <a:schemeClr val="tx1">
                    <a:lumMod val="65000"/>
                    <a:lumOff val="35000"/>
                  </a:schemeClr>
                </a:solidFill>
              </a:rPr>
              <a:t>las </a:t>
            </a:r>
            <a:r>
              <a:rPr lang="es-VE" sz="1400" dirty="0">
                <a:solidFill>
                  <a:schemeClr val="tx1">
                    <a:lumMod val="65000"/>
                    <a:lumOff val="35000"/>
                  </a:schemeClr>
                </a:solidFill>
              </a:rPr>
              <a:t>habilidades comunicativas, comprendan lo que leen y sean capaces de escribir de manera </a:t>
            </a:r>
            <a:r>
              <a:rPr lang="es-VE" sz="1400" dirty="0" smtClean="0">
                <a:solidFill>
                  <a:schemeClr val="tx1">
                    <a:lumMod val="65000"/>
                    <a:lumOff val="35000"/>
                  </a:schemeClr>
                </a:solidFill>
              </a:rPr>
              <a:t>espontánea , efectiva </a:t>
            </a:r>
            <a:r>
              <a:rPr lang="es-VE" sz="1400" dirty="0">
                <a:solidFill>
                  <a:schemeClr val="tx1">
                    <a:lumMod val="65000"/>
                    <a:lumOff val="35000"/>
                  </a:schemeClr>
                </a:solidFill>
              </a:rPr>
              <a:t>y correcta</a:t>
            </a:r>
            <a:r>
              <a:rPr lang="es-VE" sz="1400" dirty="0" smtClean="0">
                <a:solidFill>
                  <a:schemeClr val="tx1">
                    <a:lumMod val="65000"/>
                    <a:lumOff val="35000"/>
                  </a:schemeClr>
                </a:solidFill>
              </a:rPr>
              <a:t>.</a:t>
            </a:r>
            <a:endParaRPr lang="en-US" sz="1400" dirty="0">
              <a:solidFill>
                <a:schemeClr val="tx1">
                  <a:lumMod val="65000"/>
                  <a:lumOff val="35000"/>
                </a:schemeClr>
              </a:solidFill>
            </a:endParaRPr>
          </a:p>
        </p:txBody>
      </p:sp>
      <p:sp>
        <p:nvSpPr>
          <p:cNvPr id="15" name="5 CuadroTexto"/>
          <p:cNvSpPr txBox="1"/>
          <p:nvPr/>
        </p:nvSpPr>
        <p:spPr>
          <a:xfrm>
            <a:off x="3501008" y="2264831"/>
            <a:ext cx="3240360" cy="6555641"/>
          </a:xfrm>
          <a:prstGeom prst="rect">
            <a:avLst/>
          </a:prstGeom>
          <a:noFill/>
        </p:spPr>
        <p:txBody>
          <a:bodyPr wrap="square" rtlCol="0">
            <a:spAutoFit/>
          </a:bodyPr>
          <a:lstStyle/>
          <a:p>
            <a:pPr algn="just">
              <a:lnSpc>
                <a:spcPct val="150000"/>
              </a:lnSpc>
            </a:pPr>
            <a:r>
              <a:rPr lang="es-VE" sz="1400" dirty="0">
                <a:solidFill>
                  <a:schemeClr val="tx1">
                    <a:lumMod val="65000"/>
                    <a:lumOff val="35000"/>
                  </a:schemeClr>
                </a:solidFill>
              </a:rPr>
              <a:t>La metodología PILAS </a:t>
            </a:r>
            <a:r>
              <a:rPr lang="es-VE" sz="1400" dirty="0" smtClean="0">
                <a:solidFill>
                  <a:schemeClr val="tx1">
                    <a:lumMod val="65000"/>
                    <a:lumOff val="35000"/>
                  </a:schemeClr>
                </a:solidFill>
              </a:rPr>
              <a:t>consta de </a:t>
            </a:r>
            <a:r>
              <a:rPr lang="es-VE" sz="1400" dirty="0">
                <a:solidFill>
                  <a:schemeClr val="tx1">
                    <a:lumMod val="65000"/>
                    <a:lumOff val="35000"/>
                  </a:schemeClr>
                </a:solidFill>
              </a:rPr>
              <a:t>tres herramientas claves: el </a:t>
            </a:r>
            <a:r>
              <a:rPr lang="es-VE" sz="1400" b="1" dirty="0">
                <a:solidFill>
                  <a:schemeClr val="tx1">
                    <a:lumMod val="65000"/>
                    <a:lumOff val="35000"/>
                  </a:schemeClr>
                </a:solidFill>
                <a:hlinkClick r:id="rId2" action="ppaction://hlinksldjump"/>
              </a:rPr>
              <a:t>Mapa de </a:t>
            </a:r>
            <a:r>
              <a:rPr lang="es-VE" sz="1400" b="1" dirty="0" smtClean="0">
                <a:solidFill>
                  <a:schemeClr val="tx1">
                    <a:lumMod val="65000"/>
                    <a:lumOff val="35000"/>
                  </a:schemeClr>
                </a:solidFill>
                <a:hlinkClick r:id="rId2" action="ppaction://hlinksldjump"/>
              </a:rPr>
              <a:t>Logros,</a:t>
            </a:r>
            <a:r>
              <a:rPr lang="es-VE" sz="1400" dirty="0" smtClean="0">
                <a:solidFill>
                  <a:schemeClr val="tx1">
                    <a:lumMod val="65000"/>
                    <a:lumOff val="35000"/>
                  </a:schemeClr>
                </a:solidFill>
                <a:hlinkClick r:id="rId2" action="ppaction://hlinksldjump"/>
              </a:rPr>
              <a:t> </a:t>
            </a:r>
            <a:r>
              <a:rPr lang="es-VE" sz="1400" dirty="0" smtClean="0">
                <a:solidFill>
                  <a:schemeClr val="tx1">
                    <a:lumMod val="65000"/>
                    <a:lumOff val="35000"/>
                  </a:schemeClr>
                </a:solidFill>
              </a:rPr>
              <a:t>que indica  </a:t>
            </a:r>
            <a:r>
              <a:rPr lang="es-VE" sz="1400" dirty="0">
                <a:solidFill>
                  <a:schemeClr val="tx1">
                    <a:lumMod val="65000"/>
                    <a:lumOff val="35000"/>
                  </a:schemeClr>
                </a:solidFill>
              </a:rPr>
              <a:t>las competencias a consolidar en cada grado para el aprendizaje de la lengua, una </a:t>
            </a:r>
            <a:r>
              <a:rPr lang="es-VE" sz="1400" b="1" dirty="0" smtClean="0">
                <a:solidFill>
                  <a:schemeClr val="tx1">
                    <a:lumMod val="65000"/>
                    <a:lumOff val="35000"/>
                  </a:schemeClr>
                </a:solidFill>
                <a:hlinkClick r:id="rId3" action="ppaction://hlinksldjump"/>
              </a:rPr>
              <a:t>Agenda</a:t>
            </a:r>
            <a:r>
              <a:rPr lang="es-VE" sz="1400" b="1" dirty="0" smtClean="0">
                <a:solidFill>
                  <a:schemeClr val="tx1">
                    <a:lumMod val="65000"/>
                    <a:lumOff val="35000"/>
                  </a:schemeClr>
                </a:solidFill>
              </a:rPr>
              <a:t>,</a:t>
            </a:r>
            <a:r>
              <a:rPr lang="es-VE" sz="1400" dirty="0" smtClean="0">
                <a:solidFill>
                  <a:schemeClr val="tx1">
                    <a:lumMod val="65000"/>
                    <a:lumOff val="35000"/>
                  </a:schemeClr>
                </a:solidFill>
              </a:rPr>
              <a:t> </a:t>
            </a:r>
            <a:r>
              <a:rPr lang="es-VE" sz="1400" dirty="0">
                <a:solidFill>
                  <a:schemeClr val="tx1">
                    <a:lumMod val="65000"/>
                    <a:lumOff val="35000"/>
                  </a:schemeClr>
                </a:solidFill>
              </a:rPr>
              <a:t>que permite la planificación semanal de actividades de lectura y </a:t>
            </a:r>
            <a:r>
              <a:rPr lang="es-VE" sz="1400" dirty="0" smtClean="0">
                <a:solidFill>
                  <a:schemeClr val="tx1">
                    <a:lumMod val="65000"/>
                    <a:lumOff val="35000"/>
                  </a:schemeClr>
                </a:solidFill>
              </a:rPr>
              <a:t>escritura </a:t>
            </a:r>
            <a:r>
              <a:rPr lang="es-VE" sz="1400" dirty="0">
                <a:solidFill>
                  <a:schemeClr val="tx1">
                    <a:lumMod val="65000"/>
                    <a:lumOff val="35000"/>
                  </a:schemeClr>
                </a:solidFill>
              </a:rPr>
              <a:t>y el </a:t>
            </a:r>
            <a:r>
              <a:rPr lang="es-VE" sz="1400" b="1" dirty="0">
                <a:solidFill>
                  <a:schemeClr val="tx1">
                    <a:lumMod val="65000"/>
                    <a:lumOff val="35000"/>
                  </a:schemeClr>
                </a:solidFill>
                <a:hlinkClick r:id="rId4" action="ppaction://hlinksldjump"/>
              </a:rPr>
              <a:t>Gráfico de </a:t>
            </a:r>
            <a:r>
              <a:rPr lang="es-VE" sz="1400" b="1" dirty="0" smtClean="0">
                <a:solidFill>
                  <a:schemeClr val="tx1">
                    <a:lumMod val="65000"/>
                    <a:lumOff val="35000"/>
                  </a:schemeClr>
                </a:solidFill>
                <a:hlinkClick r:id="rId4" action="ppaction://hlinksldjump"/>
              </a:rPr>
              <a:t>Progreso,</a:t>
            </a:r>
            <a:r>
              <a:rPr lang="es-VE" sz="1400" dirty="0" smtClean="0">
                <a:solidFill>
                  <a:schemeClr val="tx1">
                    <a:lumMod val="65000"/>
                    <a:lumOff val="35000"/>
                  </a:schemeClr>
                </a:solidFill>
                <a:hlinkClick r:id="rId4" action="ppaction://hlinksldjump"/>
              </a:rPr>
              <a:t> </a:t>
            </a:r>
            <a:r>
              <a:rPr lang="es-VE" sz="1400" dirty="0">
                <a:solidFill>
                  <a:schemeClr val="tx1">
                    <a:lumMod val="65000"/>
                    <a:lumOff val="35000"/>
                  </a:schemeClr>
                </a:solidFill>
              </a:rPr>
              <a:t>que facilita el registro y la observación de los avances de los estudiantes       en         cuanto    a  </a:t>
            </a:r>
            <a:r>
              <a:rPr lang="es-VE" sz="1400" dirty="0" smtClean="0">
                <a:solidFill>
                  <a:schemeClr val="tx1">
                    <a:lumMod val="65000"/>
                    <a:lumOff val="35000"/>
                  </a:schemeClr>
                </a:solidFill>
              </a:rPr>
              <a:t>las </a:t>
            </a:r>
            <a:r>
              <a:rPr lang="es-VE" sz="1400" dirty="0">
                <a:solidFill>
                  <a:schemeClr val="tx1">
                    <a:lumMod val="65000"/>
                    <a:lumOff val="35000"/>
                  </a:schemeClr>
                </a:solidFill>
              </a:rPr>
              <a:t>competencias del grado y lapso</a:t>
            </a:r>
            <a:r>
              <a:rPr lang="es-VE" sz="1400" dirty="0" smtClean="0">
                <a:solidFill>
                  <a:schemeClr val="tx1">
                    <a:lumMod val="65000"/>
                    <a:lumOff val="35000"/>
                  </a:schemeClr>
                </a:solidFill>
              </a:rPr>
              <a:t>.</a:t>
            </a:r>
          </a:p>
          <a:p>
            <a:pPr algn="just">
              <a:lnSpc>
                <a:spcPct val="150000"/>
              </a:lnSpc>
            </a:pPr>
            <a:r>
              <a:rPr lang="es-VE" sz="1400" dirty="0">
                <a:solidFill>
                  <a:schemeClr val="tx1">
                    <a:lumMod val="65000"/>
                    <a:lumOff val="35000"/>
                  </a:schemeClr>
                </a:solidFill>
              </a:rPr>
              <a:t>Entre </a:t>
            </a:r>
            <a:r>
              <a:rPr lang="es-VE" sz="1400" dirty="0" smtClean="0">
                <a:solidFill>
                  <a:schemeClr val="tx1">
                    <a:lumMod val="65000"/>
                    <a:lumOff val="35000"/>
                  </a:schemeClr>
                </a:solidFill>
              </a:rPr>
              <a:t> </a:t>
            </a:r>
            <a:r>
              <a:rPr lang="es-VE" sz="1400" dirty="0">
                <a:solidFill>
                  <a:schemeClr val="tx1">
                    <a:lumMod val="65000"/>
                    <a:lumOff val="35000"/>
                  </a:schemeClr>
                </a:solidFill>
              </a:rPr>
              <a:t>4to y </a:t>
            </a:r>
            <a:r>
              <a:rPr lang="es-VE" sz="1400" dirty="0" smtClean="0">
                <a:solidFill>
                  <a:schemeClr val="tx1">
                    <a:lumMod val="65000"/>
                    <a:lumOff val="35000"/>
                  </a:schemeClr>
                </a:solidFill>
              </a:rPr>
              <a:t> </a:t>
            </a:r>
            <a:r>
              <a:rPr lang="es-VE" sz="1400" dirty="0">
                <a:solidFill>
                  <a:schemeClr val="tx1">
                    <a:lumMod val="65000"/>
                    <a:lumOff val="35000"/>
                  </a:schemeClr>
                </a:solidFill>
              </a:rPr>
              <a:t>6to grado el </a:t>
            </a:r>
            <a:r>
              <a:rPr lang="es-VE" sz="1400" dirty="0" smtClean="0">
                <a:solidFill>
                  <a:schemeClr val="tx1">
                    <a:lumMod val="65000"/>
                    <a:lumOff val="35000"/>
                  </a:schemeClr>
                </a:solidFill>
              </a:rPr>
              <a:t>diagnóstico</a:t>
            </a:r>
            <a:r>
              <a:rPr lang="es-VE" sz="1400" dirty="0">
                <a:solidFill>
                  <a:schemeClr val="tx1">
                    <a:lumMod val="65000"/>
                    <a:lumOff val="35000"/>
                  </a:schemeClr>
                </a:solidFill>
              </a:rPr>
              <a:t>, y </a:t>
            </a:r>
            <a:r>
              <a:rPr lang="es-VE" sz="1400" dirty="0" smtClean="0">
                <a:solidFill>
                  <a:schemeClr val="tx1">
                    <a:lumMod val="65000"/>
                    <a:lumOff val="35000"/>
                  </a:schemeClr>
                </a:solidFill>
              </a:rPr>
              <a:t>registro </a:t>
            </a:r>
            <a:r>
              <a:rPr lang="es-VE" sz="1400" dirty="0">
                <a:solidFill>
                  <a:schemeClr val="tx1">
                    <a:lumMod val="65000"/>
                    <a:lumOff val="35000"/>
                  </a:schemeClr>
                </a:solidFill>
              </a:rPr>
              <a:t>de los avances en el proceso del aprendizaje de la  lectura y la escritura, se </a:t>
            </a:r>
            <a:r>
              <a:rPr lang="es-VE" sz="1400" dirty="0" smtClean="0">
                <a:solidFill>
                  <a:schemeClr val="tx1">
                    <a:lumMod val="65000"/>
                    <a:lumOff val="35000"/>
                  </a:schemeClr>
                </a:solidFill>
              </a:rPr>
              <a:t>obtienen </a:t>
            </a:r>
            <a:r>
              <a:rPr lang="es-VE" sz="1400" dirty="0">
                <a:solidFill>
                  <a:schemeClr val="tx1">
                    <a:lumMod val="65000"/>
                    <a:lumOff val="35000"/>
                  </a:schemeClr>
                </a:solidFill>
              </a:rPr>
              <a:t>empleando:</a:t>
            </a:r>
          </a:p>
          <a:p>
            <a:pPr algn="just">
              <a:lnSpc>
                <a:spcPct val="150000"/>
              </a:lnSpc>
            </a:pPr>
            <a:endParaRPr lang="en-US" sz="1400" dirty="0">
              <a:solidFill>
                <a:schemeClr val="tx1">
                  <a:lumMod val="65000"/>
                  <a:lumOff val="35000"/>
                </a:schemeClr>
              </a:solidFill>
            </a:endParaRPr>
          </a:p>
          <a:p>
            <a:pPr algn="just">
              <a:lnSpc>
                <a:spcPct val="150000"/>
              </a:lnSpc>
            </a:pPr>
            <a:endParaRPr lang="en-US" sz="1400" dirty="0">
              <a:solidFill>
                <a:schemeClr val="tx1">
                  <a:lumMod val="65000"/>
                  <a:lumOff val="35000"/>
                </a:schemeClr>
              </a:solidFill>
            </a:endParaRPr>
          </a:p>
          <a:p>
            <a:pPr algn="just">
              <a:lnSpc>
                <a:spcPct val="150000"/>
              </a:lnSpc>
            </a:pPr>
            <a:endParaRPr lang="en-US" sz="1400" dirty="0">
              <a:solidFill>
                <a:schemeClr val="tx1">
                  <a:lumMod val="65000"/>
                  <a:lumOff val="35000"/>
                </a:schemeClr>
              </a:solidFill>
            </a:endParaRPr>
          </a:p>
          <a:p>
            <a:pPr algn="just">
              <a:lnSpc>
                <a:spcPct val="150000"/>
              </a:lnSpc>
            </a:pPr>
            <a:endParaRPr lang="en-US" sz="1400" dirty="0">
              <a:solidFill>
                <a:schemeClr val="tx1">
                  <a:lumMod val="65000"/>
                  <a:lumOff val="35000"/>
                </a:schemeClr>
              </a:solidFill>
            </a:endParaRPr>
          </a:p>
          <a:p>
            <a:pPr algn="just">
              <a:lnSpc>
                <a:spcPct val="150000"/>
              </a:lnSpc>
            </a:pPr>
            <a:endParaRPr lang="en-US" sz="1400" dirty="0">
              <a:solidFill>
                <a:schemeClr val="tx1">
                  <a:lumMod val="65000"/>
                  <a:lumOff val="35000"/>
                </a:schemeClr>
              </a:solidFill>
            </a:endParaRPr>
          </a:p>
        </p:txBody>
      </p:sp>
      <p:sp>
        <p:nvSpPr>
          <p:cNvPr id="2" name="Rectángulo redondeado 1"/>
          <p:cNvSpPr/>
          <p:nvPr/>
        </p:nvSpPr>
        <p:spPr>
          <a:xfrm flipH="1">
            <a:off x="-27384" y="589647"/>
            <a:ext cx="5760640" cy="1138773"/>
          </a:xfrm>
          <a:prstGeom prst="roundRect">
            <a:avLst/>
          </a:prstGeom>
          <a:gradFill>
            <a:gsLst>
              <a:gs pos="0">
                <a:schemeClr val="accent1">
                  <a:lumMod val="5000"/>
                  <a:lumOff val="95000"/>
                </a:schemeClr>
              </a:gs>
              <a:gs pos="29000">
                <a:schemeClr val="accent2">
                  <a:lumMod val="60000"/>
                  <a:lumOff val="40000"/>
                </a:schemeClr>
              </a:gs>
              <a:gs pos="45000">
                <a:schemeClr val="accent4">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8 CuadroTexto">
            <a:extLst>
              <a:ext uri="{FF2B5EF4-FFF2-40B4-BE49-F238E27FC236}">
                <a16:creationId xmlns:a16="http://schemas.microsoft.com/office/drawing/2014/main" xmlns="" id="{1FB876FD-4BC6-4EA8-8A45-FA1F2726805E}"/>
              </a:ext>
            </a:extLst>
          </p:cNvPr>
          <p:cNvSpPr txBox="1"/>
          <p:nvPr/>
        </p:nvSpPr>
        <p:spPr>
          <a:xfrm>
            <a:off x="116632" y="589647"/>
            <a:ext cx="4104456" cy="1000274"/>
          </a:xfrm>
          <a:prstGeom prst="rect">
            <a:avLst/>
          </a:prstGeom>
          <a:noFill/>
        </p:spPr>
        <p:txBody>
          <a:bodyPr wrap="square" rtlCol="0">
            <a:spAutoFit/>
          </a:bodyPr>
          <a:lstStyle/>
          <a:p>
            <a:r>
              <a:rPr lang="en-US" sz="1100" i="1" dirty="0">
                <a:solidFill>
                  <a:schemeClr val="bg1"/>
                </a:solidFill>
                <a:latin typeface="Arial" panose="020B0604020202020204" pitchFamily="34" charset="0"/>
                <a:cs typeface="Arial" panose="020B0604020202020204" pitchFamily="34" charset="0"/>
              </a:rPr>
              <a:t>Presentación Manual</a:t>
            </a:r>
            <a:endParaRPr lang="en-US" sz="1400" i="1"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Rounded MT Bold" panose="020F0704030504030204" pitchFamily="34" charset="0"/>
                <a:cs typeface="Arial" panose="020B0604020202020204" pitchFamily="34" charset="0"/>
              </a:rPr>
              <a:t>¿Qué son las Herramientas PILAS?</a:t>
            </a:r>
          </a:p>
        </p:txBody>
      </p:sp>
      <p:pic>
        <p:nvPicPr>
          <p:cNvPr id="18" name="Picture 2" descr="C:\Users\Luis Moya\Desktop\Logo guao.png">
            <a:extLst>
              <a:ext uri="{FF2B5EF4-FFF2-40B4-BE49-F238E27FC236}">
                <a16:creationId xmlns:a16="http://schemas.microsoft.com/office/drawing/2014/main" xmlns="" id="{8C734554-9B42-4A8C-964A-736E51EE10F0}"/>
              </a:ext>
            </a:extLst>
          </p:cNvPr>
          <p:cNvPicPr>
            <a:picLocks noChangeAspect="1" noChangeArrowheads="1"/>
          </p:cNvPicPr>
          <p:nvPr/>
        </p:nvPicPr>
        <p:blipFill rotWithShape="1">
          <a:blip r:embed="rId5" cstate="print">
            <a:extLst>
              <a:ext uri="{BEBA8EAE-BF5A-486C-A8C5-ECC9F3942E4B}">
                <a14:imgProps xmlns:a14="http://schemas.microsoft.com/office/drawing/2010/main" xmlns="">
                  <a14:imgLayer r:embed="rId6">
                    <a14:imgEffect>
                      <a14:backgroundRemoval t="3279" b="100000" l="0" r="28000"/>
                    </a14:imgEffect>
                  </a14:imgLayer>
                </a14:imgProps>
              </a:ext>
            </a:extLst>
          </a:blip>
          <a:srcRect r="71814"/>
          <a:stretch/>
        </p:blipFill>
        <p:spPr bwMode="auto">
          <a:xfrm>
            <a:off x="5995654" y="8571576"/>
            <a:ext cx="385674" cy="392912"/>
          </a:xfrm>
          <a:prstGeom prst="rect">
            <a:avLst/>
          </a:prstGeom>
          <a:noFill/>
        </p:spPr>
      </p:pic>
      <p:pic>
        <p:nvPicPr>
          <p:cNvPr id="19" name="25 Imagen" descr="pilas.png">
            <a:extLst>
              <a:ext uri="{FF2B5EF4-FFF2-40B4-BE49-F238E27FC236}">
                <a16:creationId xmlns:a16="http://schemas.microsoft.com/office/drawing/2014/main" xmlns="" id="{237DF535-AA8C-4806-B696-30814E38BE4E}"/>
              </a:ext>
            </a:extLst>
          </p:cNvPr>
          <p:cNvPicPr>
            <a:picLocks noChangeAspect="1"/>
          </p:cNvPicPr>
          <p:nvPr/>
        </p:nvPicPr>
        <p:blipFill>
          <a:blip r:embed="rId7" cstate="print"/>
          <a:stretch>
            <a:fillRect/>
          </a:stretch>
        </p:blipFill>
        <p:spPr>
          <a:xfrm>
            <a:off x="4824469" y="8551690"/>
            <a:ext cx="548747" cy="375928"/>
          </a:xfrm>
          <a:prstGeom prst="rect">
            <a:avLst/>
          </a:prstGeom>
        </p:spPr>
      </p:pic>
      <p:pic>
        <p:nvPicPr>
          <p:cNvPr id="20" name="Picture 1" descr="C:\Users\Luis Moya\Desktop\logo-original.png">
            <a:extLst>
              <a:ext uri="{FF2B5EF4-FFF2-40B4-BE49-F238E27FC236}">
                <a16:creationId xmlns:a16="http://schemas.microsoft.com/office/drawing/2014/main" xmlns="" id="{C82D3487-EB6F-4A18-97F8-340328447314}"/>
              </a:ext>
            </a:extLst>
          </p:cNvPr>
          <p:cNvPicPr>
            <a:picLocks noChangeAspect="1" noChangeArrowheads="1"/>
          </p:cNvPicPr>
          <p:nvPr/>
        </p:nvPicPr>
        <p:blipFill>
          <a:blip r:embed="rId8" cstate="print"/>
          <a:srcRect/>
          <a:stretch>
            <a:fillRect/>
          </a:stretch>
        </p:blipFill>
        <p:spPr bwMode="auto">
          <a:xfrm>
            <a:off x="5447640" y="8574565"/>
            <a:ext cx="429632" cy="389923"/>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60</a:t>
            </a:r>
            <a:endParaRPr lang="en-US" sz="1200" dirty="0">
              <a:solidFill>
                <a:schemeClr val="tx1">
                  <a:lumMod val="65000"/>
                  <a:lumOff val="35000"/>
                </a:schemeClr>
              </a:solidFill>
              <a:latin typeface="Arial" pitchFamily="34" charset="0"/>
              <a:cs typeface="Arial" pitchFamily="34" charset="0"/>
            </a:endParaRPr>
          </a:p>
        </p:txBody>
      </p:sp>
      <p:graphicFrame>
        <p:nvGraphicFramePr>
          <p:cNvPr id="14" name="7 Tabla"/>
          <p:cNvGraphicFramePr>
            <a:graphicFrameLocks noGrp="1"/>
          </p:cNvGraphicFramePr>
          <p:nvPr>
            <p:extLst>
              <p:ext uri="{D42A27DB-BD31-4B8C-83A1-F6EECF244321}">
                <p14:modId xmlns:p14="http://schemas.microsoft.com/office/powerpoint/2010/main" xmlns="" val="976033064"/>
              </p:ext>
            </p:extLst>
          </p:nvPr>
        </p:nvGraphicFramePr>
        <p:xfrm>
          <a:off x="298419" y="2483768"/>
          <a:ext cx="6352959" cy="1147741"/>
        </p:xfrm>
        <a:graphic>
          <a:graphicData uri="http://schemas.openxmlformats.org/drawingml/2006/table">
            <a:tbl>
              <a:tblPr>
                <a:effectLst>
                  <a:reflection blurRad="6350" stA="50000" endA="300" endPos="55000" dir="5400000" sy="-100000" algn="bl" rotWithShape="0"/>
                </a:effectLst>
              </a:tblPr>
              <a:tblGrid>
                <a:gridCol w="486249">
                  <a:extLst>
                    <a:ext uri="{9D8B030D-6E8A-4147-A177-3AD203B41FA5}">
                      <a16:colId xmlns:a16="http://schemas.microsoft.com/office/drawing/2014/main" xmlns="" val="20000"/>
                    </a:ext>
                  </a:extLst>
                </a:gridCol>
                <a:gridCol w="525596">
                  <a:extLst>
                    <a:ext uri="{9D8B030D-6E8A-4147-A177-3AD203B41FA5}">
                      <a16:colId xmlns:a16="http://schemas.microsoft.com/office/drawing/2014/main" xmlns="" val="20001"/>
                    </a:ext>
                  </a:extLst>
                </a:gridCol>
                <a:gridCol w="966608">
                  <a:extLst>
                    <a:ext uri="{9D8B030D-6E8A-4147-A177-3AD203B41FA5}">
                      <a16:colId xmlns:a16="http://schemas.microsoft.com/office/drawing/2014/main" xmlns="" val="20002"/>
                    </a:ext>
                  </a:extLst>
                </a:gridCol>
                <a:gridCol w="720080">
                  <a:extLst>
                    <a:ext uri="{9D8B030D-6E8A-4147-A177-3AD203B41FA5}">
                      <a16:colId xmlns:a16="http://schemas.microsoft.com/office/drawing/2014/main" xmlns="" val="20003"/>
                    </a:ext>
                  </a:extLst>
                </a:gridCol>
                <a:gridCol w="1080120">
                  <a:extLst>
                    <a:ext uri="{9D8B030D-6E8A-4147-A177-3AD203B41FA5}">
                      <a16:colId xmlns:a16="http://schemas.microsoft.com/office/drawing/2014/main" xmlns="" val="20004"/>
                    </a:ext>
                  </a:extLst>
                </a:gridCol>
                <a:gridCol w="1411536">
                  <a:extLst>
                    <a:ext uri="{9D8B030D-6E8A-4147-A177-3AD203B41FA5}">
                      <a16:colId xmlns:a16="http://schemas.microsoft.com/office/drawing/2014/main" xmlns="" val="20005"/>
                    </a:ext>
                  </a:extLst>
                </a:gridCol>
                <a:gridCol w="1162770">
                  <a:extLst>
                    <a:ext uri="{9D8B030D-6E8A-4147-A177-3AD203B41FA5}">
                      <a16:colId xmlns:a16="http://schemas.microsoft.com/office/drawing/2014/main" xmlns="" val="20006"/>
                    </a:ext>
                  </a:extLst>
                </a:gridCol>
              </a:tblGrid>
              <a:tr h="560620">
                <a:tc gridSpan="2">
                  <a:txBody>
                    <a:bodyPr/>
                    <a:lstStyle/>
                    <a:p>
                      <a:pPr marL="0" marR="0" algn="ctr">
                        <a:lnSpc>
                          <a:spcPct val="107000"/>
                        </a:lnSpc>
                        <a:spcBef>
                          <a:spcPts val="0"/>
                        </a:spcBef>
                        <a:spcAft>
                          <a:spcPts val="0"/>
                        </a:spcAft>
                      </a:pPr>
                      <a:r>
                        <a:rPr lang="es-ES" sz="1200" b="1" dirty="0">
                          <a:latin typeface="Calibri"/>
                          <a:ea typeface="Calibri"/>
                          <a:cs typeface="Calibri"/>
                        </a:rPr>
                        <a:t>FECHA</a:t>
                      </a:r>
                      <a:endParaRPr lang="en-US" sz="1200" dirty="0">
                        <a:latin typeface="Calibri"/>
                        <a:ea typeface="Calibri"/>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ctr">
                        <a:lnSpc>
                          <a:spcPct val="107000"/>
                        </a:lnSpc>
                        <a:spcBef>
                          <a:spcPts val="0"/>
                        </a:spcBef>
                        <a:spcAft>
                          <a:spcPts val="0"/>
                        </a:spcAft>
                      </a:pPr>
                      <a:endParaRPr lang="es-ES" sz="1200" b="1" dirty="0" smtClean="0">
                        <a:latin typeface="Calibri"/>
                        <a:ea typeface="Calibri"/>
                        <a:cs typeface="Calibri"/>
                      </a:endParaRPr>
                    </a:p>
                    <a:p>
                      <a:pPr marL="0" marR="0" algn="ctr">
                        <a:lnSpc>
                          <a:spcPct val="107000"/>
                        </a:lnSpc>
                        <a:spcBef>
                          <a:spcPts val="0"/>
                        </a:spcBef>
                        <a:spcAft>
                          <a:spcPts val="0"/>
                        </a:spcAft>
                      </a:pPr>
                      <a:endParaRPr lang="es-ES" sz="1200" b="1" dirty="0" smtClean="0">
                        <a:latin typeface="Calibri"/>
                        <a:ea typeface="Calibri"/>
                        <a:cs typeface="Calibri"/>
                      </a:endParaRPr>
                    </a:p>
                    <a:p>
                      <a:pPr marL="0" marR="0" algn="ctr">
                        <a:lnSpc>
                          <a:spcPct val="107000"/>
                        </a:lnSpc>
                        <a:spcBef>
                          <a:spcPts val="0"/>
                        </a:spcBef>
                        <a:spcAft>
                          <a:spcPts val="0"/>
                        </a:spcAft>
                      </a:pPr>
                      <a:r>
                        <a:rPr lang="es-ES" sz="1200" b="1" dirty="0" smtClean="0">
                          <a:latin typeface="Calibri"/>
                          <a:ea typeface="Calibri"/>
                          <a:cs typeface="Calibri"/>
                        </a:rPr>
                        <a:t>MOMENTO</a:t>
                      </a:r>
                      <a:r>
                        <a:rPr lang="es-ES" sz="1100" b="1" dirty="0" smtClean="0">
                          <a:latin typeface="Calibri"/>
                          <a:ea typeface="Calibri"/>
                          <a:cs typeface="Calibri"/>
                        </a:rPr>
                        <a:t> </a:t>
                      </a:r>
                      <a:endParaRPr lang="en-US" sz="1100" dirty="0">
                        <a:latin typeface="Calibri"/>
                        <a:ea typeface="Calibri"/>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marL="0" marR="0" algn="ctr">
                        <a:lnSpc>
                          <a:spcPct val="107000"/>
                        </a:lnSpc>
                        <a:spcBef>
                          <a:spcPts val="0"/>
                        </a:spcBef>
                        <a:spcAft>
                          <a:spcPts val="0"/>
                        </a:spcAft>
                      </a:pPr>
                      <a:r>
                        <a:rPr lang="es-ES" sz="1200" b="1" dirty="0">
                          <a:latin typeface="Calibri"/>
                          <a:ea typeface="Calibri"/>
                          <a:cs typeface="Calibri"/>
                        </a:rPr>
                        <a:t>¿QUÉ?</a:t>
                      </a:r>
                      <a:endParaRPr lang="en-US" sz="1200" dirty="0">
                        <a:latin typeface="Calibri"/>
                        <a:ea typeface="Calibri"/>
                        <a:cs typeface="Times New Roman"/>
                      </a:endParaRPr>
                    </a:p>
                  </a:txBody>
                  <a:tcPr marL="60875" marR="60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07000"/>
                        </a:lnSpc>
                        <a:spcBef>
                          <a:spcPts val="0"/>
                        </a:spcBef>
                        <a:spcAft>
                          <a:spcPts val="0"/>
                        </a:spcAft>
                      </a:pPr>
                      <a:r>
                        <a:rPr lang="es-ES" sz="1200" b="1" dirty="0">
                          <a:latin typeface="Calibri"/>
                          <a:ea typeface="Calibri"/>
                          <a:cs typeface="Calibri"/>
                        </a:rPr>
                        <a:t>¿PARA QUÉ?</a:t>
                      </a:r>
                      <a:endParaRPr lang="en-US" sz="1200" dirty="0">
                        <a:latin typeface="Calibri"/>
                        <a:ea typeface="Calibri"/>
                        <a:cs typeface="Times New Roman"/>
                      </a:endParaRPr>
                    </a:p>
                  </a:txBody>
                  <a:tcPr marL="60875" marR="60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rowSpan="2">
                  <a:txBody>
                    <a:bodyPr/>
                    <a:lstStyle/>
                    <a:p>
                      <a:pPr marL="0" marR="0" algn="ctr">
                        <a:lnSpc>
                          <a:spcPct val="107000"/>
                        </a:lnSpc>
                        <a:spcBef>
                          <a:spcPts val="0"/>
                        </a:spcBef>
                        <a:spcAft>
                          <a:spcPts val="0"/>
                        </a:spcAft>
                      </a:pPr>
                      <a:r>
                        <a:rPr lang="es-ES" sz="1200" b="1" dirty="0">
                          <a:latin typeface="Calibri"/>
                          <a:ea typeface="Calibri"/>
                          <a:cs typeface="Calibri"/>
                        </a:rPr>
                        <a:t>¿CÓMO LO HAREMOS?</a:t>
                      </a:r>
                      <a:endParaRPr lang="en-US" sz="1200" dirty="0">
                        <a:latin typeface="Calibri"/>
                        <a:ea typeface="Calibri"/>
                        <a:cs typeface="Times New Roman"/>
                      </a:endParaRPr>
                    </a:p>
                  </a:txBody>
                  <a:tcPr marL="60875" marR="60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rowSpan="2">
                  <a:txBody>
                    <a:bodyPr/>
                    <a:lstStyle/>
                    <a:p>
                      <a:pPr marL="0" marR="0" algn="ctr">
                        <a:lnSpc>
                          <a:spcPct val="107000"/>
                        </a:lnSpc>
                        <a:spcBef>
                          <a:spcPts val="0"/>
                        </a:spcBef>
                        <a:spcAft>
                          <a:spcPts val="0"/>
                        </a:spcAft>
                      </a:pPr>
                      <a:r>
                        <a:rPr lang="es-ES" sz="1200" b="1" dirty="0">
                          <a:latin typeface="Calibri"/>
                          <a:ea typeface="Calibri"/>
                          <a:cs typeface="Calibri"/>
                        </a:rPr>
                        <a:t>¿QUÉ LOGRAMOS?</a:t>
                      </a:r>
                      <a:endParaRPr lang="en-US" sz="1200" dirty="0">
                        <a:latin typeface="Calibri"/>
                        <a:ea typeface="Calibri"/>
                        <a:cs typeface="Times New Roman"/>
                      </a:endParaRPr>
                    </a:p>
                  </a:txBody>
                  <a:tcPr marL="60875" marR="60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560620">
                <a:tc>
                  <a:txBody>
                    <a:bodyPr/>
                    <a:lstStyle/>
                    <a:p>
                      <a:pPr marL="0" marR="0" algn="ctr">
                        <a:lnSpc>
                          <a:spcPct val="107000"/>
                        </a:lnSpc>
                        <a:spcBef>
                          <a:spcPts val="0"/>
                        </a:spcBef>
                        <a:spcAft>
                          <a:spcPts val="0"/>
                        </a:spcAft>
                      </a:pPr>
                      <a:r>
                        <a:rPr lang="es-ES" sz="700" b="1" dirty="0">
                          <a:latin typeface="Calibri"/>
                          <a:ea typeface="Calibri"/>
                          <a:cs typeface="Calibri"/>
                        </a:rPr>
                        <a:t>SEMANA</a:t>
                      </a:r>
                      <a:endParaRPr lang="en-US" sz="900" dirty="0">
                        <a:latin typeface="Calibri"/>
                        <a:ea typeface="Calibri"/>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s-ES" sz="1200" b="1" dirty="0">
                          <a:latin typeface="Calibri"/>
                          <a:ea typeface="Calibri"/>
                          <a:cs typeface="Calibri"/>
                        </a:rPr>
                        <a:t>DÍAS</a:t>
                      </a:r>
                      <a:endParaRPr lang="en-US" sz="1200" dirty="0">
                        <a:latin typeface="Calibri"/>
                        <a:ea typeface="Calibri"/>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s-ES" sz="1200" b="1" dirty="0">
                          <a:latin typeface="Calibri"/>
                          <a:ea typeface="Calibri"/>
                          <a:cs typeface="Calibri"/>
                        </a:rPr>
                        <a:t>DE LA </a:t>
                      </a:r>
                      <a:r>
                        <a:rPr lang="es-ES" sz="1100" b="1" dirty="0">
                          <a:latin typeface="Calibri"/>
                          <a:ea typeface="Calibri"/>
                          <a:cs typeface="Calibri"/>
                        </a:rPr>
                        <a:t>JORNADA</a:t>
                      </a:r>
                      <a:endParaRPr lang="en-US" sz="1200" dirty="0">
                        <a:latin typeface="Calibri"/>
                        <a:ea typeface="Calibri"/>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bl>
          </a:graphicData>
        </a:graphic>
      </p:graphicFrame>
      <p:sp>
        <p:nvSpPr>
          <p:cNvPr id="15" name="8 CuadroTexto"/>
          <p:cNvSpPr txBox="1"/>
          <p:nvPr/>
        </p:nvSpPr>
        <p:spPr>
          <a:xfrm>
            <a:off x="299442" y="4197581"/>
            <a:ext cx="6240518" cy="3110723"/>
          </a:xfrm>
          <a:prstGeom prst="rect">
            <a:avLst/>
          </a:prstGeom>
          <a:noFill/>
        </p:spPr>
        <p:txBody>
          <a:bodyPr wrap="square" rtlCol="0">
            <a:spAutoFit/>
          </a:bodyPr>
          <a:lstStyle/>
          <a:p>
            <a:pPr algn="just">
              <a:lnSpc>
                <a:spcPct val="150000"/>
              </a:lnSpc>
            </a:pPr>
            <a:r>
              <a:rPr lang="es-VE" sz="1200" b="1" dirty="0">
                <a:solidFill>
                  <a:schemeClr val="tx1">
                    <a:lumMod val="65000"/>
                    <a:lumOff val="35000"/>
                  </a:schemeClr>
                </a:solidFill>
              </a:rPr>
              <a:t>4.- ¿PARA QUÉ?: </a:t>
            </a:r>
            <a:r>
              <a:rPr lang="es-VE" sz="1200" dirty="0">
                <a:solidFill>
                  <a:schemeClr val="tx1">
                    <a:lumMod val="65000"/>
                    <a:lumOff val="35000"/>
                  </a:schemeClr>
                </a:solidFill>
              </a:rPr>
              <a:t>se hace referencia a la intención pedagógica de la actividad enunciada en la columna anterior, con la finalidad de </a:t>
            </a:r>
            <a:r>
              <a:rPr lang="es-ES_tradnl" sz="1200" dirty="0">
                <a:solidFill>
                  <a:schemeClr val="tx1">
                    <a:lumMod val="65000"/>
                    <a:lumOff val="35000"/>
                  </a:schemeClr>
                </a:solidFill>
              </a:rPr>
              <a:t>lograr de forma progresiva, amena y constructiva </a:t>
            </a:r>
            <a:r>
              <a:rPr lang="es-ES_tradnl" sz="1200" dirty="0" smtClean="0">
                <a:solidFill>
                  <a:schemeClr val="tx1">
                    <a:lumMod val="65000"/>
                    <a:lumOff val="35000"/>
                  </a:schemeClr>
                </a:solidFill>
              </a:rPr>
              <a:t>el </a:t>
            </a:r>
            <a:r>
              <a:rPr lang="es-ES_tradnl" sz="1200" dirty="0">
                <a:solidFill>
                  <a:schemeClr val="tx1">
                    <a:lumMod val="65000"/>
                    <a:lumOff val="35000"/>
                  </a:schemeClr>
                </a:solidFill>
              </a:rPr>
              <a:t>desempeño lector de los estudiantes, así como la producción de textos escritos significativos. El </a:t>
            </a:r>
            <a:r>
              <a:rPr lang="es-VE" sz="1200" dirty="0">
                <a:solidFill>
                  <a:schemeClr val="tx1">
                    <a:lumMod val="65000"/>
                    <a:lumOff val="35000"/>
                  </a:schemeClr>
                </a:solidFill>
              </a:rPr>
              <a:t>¿PARA QUÉ</a:t>
            </a:r>
            <a:r>
              <a:rPr lang="es-VE" sz="1200" dirty="0" smtClean="0">
                <a:solidFill>
                  <a:schemeClr val="tx1">
                    <a:lumMod val="65000"/>
                    <a:lumOff val="35000"/>
                  </a:schemeClr>
                </a:solidFill>
              </a:rPr>
              <a:t>?</a:t>
            </a:r>
            <a:r>
              <a:rPr lang="es-VE" sz="1200" b="1" dirty="0" smtClean="0">
                <a:solidFill>
                  <a:schemeClr val="tx1">
                    <a:lumMod val="65000"/>
                    <a:lumOff val="35000"/>
                  </a:schemeClr>
                </a:solidFill>
              </a:rPr>
              <a:t> </a:t>
            </a:r>
            <a:r>
              <a:rPr lang="es-ES_tradnl" sz="1200" dirty="0">
                <a:solidFill>
                  <a:schemeClr val="tx1">
                    <a:lumMod val="65000"/>
                    <a:lumOff val="35000"/>
                  </a:schemeClr>
                </a:solidFill>
              </a:rPr>
              <a:t>puede repetirse tantas veces como sea necesario, </a:t>
            </a:r>
            <a:r>
              <a:rPr lang="es-ES_tradnl" sz="1200" dirty="0" smtClean="0">
                <a:solidFill>
                  <a:schemeClr val="tx1">
                    <a:lumMod val="65000"/>
                    <a:lumOff val="35000"/>
                  </a:schemeClr>
                </a:solidFill>
              </a:rPr>
              <a:t> </a:t>
            </a:r>
            <a:r>
              <a:rPr lang="es-ES_tradnl" sz="1200" dirty="0">
                <a:solidFill>
                  <a:schemeClr val="tx1">
                    <a:lumMod val="65000"/>
                    <a:lumOff val="35000"/>
                  </a:schemeClr>
                </a:solidFill>
              </a:rPr>
              <a:t>es posible que con una sola actividad los alumnos no logren el aprendizaje esperado.</a:t>
            </a:r>
          </a:p>
          <a:p>
            <a:pPr algn="just">
              <a:lnSpc>
                <a:spcPct val="150000"/>
              </a:lnSpc>
            </a:pPr>
            <a:endParaRPr lang="en-US" sz="1200" dirty="0">
              <a:solidFill>
                <a:schemeClr val="tx1">
                  <a:lumMod val="65000"/>
                  <a:lumOff val="35000"/>
                </a:schemeClr>
              </a:solidFill>
            </a:endParaRPr>
          </a:p>
          <a:p>
            <a:pPr algn="just">
              <a:lnSpc>
                <a:spcPct val="150000"/>
              </a:lnSpc>
            </a:pPr>
            <a:r>
              <a:rPr lang="es-VE" sz="1200" b="1" dirty="0">
                <a:solidFill>
                  <a:schemeClr val="tx1">
                    <a:lumMod val="65000"/>
                    <a:lumOff val="35000"/>
                  </a:schemeClr>
                </a:solidFill>
              </a:rPr>
              <a:t>5.- ¿CÓMO LO HAREMOS?: </a:t>
            </a:r>
            <a:r>
              <a:rPr lang="es-VE" sz="1200" dirty="0">
                <a:solidFill>
                  <a:schemeClr val="tx1">
                    <a:lumMod val="65000"/>
                    <a:lumOff val="35000"/>
                  </a:schemeClr>
                </a:solidFill>
              </a:rPr>
              <a:t>en esta columna se describe brevemente la estrategia metodológica que se llevará a cabo. El docente tiene la mayor responsabilidad en esta tarea, </a:t>
            </a:r>
            <a:r>
              <a:rPr lang="es-VE" sz="1200" dirty="0" smtClean="0">
                <a:solidFill>
                  <a:schemeClr val="tx1">
                    <a:lumMod val="65000"/>
                    <a:lumOff val="35000"/>
                  </a:schemeClr>
                </a:solidFill>
              </a:rPr>
              <a:t> </a:t>
            </a:r>
            <a:r>
              <a:rPr lang="es-VE" sz="1200" dirty="0">
                <a:solidFill>
                  <a:schemeClr val="tx1">
                    <a:lumMod val="65000"/>
                    <a:lumOff val="35000"/>
                  </a:schemeClr>
                </a:solidFill>
              </a:rPr>
              <a:t>debe seleccionar, enunciar y describir de manera concisa la estrategia más adecuada en absoluta correspondencia con el ¿Qué? y el ¿Para qué?</a:t>
            </a:r>
            <a:r>
              <a:rPr lang="es-VE" sz="1200" b="1" dirty="0">
                <a:solidFill>
                  <a:schemeClr val="tx1">
                    <a:lumMod val="65000"/>
                    <a:lumOff val="35000"/>
                  </a:schemeClr>
                </a:solidFill>
              </a:rPr>
              <a:t> </a:t>
            </a:r>
            <a:endParaRPr lang="en-US" sz="1200" dirty="0">
              <a:solidFill>
                <a:schemeClr val="tx1">
                  <a:lumMod val="65000"/>
                  <a:lumOff val="35000"/>
                </a:schemeClr>
              </a:solidFill>
            </a:endParaRPr>
          </a:p>
          <a:p>
            <a:pPr algn="just">
              <a:lnSpc>
                <a:spcPct val="150000"/>
              </a:lnSpc>
            </a:pPr>
            <a:endParaRPr lang="en-US" sz="1200" dirty="0">
              <a:solidFill>
                <a:schemeClr val="tx1">
                  <a:lumMod val="65000"/>
                  <a:lumOff val="35000"/>
                </a:schemeClr>
              </a:solidFill>
            </a:endParaRPr>
          </a:p>
        </p:txBody>
      </p:sp>
      <p:pic>
        <p:nvPicPr>
          <p:cNvPr id="17"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779630" y="8571576"/>
            <a:ext cx="385674" cy="392912"/>
          </a:xfrm>
          <a:prstGeom prst="rect">
            <a:avLst/>
          </a:prstGeom>
          <a:noFill/>
        </p:spPr>
      </p:pic>
      <p:pic>
        <p:nvPicPr>
          <p:cNvPr id="18"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4" cstate="print"/>
          <a:stretch>
            <a:fillRect/>
          </a:stretch>
        </p:blipFill>
        <p:spPr>
          <a:xfrm>
            <a:off x="4608445" y="8551690"/>
            <a:ext cx="548747" cy="375928"/>
          </a:xfrm>
          <a:prstGeom prst="rect">
            <a:avLst/>
          </a:prstGeom>
        </p:spPr>
      </p:pic>
      <p:pic>
        <p:nvPicPr>
          <p:cNvPr id="19"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5" cstate="print"/>
          <a:srcRect/>
          <a:stretch>
            <a:fillRect/>
          </a:stretch>
        </p:blipFill>
        <p:spPr bwMode="auto">
          <a:xfrm>
            <a:off x="5231616" y="8574565"/>
            <a:ext cx="429632" cy="389923"/>
          </a:xfrm>
          <a:prstGeom prst="rect">
            <a:avLst/>
          </a:prstGeom>
          <a:noFill/>
        </p:spPr>
      </p:pic>
      <p:sp>
        <p:nvSpPr>
          <p:cNvPr id="21" name="Rectángulo redondeado 34"/>
          <p:cNvSpPr/>
          <p:nvPr/>
        </p:nvSpPr>
        <p:spPr>
          <a:xfrm flipH="1">
            <a:off x="-27384" y="395536"/>
            <a:ext cx="5157192" cy="864096"/>
          </a:xfrm>
          <a:prstGeom prst="roundRect">
            <a:avLst/>
          </a:prstGeom>
          <a:gradFill>
            <a:gsLst>
              <a:gs pos="0">
                <a:schemeClr val="accent1">
                  <a:lumMod val="5000"/>
                  <a:lumOff val="95000"/>
                </a:schemeClr>
              </a:gs>
              <a:gs pos="23000">
                <a:schemeClr val="accent5">
                  <a:lumMod val="40000"/>
                  <a:lumOff val="60000"/>
                </a:schemeClr>
              </a:gs>
              <a:gs pos="40000">
                <a:srgbClr val="FFC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2" name="Imagen 3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85184" y="189896"/>
            <a:ext cx="1834486" cy="1438237"/>
          </a:xfrm>
          <a:prstGeom prst="rect">
            <a:avLst/>
          </a:prstGeom>
        </p:spPr>
      </p:pic>
      <p:sp>
        <p:nvSpPr>
          <p:cNvPr id="23" name="Rectangle 6">
            <a:extLst/>
          </p:cNvPr>
          <p:cNvSpPr>
            <a:spLocks noChangeArrowheads="1"/>
          </p:cNvSpPr>
          <p:nvPr/>
        </p:nvSpPr>
        <p:spPr bwMode="auto">
          <a:xfrm>
            <a:off x="116632" y="-292026"/>
            <a:ext cx="3358267"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sz="2400" b="1" dirty="0">
                <a:solidFill>
                  <a:schemeClr val="bg1"/>
                </a:solidFill>
              </a:rPr>
              <a:t/>
            </a:r>
            <a:br>
              <a:rPr lang="es-VE" sz="2400" b="1" dirty="0">
                <a:solidFill>
                  <a:schemeClr val="bg1"/>
                </a:solidFill>
              </a:rPr>
            </a:br>
            <a:r>
              <a:rPr lang="es-VE" sz="2400" b="1" dirty="0">
                <a:solidFill>
                  <a:schemeClr val="bg1"/>
                </a:solidFill>
              </a:rPr>
              <a:t/>
            </a:r>
            <a:br>
              <a:rPr lang="es-VE" sz="2400" b="1" dirty="0">
                <a:solidFill>
                  <a:schemeClr val="bg1"/>
                </a:solidFill>
              </a:rPr>
            </a:br>
            <a:r>
              <a:rPr lang="es-VE" sz="2400" b="1" dirty="0">
                <a:solidFill>
                  <a:schemeClr val="bg1"/>
                </a:solidFill>
              </a:rPr>
              <a:t>LA AGENDA </a:t>
            </a:r>
            <a:r>
              <a:rPr lang="es-VE" sz="2400" b="1" dirty="0" smtClean="0">
                <a:solidFill>
                  <a:schemeClr val="bg1"/>
                </a:solidFill>
              </a:rPr>
              <a:t>PILAS. </a:t>
            </a:r>
            <a:r>
              <a:rPr lang="es-VE" sz="2400" b="1" dirty="0">
                <a:solidFill>
                  <a:schemeClr val="bg1"/>
                </a:solidFill>
              </a:rPr>
              <a:t>PASO A PASO </a:t>
            </a:r>
            <a:r>
              <a:rPr lang="es-VE" sz="2400" b="1" dirty="0" smtClean="0">
                <a:solidFill>
                  <a:schemeClr val="bg1"/>
                </a:solidFill>
              </a:rPr>
              <a:t>(3)</a:t>
            </a:r>
            <a:r>
              <a:rPr lang="es-VE" sz="2400" b="1" dirty="0">
                <a:solidFill>
                  <a:schemeClr val="bg1"/>
                </a:solidFill>
              </a:rPr>
              <a:t/>
            </a:r>
            <a:br>
              <a:rPr lang="es-VE" sz="2400" b="1" dirty="0">
                <a:solidFill>
                  <a:schemeClr val="bg1"/>
                </a:solidFill>
              </a:rPr>
            </a:br>
            <a:r>
              <a:rPr lang="en-US" sz="2400" dirty="0">
                <a:solidFill>
                  <a:schemeClr val="bg1"/>
                </a:solidFill>
              </a:rPr>
              <a:t/>
            </a:r>
            <a:br>
              <a:rPr lang="en-US" sz="2400" dirty="0">
                <a:solidFill>
                  <a:schemeClr val="bg1"/>
                </a:solidFill>
              </a:rPr>
            </a:br>
            <a:endParaRPr lang="en-US" sz="2400" dirty="0">
              <a:solidFill>
                <a:schemeClr val="bg1"/>
              </a:solidFill>
            </a:endParaRPr>
          </a:p>
        </p:txBody>
      </p:sp>
    </p:spTree>
    <p:extLst>
      <p:ext uri="{BB962C8B-B14F-4D97-AF65-F5344CB8AC3E}">
        <p14:creationId xmlns:p14="http://schemas.microsoft.com/office/powerpoint/2010/main" xmlns="" val="27431550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61</a:t>
            </a:r>
            <a:endParaRPr lang="en-US" sz="1200" dirty="0">
              <a:solidFill>
                <a:schemeClr val="tx1">
                  <a:lumMod val="65000"/>
                  <a:lumOff val="35000"/>
                </a:schemeClr>
              </a:solidFill>
              <a:latin typeface="Arial" pitchFamily="34" charset="0"/>
              <a:cs typeface="Arial" pitchFamily="34" charset="0"/>
            </a:endParaRPr>
          </a:p>
        </p:txBody>
      </p:sp>
      <p:graphicFrame>
        <p:nvGraphicFramePr>
          <p:cNvPr id="12" name="7 Tabla"/>
          <p:cNvGraphicFramePr>
            <a:graphicFrameLocks noGrp="1"/>
          </p:cNvGraphicFramePr>
          <p:nvPr>
            <p:extLst>
              <p:ext uri="{D42A27DB-BD31-4B8C-83A1-F6EECF244321}">
                <p14:modId xmlns:p14="http://schemas.microsoft.com/office/powerpoint/2010/main" xmlns="" val="1374212798"/>
              </p:ext>
            </p:extLst>
          </p:nvPr>
        </p:nvGraphicFramePr>
        <p:xfrm>
          <a:off x="116632" y="2549763"/>
          <a:ext cx="6416942" cy="918606"/>
        </p:xfrm>
        <a:graphic>
          <a:graphicData uri="http://schemas.openxmlformats.org/drawingml/2006/table">
            <a:tbl>
              <a:tblPr>
                <a:effectLst>
                  <a:reflection blurRad="6350" stA="50000" endA="300" endPos="55000" dir="5400000" sy="-100000" algn="bl" rotWithShape="0"/>
                </a:effectLst>
              </a:tblPr>
              <a:tblGrid>
                <a:gridCol w="491146">
                  <a:extLst>
                    <a:ext uri="{9D8B030D-6E8A-4147-A177-3AD203B41FA5}">
                      <a16:colId xmlns:a16="http://schemas.microsoft.com/office/drawing/2014/main" xmlns="" val="20000"/>
                    </a:ext>
                  </a:extLst>
                </a:gridCol>
                <a:gridCol w="530889">
                  <a:extLst>
                    <a:ext uri="{9D8B030D-6E8A-4147-A177-3AD203B41FA5}">
                      <a16:colId xmlns:a16="http://schemas.microsoft.com/office/drawing/2014/main" xmlns="" val="20001"/>
                    </a:ext>
                  </a:extLst>
                </a:gridCol>
                <a:gridCol w="717136">
                  <a:extLst>
                    <a:ext uri="{9D8B030D-6E8A-4147-A177-3AD203B41FA5}">
                      <a16:colId xmlns:a16="http://schemas.microsoft.com/office/drawing/2014/main" xmlns="" val="20002"/>
                    </a:ext>
                  </a:extLst>
                </a:gridCol>
                <a:gridCol w="714784">
                  <a:extLst>
                    <a:ext uri="{9D8B030D-6E8A-4147-A177-3AD203B41FA5}">
                      <a16:colId xmlns:a16="http://schemas.microsoft.com/office/drawing/2014/main" xmlns="" val="20003"/>
                    </a:ext>
                  </a:extLst>
                </a:gridCol>
                <a:gridCol w="994752">
                  <a:extLst>
                    <a:ext uri="{9D8B030D-6E8A-4147-A177-3AD203B41FA5}">
                      <a16:colId xmlns:a16="http://schemas.microsoft.com/office/drawing/2014/main" xmlns="" val="20004"/>
                    </a:ext>
                  </a:extLst>
                </a:gridCol>
                <a:gridCol w="1793754">
                  <a:extLst>
                    <a:ext uri="{9D8B030D-6E8A-4147-A177-3AD203B41FA5}">
                      <a16:colId xmlns:a16="http://schemas.microsoft.com/office/drawing/2014/main" xmlns="" val="20005"/>
                    </a:ext>
                  </a:extLst>
                </a:gridCol>
                <a:gridCol w="1174481">
                  <a:extLst>
                    <a:ext uri="{9D8B030D-6E8A-4147-A177-3AD203B41FA5}">
                      <a16:colId xmlns:a16="http://schemas.microsoft.com/office/drawing/2014/main" xmlns="" val="20006"/>
                    </a:ext>
                  </a:extLst>
                </a:gridCol>
              </a:tblGrid>
              <a:tr h="459303">
                <a:tc gridSpan="2">
                  <a:txBody>
                    <a:bodyPr/>
                    <a:lstStyle/>
                    <a:p>
                      <a:pPr marL="0" marR="0" algn="ctr">
                        <a:lnSpc>
                          <a:spcPct val="107000"/>
                        </a:lnSpc>
                        <a:spcBef>
                          <a:spcPts val="0"/>
                        </a:spcBef>
                        <a:spcAft>
                          <a:spcPts val="0"/>
                        </a:spcAft>
                      </a:pPr>
                      <a:r>
                        <a:rPr lang="es-ES" sz="1200" b="1" dirty="0">
                          <a:latin typeface="Calibri"/>
                          <a:ea typeface="Calibri"/>
                          <a:cs typeface="Calibri"/>
                        </a:rPr>
                        <a:t>FECHA</a:t>
                      </a:r>
                      <a:endParaRPr lang="en-US" sz="1200" dirty="0">
                        <a:latin typeface="Calibri"/>
                        <a:ea typeface="Calibri"/>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ctr">
                        <a:lnSpc>
                          <a:spcPct val="107000"/>
                        </a:lnSpc>
                        <a:spcBef>
                          <a:spcPts val="0"/>
                        </a:spcBef>
                        <a:spcAft>
                          <a:spcPts val="0"/>
                        </a:spcAft>
                      </a:pPr>
                      <a:r>
                        <a:rPr lang="es-ES" sz="900" b="1" dirty="0">
                          <a:latin typeface="Calibri"/>
                          <a:ea typeface="Calibri"/>
                          <a:cs typeface="Calibri"/>
                        </a:rPr>
                        <a:t>MOMENTO</a:t>
                      </a:r>
                      <a:r>
                        <a:rPr lang="es-ES" sz="1200" b="1" dirty="0">
                          <a:latin typeface="Calibri"/>
                          <a:ea typeface="Calibri"/>
                          <a:cs typeface="Calibri"/>
                        </a:rPr>
                        <a:t> </a:t>
                      </a:r>
                      <a:endParaRPr lang="en-US" sz="1200" dirty="0">
                        <a:latin typeface="Calibri"/>
                        <a:ea typeface="Calibri"/>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marL="0" marR="0" algn="ctr">
                        <a:lnSpc>
                          <a:spcPct val="107000"/>
                        </a:lnSpc>
                        <a:spcBef>
                          <a:spcPts val="0"/>
                        </a:spcBef>
                        <a:spcAft>
                          <a:spcPts val="0"/>
                        </a:spcAft>
                      </a:pPr>
                      <a:r>
                        <a:rPr lang="es-ES" sz="1200" b="1" dirty="0">
                          <a:latin typeface="Calibri"/>
                          <a:ea typeface="Calibri"/>
                          <a:cs typeface="Calibri"/>
                        </a:rPr>
                        <a:t>¿QUÉ?</a:t>
                      </a:r>
                      <a:endParaRPr lang="en-US" sz="1200" dirty="0">
                        <a:latin typeface="Calibri"/>
                        <a:ea typeface="Calibri"/>
                        <a:cs typeface="Times New Roman"/>
                      </a:endParaRPr>
                    </a:p>
                  </a:txBody>
                  <a:tcPr marL="60875" marR="60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07000"/>
                        </a:lnSpc>
                        <a:spcBef>
                          <a:spcPts val="0"/>
                        </a:spcBef>
                        <a:spcAft>
                          <a:spcPts val="0"/>
                        </a:spcAft>
                      </a:pPr>
                      <a:r>
                        <a:rPr lang="es-ES" sz="1200" b="1" dirty="0">
                          <a:latin typeface="Calibri"/>
                          <a:ea typeface="Calibri"/>
                          <a:cs typeface="Calibri"/>
                        </a:rPr>
                        <a:t>¿PARA QUÉ?</a:t>
                      </a:r>
                      <a:endParaRPr lang="en-US" sz="1200" dirty="0">
                        <a:latin typeface="Calibri"/>
                        <a:ea typeface="Calibri"/>
                        <a:cs typeface="Times New Roman"/>
                      </a:endParaRPr>
                    </a:p>
                  </a:txBody>
                  <a:tcPr marL="60875" marR="60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07000"/>
                        </a:lnSpc>
                        <a:spcBef>
                          <a:spcPts val="0"/>
                        </a:spcBef>
                        <a:spcAft>
                          <a:spcPts val="0"/>
                        </a:spcAft>
                      </a:pPr>
                      <a:r>
                        <a:rPr lang="es-ES" sz="1200" b="1" dirty="0">
                          <a:latin typeface="Calibri"/>
                          <a:ea typeface="Calibri"/>
                          <a:cs typeface="Calibri"/>
                        </a:rPr>
                        <a:t>¿CÓMO LO HAREMOS?</a:t>
                      </a:r>
                      <a:endParaRPr lang="en-US" sz="1200" dirty="0">
                        <a:latin typeface="Calibri"/>
                        <a:ea typeface="Calibri"/>
                        <a:cs typeface="Times New Roman"/>
                      </a:endParaRPr>
                    </a:p>
                  </a:txBody>
                  <a:tcPr marL="60875" marR="60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07000"/>
                        </a:lnSpc>
                        <a:spcBef>
                          <a:spcPts val="0"/>
                        </a:spcBef>
                        <a:spcAft>
                          <a:spcPts val="0"/>
                        </a:spcAft>
                      </a:pPr>
                      <a:r>
                        <a:rPr lang="es-ES" sz="1200" b="1" dirty="0">
                          <a:latin typeface="Calibri"/>
                          <a:ea typeface="Calibri"/>
                          <a:cs typeface="Calibri"/>
                        </a:rPr>
                        <a:t>¿QUÉ LOGRAMOS?</a:t>
                      </a:r>
                      <a:endParaRPr lang="en-US" sz="1200" dirty="0">
                        <a:latin typeface="Calibri"/>
                        <a:ea typeface="Calibri"/>
                        <a:cs typeface="Times New Roman"/>
                      </a:endParaRPr>
                    </a:p>
                  </a:txBody>
                  <a:tcPr marL="60875" marR="608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xmlns="" val="10000"/>
                  </a:ext>
                </a:extLst>
              </a:tr>
              <a:tr h="459303">
                <a:tc>
                  <a:txBody>
                    <a:bodyPr/>
                    <a:lstStyle/>
                    <a:p>
                      <a:pPr marL="0" marR="0" algn="ctr">
                        <a:lnSpc>
                          <a:spcPct val="107000"/>
                        </a:lnSpc>
                        <a:spcBef>
                          <a:spcPts val="0"/>
                        </a:spcBef>
                        <a:spcAft>
                          <a:spcPts val="0"/>
                        </a:spcAft>
                      </a:pPr>
                      <a:r>
                        <a:rPr lang="es-ES" sz="700" b="1" dirty="0">
                          <a:latin typeface="Calibri"/>
                          <a:ea typeface="Calibri"/>
                          <a:cs typeface="Calibri"/>
                        </a:rPr>
                        <a:t>SEMANA</a:t>
                      </a:r>
                      <a:endParaRPr lang="en-US" sz="900" dirty="0">
                        <a:latin typeface="Calibri"/>
                        <a:ea typeface="Calibri"/>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s-ES" sz="1200" b="1" dirty="0">
                          <a:latin typeface="Calibri"/>
                          <a:ea typeface="Calibri"/>
                          <a:cs typeface="Calibri"/>
                        </a:rPr>
                        <a:t>DÍAS</a:t>
                      </a:r>
                      <a:endParaRPr lang="en-US" sz="1200" dirty="0">
                        <a:latin typeface="Calibri"/>
                        <a:ea typeface="Calibri"/>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s-ES" sz="1200" b="1" dirty="0">
                          <a:latin typeface="Calibri"/>
                          <a:ea typeface="Calibri"/>
                          <a:cs typeface="Calibri"/>
                        </a:rPr>
                        <a:t>DE LA </a:t>
                      </a:r>
                      <a:r>
                        <a:rPr lang="es-ES" sz="1100" b="1" dirty="0">
                          <a:latin typeface="Calibri"/>
                          <a:ea typeface="Calibri"/>
                          <a:cs typeface="Calibri"/>
                        </a:rPr>
                        <a:t>JORNADA</a:t>
                      </a:r>
                      <a:endParaRPr lang="en-US" sz="1200" dirty="0">
                        <a:latin typeface="Calibri"/>
                        <a:ea typeface="Calibri"/>
                        <a:cs typeface="Times New Roman"/>
                      </a:endParaRPr>
                    </a:p>
                  </a:txBody>
                  <a:tcPr marL="60875" marR="608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bl>
          </a:graphicData>
        </a:graphic>
      </p:graphicFrame>
      <p:sp>
        <p:nvSpPr>
          <p:cNvPr id="13" name="8 CuadroTexto"/>
          <p:cNvSpPr txBox="1"/>
          <p:nvPr/>
        </p:nvSpPr>
        <p:spPr>
          <a:xfrm>
            <a:off x="235458" y="4015982"/>
            <a:ext cx="6246582" cy="2677656"/>
          </a:xfrm>
          <a:prstGeom prst="rect">
            <a:avLst/>
          </a:prstGeom>
          <a:noFill/>
        </p:spPr>
        <p:txBody>
          <a:bodyPr wrap="square" rtlCol="0">
            <a:spAutoFit/>
          </a:bodyPr>
          <a:lstStyle/>
          <a:p>
            <a:pPr algn="just">
              <a:lnSpc>
                <a:spcPct val="150000"/>
              </a:lnSpc>
            </a:pPr>
            <a:r>
              <a:rPr lang="es-VE" sz="1400" b="1" dirty="0">
                <a:solidFill>
                  <a:schemeClr val="tx1">
                    <a:lumMod val="65000"/>
                    <a:lumOff val="35000"/>
                  </a:schemeClr>
                </a:solidFill>
              </a:rPr>
              <a:t>6.- ¿QUÉ LOGRAMOS?: </a:t>
            </a:r>
            <a:r>
              <a:rPr lang="es-VE" sz="1400" dirty="0">
                <a:solidFill>
                  <a:schemeClr val="tx1">
                    <a:lumMod val="65000"/>
                    <a:lumOff val="35000"/>
                  </a:schemeClr>
                </a:solidFill>
              </a:rPr>
              <a:t>este espacio servirá para destacar las metas diarias alcanzadas, así como las no logradas, sus causas y decisiones tomadas en función </a:t>
            </a:r>
            <a:r>
              <a:rPr lang="es-VE" sz="1400" dirty="0" smtClean="0">
                <a:solidFill>
                  <a:schemeClr val="tx1">
                    <a:lumMod val="65000"/>
                    <a:lumOff val="35000"/>
                  </a:schemeClr>
                </a:solidFill>
              </a:rPr>
              <a:t>del aprendizaje. </a:t>
            </a:r>
            <a:r>
              <a:rPr lang="es-VE" sz="1400" dirty="0">
                <a:solidFill>
                  <a:schemeClr val="tx1">
                    <a:lumMod val="65000"/>
                    <a:lumOff val="35000"/>
                  </a:schemeClr>
                </a:solidFill>
              </a:rPr>
              <a:t>La columna se llenará con los estudiantes una vez finalizada la actividad (cierre de la clase). Los logros diarios deben estar directamente relacionados con el ¿PARA QUÉ?, puesto que éste implica la intención pedagógica, </a:t>
            </a:r>
            <a:r>
              <a:rPr lang="es-VE" sz="1400" dirty="0" smtClean="0">
                <a:solidFill>
                  <a:schemeClr val="tx1">
                    <a:lumMod val="65000"/>
                    <a:lumOff val="35000"/>
                  </a:schemeClr>
                </a:solidFill>
              </a:rPr>
              <a:t>los </a:t>
            </a:r>
            <a:r>
              <a:rPr lang="es-VE" sz="1400" dirty="0">
                <a:solidFill>
                  <a:schemeClr val="tx1">
                    <a:lumMod val="65000"/>
                    <a:lumOff val="35000"/>
                  </a:schemeClr>
                </a:solidFill>
              </a:rPr>
              <a:t>resultados deben revelar el alcance, en qué medida fue  lograda esa intención, propósito u objetivo. Estos logros pueden expresarse cuantitativa o cualitativamente, es decir, en términos numéricos o descriptivos. </a:t>
            </a:r>
            <a:endParaRPr lang="en-US" sz="1400" dirty="0">
              <a:solidFill>
                <a:schemeClr val="tx1">
                  <a:lumMod val="65000"/>
                  <a:lumOff val="35000"/>
                </a:schemeClr>
              </a:solidFill>
            </a:endParaRPr>
          </a:p>
        </p:txBody>
      </p:sp>
      <p:pic>
        <p:nvPicPr>
          <p:cNvPr id="17"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779630" y="8571576"/>
            <a:ext cx="385674" cy="392912"/>
          </a:xfrm>
          <a:prstGeom prst="rect">
            <a:avLst/>
          </a:prstGeom>
          <a:noFill/>
        </p:spPr>
      </p:pic>
      <p:pic>
        <p:nvPicPr>
          <p:cNvPr id="18"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4" cstate="print"/>
          <a:stretch>
            <a:fillRect/>
          </a:stretch>
        </p:blipFill>
        <p:spPr>
          <a:xfrm>
            <a:off x="4608445" y="8551690"/>
            <a:ext cx="548747" cy="375928"/>
          </a:xfrm>
          <a:prstGeom prst="rect">
            <a:avLst/>
          </a:prstGeom>
        </p:spPr>
      </p:pic>
      <p:pic>
        <p:nvPicPr>
          <p:cNvPr id="19"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5" cstate="print"/>
          <a:srcRect/>
          <a:stretch>
            <a:fillRect/>
          </a:stretch>
        </p:blipFill>
        <p:spPr bwMode="auto">
          <a:xfrm>
            <a:off x="5231616" y="8574565"/>
            <a:ext cx="429632" cy="389923"/>
          </a:xfrm>
          <a:prstGeom prst="rect">
            <a:avLst/>
          </a:prstGeom>
          <a:noFill/>
        </p:spPr>
      </p:pic>
      <p:sp>
        <p:nvSpPr>
          <p:cNvPr id="21" name="Rectángulo redondeado 34"/>
          <p:cNvSpPr/>
          <p:nvPr/>
        </p:nvSpPr>
        <p:spPr>
          <a:xfrm flipH="1">
            <a:off x="-27384" y="395536"/>
            <a:ext cx="5157192" cy="864096"/>
          </a:xfrm>
          <a:prstGeom prst="roundRect">
            <a:avLst/>
          </a:prstGeom>
          <a:gradFill>
            <a:gsLst>
              <a:gs pos="0">
                <a:schemeClr val="accent1">
                  <a:lumMod val="5000"/>
                  <a:lumOff val="95000"/>
                </a:schemeClr>
              </a:gs>
              <a:gs pos="23000">
                <a:schemeClr val="accent5">
                  <a:lumMod val="40000"/>
                  <a:lumOff val="60000"/>
                </a:schemeClr>
              </a:gs>
              <a:gs pos="40000">
                <a:srgbClr val="FFC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2" name="Imagen 3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85184" y="189896"/>
            <a:ext cx="1834486" cy="1438237"/>
          </a:xfrm>
          <a:prstGeom prst="rect">
            <a:avLst/>
          </a:prstGeom>
        </p:spPr>
      </p:pic>
      <p:sp>
        <p:nvSpPr>
          <p:cNvPr id="23" name="Rectangle 6">
            <a:extLst/>
          </p:cNvPr>
          <p:cNvSpPr>
            <a:spLocks noChangeArrowheads="1"/>
          </p:cNvSpPr>
          <p:nvPr/>
        </p:nvSpPr>
        <p:spPr bwMode="auto">
          <a:xfrm>
            <a:off x="116632" y="-292026"/>
            <a:ext cx="3358267"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sz="2400" b="1" dirty="0">
                <a:solidFill>
                  <a:schemeClr val="bg1"/>
                </a:solidFill>
              </a:rPr>
              <a:t/>
            </a:r>
            <a:br>
              <a:rPr lang="es-VE" sz="2400" b="1" dirty="0">
                <a:solidFill>
                  <a:schemeClr val="bg1"/>
                </a:solidFill>
              </a:rPr>
            </a:br>
            <a:r>
              <a:rPr lang="es-VE" sz="2400" b="1" dirty="0">
                <a:solidFill>
                  <a:schemeClr val="bg1"/>
                </a:solidFill>
              </a:rPr>
              <a:t/>
            </a:r>
            <a:br>
              <a:rPr lang="es-VE" sz="2400" b="1" dirty="0">
                <a:solidFill>
                  <a:schemeClr val="bg1"/>
                </a:solidFill>
              </a:rPr>
            </a:br>
            <a:r>
              <a:rPr lang="es-VE" sz="2400" b="1" dirty="0">
                <a:solidFill>
                  <a:schemeClr val="bg1"/>
                </a:solidFill>
              </a:rPr>
              <a:t>LA AGENDA </a:t>
            </a:r>
            <a:r>
              <a:rPr lang="es-VE" sz="2400" b="1" dirty="0" smtClean="0">
                <a:solidFill>
                  <a:schemeClr val="bg1"/>
                </a:solidFill>
              </a:rPr>
              <a:t>PILA</a:t>
            </a:r>
          </a:p>
          <a:p>
            <a:r>
              <a:rPr lang="es-VE" sz="2400" b="1" dirty="0" smtClean="0">
                <a:solidFill>
                  <a:schemeClr val="bg1"/>
                </a:solidFill>
              </a:rPr>
              <a:t> </a:t>
            </a:r>
            <a:r>
              <a:rPr lang="es-VE" sz="2400" b="1" dirty="0">
                <a:solidFill>
                  <a:schemeClr val="bg1"/>
                </a:solidFill>
              </a:rPr>
              <a:t>PASO A PASO </a:t>
            </a:r>
            <a:r>
              <a:rPr lang="es-VE" sz="2400" b="1" dirty="0" smtClean="0">
                <a:solidFill>
                  <a:schemeClr val="bg1"/>
                </a:solidFill>
              </a:rPr>
              <a:t>(4)</a:t>
            </a:r>
            <a:r>
              <a:rPr lang="es-VE" sz="2400" b="1" dirty="0">
                <a:solidFill>
                  <a:schemeClr val="bg1"/>
                </a:solidFill>
              </a:rPr>
              <a:t/>
            </a:r>
            <a:br>
              <a:rPr lang="es-VE" sz="2400" b="1" dirty="0">
                <a:solidFill>
                  <a:schemeClr val="bg1"/>
                </a:solidFill>
              </a:rPr>
            </a:br>
            <a:r>
              <a:rPr lang="en-US" sz="2400" dirty="0">
                <a:solidFill>
                  <a:schemeClr val="bg1"/>
                </a:solidFill>
              </a:rPr>
              <a:t/>
            </a:r>
            <a:br>
              <a:rPr lang="en-US" sz="2400" dirty="0">
                <a:solidFill>
                  <a:schemeClr val="bg1"/>
                </a:solidFill>
              </a:rPr>
            </a:br>
            <a:endParaRPr lang="en-US" sz="2400" dirty="0">
              <a:solidFill>
                <a:schemeClr val="bg1"/>
              </a:solidFill>
            </a:endParaRPr>
          </a:p>
        </p:txBody>
      </p:sp>
    </p:spTree>
    <p:extLst>
      <p:ext uri="{BB962C8B-B14F-4D97-AF65-F5344CB8AC3E}">
        <p14:creationId xmlns:p14="http://schemas.microsoft.com/office/powerpoint/2010/main" xmlns="" val="9354675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62</a:t>
            </a:r>
            <a:endParaRPr lang="en-US" sz="1200" dirty="0">
              <a:solidFill>
                <a:schemeClr val="tx1">
                  <a:lumMod val="65000"/>
                  <a:lumOff val="35000"/>
                </a:schemeClr>
              </a:solidFill>
              <a:latin typeface="Arial" pitchFamily="34" charset="0"/>
              <a:cs typeface="Arial" pitchFamily="34" charset="0"/>
            </a:endParaRPr>
          </a:p>
        </p:txBody>
      </p:sp>
      <p:sp>
        <p:nvSpPr>
          <p:cNvPr id="14" name="6 CuadroTexto"/>
          <p:cNvSpPr txBox="1"/>
          <p:nvPr/>
        </p:nvSpPr>
        <p:spPr>
          <a:xfrm>
            <a:off x="136104" y="1907704"/>
            <a:ext cx="4189682" cy="369332"/>
          </a:xfrm>
          <a:prstGeom prst="rect">
            <a:avLst/>
          </a:prstGeom>
          <a:noFill/>
        </p:spPr>
        <p:txBody>
          <a:bodyPr wrap="square" rtlCol="0">
            <a:spAutoFit/>
          </a:bodyPr>
          <a:lstStyle/>
          <a:p>
            <a:r>
              <a:rPr lang="es-VE" b="1" dirty="0"/>
              <a:t>Una vez elaborada la agenda PILAS</a:t>
            </a:r>
            <a:r>
              <a:rPr lang="es-VE" dirty="0"/>
              <a:t>:</a:t>
            </a:r>
          </a:p>
        </p:txBody>
      </p:sp>
      <p:sp>
        <p:nvSpPr>
          <p:cNvPr id="15" name="10 Rectángulo redondeado"/>
          <p:cNvSpPr/>
          <p:nvPr/>
        </p:nvSpPr>
        <p:spPr>
          <a:xfrm>
            <a:off x="90275" y="2483768"/>
            <a:ext cx="5931013" cy="72008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VE" sz="1600" b="1" dirty="0"/>
              <a:t>1.- Ejecute cada semana todo lo planificado en la Agenda PILAS.  </a:t>
            </a:r>
          </a:p>
        </p:txBody>
      </p:sp>
      <p:sp>
        <p:nvSpPr>
          <p:cNvPr id="17" name="13 Rectángulo redondeado"/>
          <p:cNvSpPr/>
          <p:nvPr/>
        </p:nvSpPr>
        <p:spPr>
          <a:xfrm>
            <a:off x="269510" y="3347864"/>
            <a:ext cx="5930846" cy="72008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VE" sz="1600" b="1" dirty="0">
                <a:solidFill>
                  <a:schemeClr val="tx1">
                    <a:lumMod val="65000"/>
                    <a:lumOff val="35000"/>
                  </a:schemeClr>
                </a:solidFill>
              </a:rPr>
              <a:t>2.- Compruebe  siempre el aprendizaje al finalizar la actividad. </a:t>
            </a:r>
          </a:p>
        </p:txBody>
      </p:sp>
      <p:sp>
        <p:nvSpPr>
          <p:cNvPr id="18" name="21 Rectángulo redondeado"/>
          <p:cNvSpPr/>
          <p:nvPr/>
        </p:nvSpPr>
        <p:spPr>
          <a:xfrm>
            <a:off x="488496" y="4211960"/>
            <a:ext cx="5866443" cy="72008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s-VE" sz="1400" b="1" dirty="0"/>
          </a:p>
          <a:p>
            <a:pPr lvl="0"/>
            <a:endParaRPr lang="es-VE" sz="1400" b="1" dirty="0"/>
          </a:p>
          <a:p>
            <a:pPr lvl="0"/>
            <a:r>
              <a:rPr lang="es-VE" sz="1600" b="1" dirty="0"/>
              <a:t>3.- Haga seguimiento a los logros de cada semana</a:t>
            </a:r>
            <a:r>
              <a:rPr lang="es-VE" sz="1200" b="1" dirty="0"/>
              <a:t>.</a:t>
            </a:r>
          </a:p>
          <a:p>
            <a:pPr algn="ctr"/>
            <a:endParaRPr lang="es-VE" sz="1400" b="1" dirty="0"/>
          </a:p>
          <a:p>
            <a:pPr algn="ctr"/>
            <a:endParaRPr lang="es-VE" sz="1400" b="1" dirty="0"/>
          </a:p>
        </p:txBody>
      </p:sp>
      <p:sp>
        <p:nvSpPr>
          <p:cNvPr id="19" name="22 Rectángulo redondeado"/>
          <p:cNvSpPr/>
          <p:nvPr/>
        </p:nvSpPr>
        <p:spPr>
          <a:xfrm>
            <a:off x="731816" y="5076056"/>
            <a:ext cx="5781135" cy="79208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VE" sz="1200" b="1" dirty="0"/>
          </a:p>
          <a:p>
            <a:r>
              <a:rPr lang="es-VE" sz="1400" b="1" dirty="0">
                <a:solidFill>
                  <a:schemeClr val="tx1">
                    <a:lumMod val="65000"/>
                    <a:lumOff val="35000"/>
                  </a:schemeClr>
                </a:solidFill>
              </a:rPr>
              <a:t>4.- Dependiendo de los logros semanales, ajuste las actividades(¿Qué?), reoriente la intención pedagógica (¿Para qué?) y verifique  la eficacia de las estrategias seleccionadas (¿Cómo lo haremos?).</a:t>
            </a:r>
          </a:p>
          <a:p>
            <a:pPr algn="ctr"/>
            <a:endParaRPr lang="es-VE" sz="1400" b="1" dirty="0"/>
          </a:p>
        </p:txBody>
      </p:sp>
      <p:sp>
        <p:nvSpPr>
          <p:cNvPr id="20" name="23 Rectángulo redondeado"/>
          <p:cNvSpPr/>
          <p:nvPr/>
        </p:nvSpPr>
        <p:spPr>
          <a:xfrm>
            <a:off x="1055167" y="6012160"/>
            <a:ext cx="5688935" cy="720080"/>
          </a:xfrm>
          <a:prstGeom prst="roundRect">
            <a:avLst/>
          </a:prstGeom>
          <a:solidFill>
            <a:srgbClr val="FFC000"/>
          </a:solidFill>
          <a:ln>
            <a:noFill/>
          </a:ln>
          <a:effectLst>
            <a:reflection blurRad="6350" stA="50000" endA="295" endPos="92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VE" sz="1600" b="1" dirty="0"/>
              <a:t>5.- Elabore la Agenda PILAS de la siguiente semana  conjuntamente con los estudiantes, </a:t>
            </a:r>
            <a:r>
              <a:rPr lang="es-VE" sz="1600" b="1" dirty="0" smtClean="0"/>
              <a:t>considerando </a:t>
            </a:r>
            <a:r>
              <a:rPr lang="es-VE" sz="1600" b="1" dirty="0"/>
              <a:t>sus intereses y opiniones.   </a:t>
            </a:r>
          </a:p>
        </p:txBody>
      </p:sp>
      <p:pic>
        <p:nvPicPr>
          <p:cNvPr id="21" name="Picture 1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43023" y="3851920"/>
            <a:ext cx="555048" cy="540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71567" y="4716016"/>
            <a:ext cx="555048" cy="5760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09320" y="5652120"/>
            <a:ext cx="555048" cy="5760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61248" y="2987823"/>
            <a:ext cx="555048" cy="5083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26"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6" cstate="print"/>
          <a:stretch>
            <a:fillRect/>
          </a:stretch>
        </p:blipFill>
        <p:spPr>
          <a:xfrm>
            <a:off x="4680453" y="8551690"/>
            <a:ext cx="548747" cy="375928"/>
          </a:xfrm>
          <a:prstGeom prst="rect">
            <a:avLst/>
          </a:prstGeom>
        </p:spPr>
      </p:pic>
      <p:pic>
        <p:nvPicPr>
          <p:cNvPr id="27"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7" cstate="print"/>
          <a:srcRect/>
          <a:stretch>
            <a:fillRect/>
          </a:stretch>
        </p:blipFill>
        <p:spPr bwMode="auto">
          <a:xfrm>
            <a:off x="5303624" y="8574565"/>
            <a:ext cx="429632" cy="389923"/>
          </a:xfrm>
          <a:prstGeom prst="rect">
            <a:avLst/>
          </a:prstGeom>
          <a:noFill/>
        </p:spPr>
      </p:pic>
      <p:sp>
        <p:nvSpPr>
          <p:cNvPr id="30" name="Rectángulo redondeado 34"/>
          <p:cNvSpPr/>
          <p:nvPr/>
        </p:nvSpPr>
        <p:spPr>
          <a:xfrm flipH="1">
            <a:off x="-27384" y="395536"/>
            <a:ext cx="5157192" cy="864096"/>
          </a:xfrm>
          <a:prstGeom prst="roundRect">
            <a:avLst/>
          </a:prstGeom>
          <a:gradFill>
            <a:gsLst>
              <a:gs pos="0">
                <a:schemeClr val="accent1">
                  <a:lumMod val="5000"/>
                  <a:lumOff val="95000"/>
                </a:schemeClr>
              </a:gs>
              <a:gs pos="23000">
                <a:schemeClr val="accent5">
                  <a:lumMod val="40000"/>
                  <a:lumOff val="60000"/>
                </a:schemeClr>
              </a:gs>
              <a:gs pos="40000">
                <a:srgbClr val="FFC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1" name="Imagen 3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085184" y="189896"/>
            <a:ext cx="1834486" cy="1438237"/>
          </a:xfrm>
          <a:prstGeom prst="rect">
            <a:avLst/>
          </a:prstGeom>
        </p:spPr>
      </p:pic>
      <p:sp>
        <p:nvSpPr>
          <p:cNvPr id="32" name="Rectangle 6">
            <a:extLst/>
          </p:cNvPr>
          <p:cNvSpPr>
            <a:spLocks noChangeArrowheads="1"/>
          </p:cNvSpPr>
          <p:nvPr/>
        </p:nvSpPr>
        <p:spPr bwMode="auto">
          <a:xfrm>
            <a:off x="116633" y="-353581"/>
            <a:ext cx="2664296"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sz="2400" b="1" dirty="0">
                <a:solidFill>
                  <a:schemeClr val="bg1"/>
                </a:solidFill>
              </a:rPr>
              <a:t/>
            </a:r>
            <a:br>
              <a:rPr lang="es-VE" sz="2400" b="1" dirty="0">
                <a:solidFill>
                  <a:schemeClr val="bg1"/>
                </a:solidFill>
              </a:rPr>
            </a:br>
            <a:r>
              <a:rPr lang="es-VE" sz="2400" b="1" dirty="0">
                <a:solidFill>
                  <a:schemeClr val="bg1"/>
                </a:solidFill>
              </a:rPr>
              <a:t/>
            </a:r>
            <a:br>
              <a:rPr lang="es-VE" sz="2400" b="1" dirty="0">
                <a:solidFill>
                  <a:schemeClr val="bg1"/>
                </a:solidFill>
              </a:rPr>
            </a:br>
            <a:r>
              <a:rPr lang="es-VE" sz="2400" b="1" dirty="0">
                <a:solidFill>
                  <a:schemeClr val="bg1"/>
                </a:solidFill>
              </a:rPr>
              <a:t>LA AGENDA </a:t>
            </a:r>
            <a:r>
              <a:rPr lang="es-VE" sz="2400" b="1" dirty="0" smtClean="0">
                <a:solidFill>
                  <a:schemeClr val="bg1"/>
                </a:solidFill>
              </a:rPr>
              <a:t>PILAS </a:t>
            </a:r>
            <a:r>
              <a:rPr lang="es-VE" sz="3200" b="1" dirty="0">
                <a:solidFill>
                  <a:schemeClr val="bg1"/>
                </a:solidFill>
              </a:rPr>
              <a:t>PASO A PASO </a:t>
            </a:r>
            <a:r>
              <a:rPr lang="es-VE" sz="2400" b="1" dirty="0">
                <a:solidFill>
                  <a:schemeClr val="bg1"/>
                </a:solidFill>
              </a:rPr>
              <a:t/>
            </a:r>
            <a:br>
              <a:rPr lang="es-VE" sz="2400" b="1" dirty="0">
                <a:solidFill>
                  <a:schemeClr val="bg1"/>
                </a:solidFill>
              </a:rPr>
            </a:br>
            <a:r>
              <a:rPr lang="en-US" sz="2400" dirty="0">
                <a:solidFill>
                  <a:schemeClr val="bg1"/>
                </a:solidFill>
              </a:rPr>
              <a:t/>
            </a:r>
            <a:br>
              <a:rPr lang="en-US" sz="2400" dirty="0">
                <a:solidFill>
                  <a:schemeClr val="bg1"/>
                </a:solidFill>
              </a:rPr>
            </a:br>
            <a:endParaRPr lang="en-US" sz="2400" dirty="0">
              <a:solidFill>
                <a:schemeClr val="bg1"/>
              </a:solidFill>
            </a:endParaRPr>
          </a:p>
        </p:txBody>
      </p:sp>
    </p:spTree>
    <p:extLst>
      <p:ext uri="{BB962C8B-B14F-4D97-AF65-F5344CB8AC3E}">
        <p14:creationId xmlns:p14="http://schemas.microsoft.com/office/powerpoint/2010/main" xmlns="" val="34329515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63</a:t>
            </a:r>
            <a:endParaRPr lang="en-US" sz="1200" dirty="0">
              <a:solidFill>
                <a:schemeClr val="tx1">
                  <a:lumMod val="65000"/>
                  <a:lumOff val="35000"/>
                </a:schemeClr>
              </a:solidFill>
              <a:latin typeface="Arial" pitchFamily="34" charset="0"/>
              <a:cs typeface="Arial" pitchFamily="34" charset="0"/>
            </a:endParaRPr>
          </a:p>
        </p:txBody>
      </p:sp>
      <p:grpSp>
        <p:nvGrpSpPr>
          <p:cNvPr id="25" name="3 Grupo"/>
          <p:cNvGrpSpPr/>
          <p:nvPr/>
        </p:nvGrpSpPr>
        <p:grpSpPr>
          <a:xfrm>
            <a:off x="260648" y="1907704"/>
            <a:ext cx="6319745" cy="4878832"/>
            <a:chOff x="1024552" y="1471228"/>
            <a:chExt cx="7211715" cy="4878832"/>
          </a:xfrm>
        </p:grpSpPr>
        <p:grpSp>
          <p:nvGrpSpPr>
            <p:cNvPr id="26" name="1 Grupo"/>
            <p:cNvGrpSpPr/>
            <p:nvPr/>
          </p:nvGrpSpPr>
          <p:grpSpPr>
            <a:xfrm>
              <a:off x="1024553" y="1471228"/>
              <a:ext cx="7211714" cy="3876247"/>
              <a:chOff x="1032694" y="1960638"/>
              <a:chExt cx="7211714" cy="3876247"/>
            </a:xfrm>
          </p:grpSpPr>
          <p:sp>
            <p:nvSpPr>
              <p:cNvPr id="33" name="8 Elipse"/>
              <p:cNvSpPr/>
              <p:nvPr/>
            </p:nvSpPr>
            <p:spPr>
              <a:xfrm>
                <a:off x="1097754" y="2148470"/>
                <a:ext cx="228600" cy="2286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VE"/>
              </a:p>
            </p:txBody>
          </p:sp>
          <p:pic>
            <p:nvPicPr>
              <p:cNvPr id="3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32694" y="3270338"/>
                <a:ext cx="334963" cy="341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4572" y="4249180"/>
                <a:ext cx="334963" cy="341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7"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4571" y="5364097"/>
                <a:ext cx="334963" cy="341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8" name="9 Rectángulo redondeado"/>
              <p:cNvSpPr/>
              <p:nvPr/>
            </p:nvSpPr>
            <p:spPr>
              <a:xfrm>
                <a:off x="1475656" y="1960638"/>
                <a:ext cx="6768752" cy="60426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VE" b="1" dirty="0"/>
                  <a:t>La evaluación de la lectura es continua.  </a:t>
                </a:r>
              </a:p>
            </p:txBody>
          </p:sp>
          <p:sp>
            <p:nvSpPr>
              <p:cNvPr id="39" name="25 Rectángulo redondeado"/>
              <p:cNvSpPr/>
              <p:nvPr/>
            </p:nvSpPr>
            <p:spPr>
              <a:xfrm>
                <a:off x="1475656" y="3054314"/>
                <a:ext cx="6768752" cy="604265"/>
              </a:xfrm>
              <a:prstGeom prst="round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VE" b="1" dirty="0"/>
                  <a:t>Usted es un modelo para sus estudiantes: lea en voz alta para ellos.</a:t>
                </a:r>
                <a:r>
                  <a:rPr lang="es-VE" dirty="0"/>
                  <a:t> </a:t>
                </a:r>
              </a:p>
            </p:txBody>
          </p:sp>
          <p:sp>
            <p:nvSpPr>
              <p:cNvPr id="40" name="26 Rectángulo redondeado"/>
              <p:cNvSpPr/>
              <p:nvPr/>
            </p:nvSpPr>
            <p:spPr>
              <a:xfrm>
                <a:off x="1475656" y="4116252"/>
                <a:ext cx="6768752" cy="60426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VE" b="1" dirty="0"/>
                  <a:t>Los cuentos son una excelente opción para el aprendizaje y disfrute de la lectura. Téngalos siempre en el aula. </a:t>
                </a:r>
                <a:endParaRPr lang="es-VE" dirty="0"/>
              </a:p>
            </p:txBody>
          </p:sp>
          <p:sp>
            <p:nvSpPr>
              <p:cNvPr id="41" name="27 Rectángulo redondeado"/>
              <p:cNvSpPr/>
              <p:nvPr/>
            </p:nvSpPr>
            <p:spPr>
              <a:xfrm>
                <a:off x="1475656" y="5232620"/>
                <a:ext cx="6768752" cy="604265"/>
              </a:xfrm>
              <a:prstGeom prst="round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VE" b="1" dirty="0"/>
                  <a:t>Escribir con  propósitos concretos contribuye  con el desarrollo de esta  importante competencia.  </a:t>
                </a:r>
                <a:endParaRPr lang="es-VE" b="1" dirty="0">
                  <a:solidFill>
                    <a:srgbClr val="FF0000"/>
                  </a:solidFill>
                </a:endParaRPr>
              </a:p>
            </p:txBody>
          </p:sp>
        </p:grpSp>
        <p:pic>
          <p:nvPicPr>
            <p:cNvPr id="2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24552" y="5877272"/>
              <a:ext cx="334963" cy="341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 name="15 Rectángulo redondeado"/>
            <p:cNvSpPr/>
            <p:nvPr/>
          </p:nvSpPr>
          <p:spPr>
            <a:xfrm>
              <a:off x="1467515" y="5745795"/>
              <a:ext cx="6768752" cy="604265"/>
            </a:xfrm>
            <a:prstGeom prst="roundRect">
              <a:avLst/>
            </a:prstGeom>
            <a:effectLst>
              <a:outerShdw blurRad="40000" dist="20000" dir="5400000" rotWithShape="0">
                <a:srgbClr val="000000">
                  <a:alpha val="38000"/>
                </a:srgbClr>
              </a:outerShdw>
              <a:reflection blurRad="6350" stA="50000" endA="295" endPos="92000" dist="152400" dir="5400000" sy="-100000" algn="bl" rotWithShape="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VE" b="1" dirty="0"/>
                <a:t>Leyendo, el estudiante se apropia de  modelos de escritura que luego reproducirá. Promueva siempre  la lectura.</a:t>
              </a:r>
            </a:p>
          </p:txBody>
        </p:sp>
      </p:grpSp>
      <p:pic>
        <p:nvPicPr>
          <p:cNvPr id="21"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22"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6" cstate="print"/>
          <a:stretch>
            <a:fillRect/>
          </a:stretch>
        </p:blipFill>
        <p:spPr>
          <a:xfrm>
            <a:off x="4680453" y="8551690"/>
            <a:ext cx="548747" cy="375928"/>
          </a:xfrm>
          <a:prstGeom prst="rect">
            <a:avLst/>
          </a:prstGeom>
        </p:spPr>
      </p:pic>
      <p:pic>
        <p:nvPicPr>
          <p:cNvPr id="23"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7" cstate="print"/>
          <a:srcRect/>
          <a:stretch>
            <a:fillRect/>
          </a:stretch>
        </p:blipFill>
        <p:spPr bwMode="auto">
          <a:xfrm>
            <a:off x="5303624" y="8574565"/>
            <a:ext cx="429632" cy="389923"/>
          </a:xfrm>
          <a:prstGeom prst="rect">
            <a:avLst/>
          </a:prstGeom>
          <a:noFill/>
        </p:spPr>
      </p:pic>
      <p:sp>
        <p:nvSpPr>
          <p:cNvPr id="30" name="Rectángulo redondeado 34"/>
          <p:cNvSpPr/>
          <p:nvPr/>
        </p:nvSpPr>
        <p:spPr>
          <a:xfrm flipH="1">
            <a:off x="-27384" y="395536"/>
            <a:ext cx="5157192" cy="864096"/>
          </a:xfrm>
          <a:prstGeom prst="roundRect">
            <a:avLst/>
          </a:prstGeom>
          <a:gradFill>
            <a:gsLst>
              <a:gs pos="0">
                <a:schemeClr val="accent1">
                  <a:lumMod val="5000"/>
                  <a:lumOff val="95000"/>
                </a:schemeClr>
              </a:gs>
              <a:gs pos="23000">
                <a:schemeClr val="accent5">
                  <a:lumMod val="40000"/>
                  <a:lumOff val="60000"/>
                </a:schemeClr>
              </a:gs>
              <a:gs pos="40000">
                <a:srgbClr val="FFC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1" name="Imagen 3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085184" y="189896"/>
            <a:ext cx="1834486" cy="1438237"/>
          </a:xfrm>
          <a:prstGeom prst="rect">
            <a:avLst/>
          </a:prstGeom>
        </p:spPr>
      </p:pic>
      <p:sp>
        <p:nvSpPr>
          <p:cNvPr id="35" name="Rectangle 6">
            <a:extLst/>
          </p:cNvPr>
          <p:cNvSpPr>
            <a:spLocks noChangeArrowheads="1"/>
          </p:cNvSpPr>
          <p:nvPr/>
        </p:nvSpPr>
        <p:spPr bwMode="auto">
          <a:xfrm>
            <a:off x="205599" y="323528"/>
            <a:ext cx="3007377"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sz="2800" b="1" dirty="0">
                <a:solidFill>
                  <a:schemeClr val="bg1"/>
                </a:solidFill>
              </a:rPr>
              <a:t>Tenga siempre presente que:</a:t>
            </a:r>
          </a:p>
        </p:txBody>
      </p:sp>
    </p:spTree>
    <p:extLst>
      <p:ext uri="{BB962C8B-B14F-4D97-AF65-F5344CB8AC3E}">
        <p14:creationId xmlns:p14="http://schemas.microsoft.com/office/powerpoint/2010/main" xmlns="" val="25451041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0 CuadroTexto">
            <a:extLst>
              <a:ext uri="{FF2B5EF4-FFF2-40B4-BE49-F238E27FC236}">
                <a16:creationId xmlns:a16="http://schemas.microsoft.com/office/drawing/2014/main" xmlns="" id="{29296CA3-9779-43A2-9FA5-8FA1105CD175}"/>
              </a:ext>
            </a:extLst>
          </p:cNvPr>
          <p:cNvSpPr txBox="1"/>
          <p:nvPr/>
        </p:nvSpPr>
        <p:spPr>
          <a:xfrm>
            <a:off x="6237312" y="8693543"/>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64</a:t>
            </a:r>
            <a:endParaRPr lang="en-US" sz="1200" dirty="0">
              <a:solidFill>
                <a:schemeClr val="tx1">
                  <a:lumMod val="65000"/>
                  <a:lumOff val="35000"/>
                </a:schemeClr>
              </a:solidFill>
              <a:latin typeface="Arial" pitchFamily="34" charset="0"/>
              <a:cs typeface="Arial" pitchFamily="34" charset="0"/>
            </a:endParaRPr>
          </a:p>
        </p:txBody>
      </p:sp>
      <p:grpSp>
        <p:nvGrpSpPr>
          <p:cNvPr id="2" name="Grupo 1"/>
          <p:cNvGrpSpPr/>
          <p:nvPr/>
        </p:nvGrpSpPr>
        <p:grpSpPr>
          <a:xfrm>
            <a:off x="4644416" y="8687909"/>
            <a:ext cx="1412843" cy="340790"/>
            <a:chOff x="4680453" y="8551690"/>
            <a:chExt cx="1556859" cy="412798"/>
          </a:xfrm>
        </p:grpSpPr>
        <p:pic>
          <p:nvPicPr>
            <p:cNvPr id="12"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13"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5" cstate="print"/>
            <a:stretch>
              <a:fillRect/>
            </a:stretch>
          </p:blipFill>
          <p:spPr>
            <a:xfrm>
              <a:off x="4680453" y="8551690"/>
              <a:ext cx="548747" cy="375928"/>
            </a:xfrm>
            <a:prstGeom prst="rect">
              <a:avLst/>
            </a:prstGeom>
          </p:spPr>
        </p:pic>
        <p:pic>
          <p:nvPicPr>
            <p:cNvPr id="14"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6" cstate="print"/>
            <a:srcRect/>
            <a:stretch>
              <a:fillRect/>
            </a:stretch>
          </p:blipFill>
          <p:spPr bwMode="auto">
            <a:xfrm>
              <a:off x="5303624" y="8574565"/>
              <a:ext cx="429632" cy="389923"/>
            </a:xfrm>
            <a:prstGeom prst="rect">
              <a:avLst/>
            </a:prstGeom>
            <a:noFill/>
          </p:spPr>
        </p:pic>
      </p:grpSp>
      <p:sp>
        <p:nvSpPr>
          <p:cNvPr id="17" name="Rectángulo redondeado 34"/>
          <p:cNvSpPr/>
          <p:nvPr/>
        </p:nvSpPr>
        <p:spPr>
          <a:xfrm flipH="1">
            <a:off x="-27384" y="395536"/>
            <a:ext cx="5157192" cy="864096"/>
          </a:xfrm>
          <a:prstGeom prst="roundRect">
            <a:avLst/>
          </a:prstGeom>
          <a:gradFill>
            <a:gsLst>
              <a:gs pos="0">
                <a:schemeClr val="accent1">
                  <a:lumMod val="5000"/>
                  <a:lumOff val="95000"/>
                </a:schemeClr>
              </a:gs>
              <a:gs pos="23000">
                <a:schemeClr val="accent5">
                  <a:lumMod val="40000"/>
                  <a:lumOff val="60000"/>
                </a:schemeClr>
              </a:gs>
              <a:gs pos="40000">
                <a:srgbClr val="FFC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8" name="Imagen 3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085184" y="189896"/>
            <a:ext cx="1834486" cy="1438237"/>
          </a:xfrm>
          <a:prstGeom prst="rect">
            <a:avLst/>
          </a:prstGeom>
        </p:spPr>
      </p:pic>
      <p:sp>
        <p:nvSpPr>
          <p:cNvPr id="19" name="Rectangle 6">
            <a:extLst/>
          </p:cNvPr>
          <p:cNvSpPr>
            <a:spLocks noChangeArrowheads="1"/>
          </p:cNvSpPr>
          <p:nvPr/>
        </p:nvSpPr>
        <p:spPr bwMode="auto">
          <a:xfrm>
            <a:off x="205599" y="323528"/>
            <a:ext cx="3007377"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VE" sz="2800" b="1" dirty="0">
                <a:solidFill>
                  <a:schemeClr val="bg1"/>
                </a:solidFill>
              </a:rPr>
              <a:t>Agenda Pilas 5to. Grado, 2do. Lapso</a:t>
            </a:r>
          </a:p>
        </p:txBody>
      </p:sp>
      <p:graphicFrame>
        <p:nvGraphicFramePr>
          <p:cNvPr id="20" name="19 Tabla"/>
          <p:cNvGraphicFramePr>
            <a:graphicFrameLocks noGrp="1"/>
          </p:cNvGraphicFramePr>
          <p:nvPr>
            <p:extLst>
              <p:ext uri="{D42A27DB-BD31-4B8C-83A1-F6EECF244321}">
                <p14:modId xmlns:p14="http://schemas.microsoft.com/office/powerpoint/2010/main" xmlns="" val="3475043943"/>
              </p:ext>
            </p:extLst>
          </p:nvPr>
        </p:nvGraphicFramePr>
        <p:xfrm>
          <a:off x="103278" y="1259632"/>
          <a:ext cx="6591146" cy="7231673"/>
        </p:xfrm>
        <a:graphic>
          <a:graphicData uri="http://schemas.openxmlformats.org/drawingml/2006/table">
            <a:tbl>
              <a:tblPr/>
              <a:tblGrid>
                <a:gridCol w="527643"/>
                <a:gridCol w="490275"/>
                <a:gridCol w="700393"/>
                <a:gridCol w="770432"/>
                <a:gridCol w="840471"/>
                <a:gridCol w="1821021"/>
                <a:gridCol w="1440911"/>
              </a:tblGrid>
              <a:tr h="86744">
                <a:tc gridSpan="7">
                  <a:txBody>
                    <a:bodyPr/>
                    <a:lstStyle/>
                    <a:p>
                      <a:pPr algn="ctr" rtl="0" fontAlgn="b"/>
                      <a:r>
                        <a:rPr lang="es-VE" sz="600" b="1" i="0" u="none" strike="noStrike" dirty="0">
                          <a:solidFill>
                            <a:srgbClr val="000000"/>
                          </a:solidFill>
                          <a:latin typeface="Calibri"/>
                        </a:rPr>
                        <a:t>EJEMPLO DE AGENDA PILAS SEGUNDO LAPSO</a:t>
                      </a:r>
                    </a:p>
                  </a:txBody>
                  <a:tcPr marL="1417" marR="1417" marT="1417" marB="0" anchor="b">
                    <a:lnL>
                      <a:noFill/>
                    </a:lnL>
                    <a:lnR>
                      <a:noFill/>
                    </a:lnR>
                    <a:lnT>
                      <a:noFill/>
                    </a:lnT>
                    <a:lnB>
                      <a:noFill/>
                    </a:lnB>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r>
              <a:tr h="86744">
                <a:tc gridSpan="7">
                  <a:txBody>
                    <a:bodyPr/>
                    <a:lstStyle/>
                    <a:p>
                      <a:pPr algn="ctr" rtl="0" fontAlgn="b"/>
                      <a:r>
                        <a:rPr lang="es-VE" sz="600" b="1" i="0" u="none" strike="noStrike" dirty="0">
                          <a:solidFill>
                            <a:srgbClr val="000000"/>
                          </a:solidFill>
                          <a:latin typeface="Calibri"/>
                        </a:rPr>
                        <a:t>GRADO/SECCIÓN: 5TO "A" MATRÍCULA Varones: 16 Hembras: 18 Total: 34</a:t>
                      </a:r>
                    </a:p>
                  </a:txBody>
                  <a:tcPr marL="1417" marR="1417" marT="141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r>
              <a:tr h="97463">
                <a:tc gridSpan="2">
                  <a:txBody>
                    <a:bodyPr/>
                    <a:lstStyle/>
                    <a:p>
                      <a:pPr algn="ctr" rtl="0" fontAlgn="ctr"/>
                      <a:r>
                        <a:rPr lang="es-VE" sz="600" b="1" i="0" u="none" strike="noStrike" dirty="0">
                          <a:solidFill>
                            <a:srgbClr val="000000"/>
                          </a:solidFill>
                          <a:latin typeface="Calibri"/>
                        </a:rPr>
                        <a:t>FECHA</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VE"/>
                    </a:p>
                  </a:txBody>
                  <a:tcPr/>
                </a:tc>
                <a:tc rowSpan="2">
                  <a:txBody>
                    <a:bodyPr/>
                    <a:lstStyle/>
                    <a:p>
                      <a:pPr algn="ctr" rtl="0" fontAlgn="ctr"/>
                      <a:r>
                        <a:rPr lang="es-VE" sz="600" b="1" i="0" u="none" strike="noStrike" dirty="0">
                          <a:solidFill>
                            <a:srgbClr val="000000"/>
                          </a:solidFill>
                          <a:latin typeface="Calibri"/>
                        </a:rPr>
                        <a:t>MOMENTO DE LA JORNADA</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s-VE" sz="600" b="1" i="0" u="none" strike="noStrike" dirty="0">
                          <a:solidFill>
                            <a:srgbClr val="000000"/>
                          </a:solidFill>
                          <a:latin typeface="Calibri"/>
                        </a:rPr>
                        <a:t>¿QUÉ?</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s-VE" sz="600" b="1" i="0" u="none" strike="noStrike" dirty="0">
                          <a:solidFill>
                            <a:srgbClr val="000000"/>
                          </a:solidFill>
                          <a:latin typeface="Calibri"/>
                        </a:rPr>
                        <a:t>¿PARA QUÉ?</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s-VE" sz="600" b="1" i="0" u="none" strike="noStrike" dirty="0">
                          <a:solidFill>
                            <a:srgbClr val="000000"/>
                          </a:solidFill>
                          <a:latin typeface="Calibri"/>
                        </a:rPr>
                        <a:t>¿CÓMO LO HAREMOS?</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s-VE" sz="600" b="1" i="0" u="none" strike="noStrike" dirty="0">
                          <a:solidFill>
                            <a:srgbClr val="000000"/>
                          </a:solidFill>
                          <a:latin typeface="Calibri"/>
                        </a:rPr>
                        <a:t>¿QUÉ LOGRAMOS?</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932">
                <a:tc>
                  <a:txBody>
                    <a:bodyPr/>
                    <a:lstStyle/>
                    <a:p>
                      <a:pPr algn="ctr" rtl="0" fontAlgn="b"/>
                      <a:r>
                        <a:rPr lang="es-VE" sz="600" b="1" i="0" u="none" strike="noStrike">
                          <a:solidFill>
                            <a:srgbClr val="000000"/>
                          </a:solidFill>
                          <a:latin typeface="Calibri"/>
                        </a:rPr>
                        <a:t>SEMANA</a:t>
                      </a:r>
                    </a:p>
                  </a:txBody>
                  <a:tcPr marL="1417" marR="1417" marT="1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VE" sz="600" b="1" i="0" u="none" strike="noStrike" dirty="0">
                          <a:solidFill>
                            <a:srgbClr val="000000"/>
                          </a:solidFill>
                          <a:latin typeface="Calibri"/>
                        </a:rPr>
                        <a:t>DÍAS</a:t>
                      </a:r>
                    </a:p>
                  </a:txBody>
                  <a:tcPr marL="1417" marR="1417" marT="1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VE"/>
                    </a:p>
                  </a:txBody>
                  <a:tcPr/>
                </a:tc>
                <a:tc vMerge="1">
                  <a:txBody>
                    <a:bodyPr/>
                    <a:lstStyle/>
                    <a:p>
                      <a:endParaRPr lang="es-VE"/>
                    </a:p>
                  </a:txBody>
                  <a:tcPr/>
                </a:tc>
                <a:tc vMerge="1">
                  <a:txBody>
                    <a:bodyPr/>
                    <a:lstStyle/>
                    <a:p>
                      <a:endParaRPr lang="es-VE"/>
                    </a:p>
                  </a:txBody>
                  <a:tcPr/>
                </a:tc>
                <a:tc vMerge="1">
                  <a:txBody>
                    <a:bodyPr/>
                    <a:lstStyle/>
                    <a:p>
                      <a:endParaRPr lang="es-VE"/>
                    </a:p>
                  </a:txBody>
                  <a:tcPr/>
                </a:tc>
                <a:tc vMerge="1">
                  <a:txBody>
                    <a:bodyPr/>
                    <a:lstStyle/>
                    <a:p>
                      <a:endParaRPr lang="es-VE"/>
                    </a:p>
                  </a:txBody>
                  <a:tcPr/>
                </a:tc>
              </a:tr>
              <a:tr h="1201465">
                <a:tc rowSpan="5">
                  <a:txBody>
                    <a:bodyPr/>
                    <a:lstStyle/>
                    <a:p>
                      <a:pPr algn="l" rtl="0" fontAlgn="ctr"/>
                      <a:r>
                        <a:rPr lang="es-VE" sz="600" b="0" i="0" u="none" strike="noStrike" dirty="0">
                          <a:solidFill>
                            <a:srgbClr val="000000"/>
                          </a:solidFill>
                          <a:latin typeface="Calibri"/>
                        </a:rPr>
                        <a:t>Desde           14/10/2019     Hasta 18/10/2019</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LUNES 14</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Inicio</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dirty="0">
                          <a:solidFill>
                            <a:srgbClr val="000000"/>
                          </a:solidFill>
                          <a:latin typeface="Calibri"/>
                        </a:rPr>
                        <a:t>Escribir verbos en infinitivo.</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dirty="0">
                          <a:solidFill>
                            <a:srgbClr val="000000"/>
                          </a:solidFill>
                          <a:latin typeface="Calibri"/>
                        </a:rPr>
                        <a:t>Para conjugarlos en presente, pretérito y futuro.</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dirty="0">
                          <a:solidFill>
                            <a:srgbClr val="000000"/>
                          </a:solidFill>
                          <a:latin typeface="Calibri"/>
                        </a:rPr>
                        <a:t>El docente escribirá en la pizarra varios verbos, les pedirá a los estudiantes que las lean y elijan el que mejor los identifique: estudiar, tolerar, bailar, jugar, colaborar, participar, viajar, mejorar, conversar, comer, correr, leer, coser, tejer, escribir, vivir, competir, descubrir, compartir. Cada estudiante explicará lo que significa conjugar un verbo, conjugará el verbo de su elección, dirá por qué se identifica con él y dibujara la acción que representa el verbo conjugado. Los estudiantes, a solicitud del docente, leerán en voz alta la conjugación en el tiempo verbal que deseen. Los compañeros y el docente estarán atentos para corregir, si fuese necesario.</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Los estudiantes acertaron en la conjugación del verbo. Además, argumentaron muy bien su elección. Los dibujos fueron elocuentes, representaron con exactitud la acción indicada por el verbo.</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0204">
                <a:tc vMerge="1">
                  <a:txBody>
                    <a:bodyPr/>
                    <a:lstStyle/>
                    <a:p>
                      <a:endParaRPr lang="es-VE"/>
                    </a:p>
                  </a:txBody>
                  <a:tcPr/>
                </a:tc>
                <a:tc>
                  <a:txBody>
                    <a:bodyPr/>
                    <a:lstStyle/>
                    <a:p>
                      <a:pPr algn="ctr" rtl="0" fontAlgn="ctr"/>
                      <a:r>
                        <a:rPr lang="es-VE" sz="600" b="0" i="0" u="none" strike="noStrike" dirty="0">
                          <a:solidFill>
                            <a:srgbClr val="000000"/>
                          </a:solidFill>
                          <a:latin typeface="Calibri"/>
                        </a:rPr>
                        <a:t>MARTES 15</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dirty="0">
                          <a:solidFill>
                            <a:srgbClr val="000000"/>
                          </a:solidFill>
                          <a:latin typeface="Calibri"/>
                        </a:rPr>
                        <a:t>Inicio</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dirty="0">
                          <a:solidFill>
                            <a:schemeClr val="tx1"/>
                          </a:solidFill>
                          <a:latin typeface="Calibri"/>
                        </a:rPr>
                        <a:t>Leer el </a:t>
                      </a:r>
                      <a:r>
                        <a:rPr lang="es-VE" sz="600" b="0" i="0" u="none" strike="noStrike" dirty="0" smtClean="0">
                          <a:solidFill>
                            <a:schemeClr val="tx1"/>
                          </a:solidFill>
                          <a:latin typeface="Calibri"/>
                        </a:rPr>
                        <a:t>texto </a:t>
                      </a:r>
                      <a:r>
                        <a:rPr lang="es-VE" sz="600" b="0" i="0" u="none" strike="noStrike" dirty="0" smtClean="0">
                          <a:solidFill>
                            <a:schemeClr val="tx1"/>
                          </a:solidFill>
                          <a:latin typeface="Calibri"/>
                          <a:hlinkClick r:id="rId8"/>
                        </a:rPr>
                        <a:t>Mitología para</a:t>
                      </a:r>
                      <a:r>
                        <a:rPr lang="es-VE" sz="600" b="0" i="0" u="none" strike="noStrike" baseline="0" dirty="0" smtClean="0">
                          <a:solidFill>
                            <a:schemeClr val="tx1"/>
                          </a:solidFill>
                          <a:latin typeface="Calibri"/>
                          <a:hlinkClick r:id="rId8"/>
                        </a:rPr>
                        <a:t> todas las edades</a:t>
                      </a:r>
                      <a:endParaRPr lang="es-VE" sz="600" b="0" i="0" u="none" strike="noStrike" dirty="0">
                        <a:solidFill>
                          <a:schemeClr val="tx1"/>
                        </a:solidFill>
                        <a:latin typeface="Calibri"/>
                      </a:endParaRP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dirty="0">
                          <a:solidFill>
                            <a:srgbClr val="000000"/>
                          </a:solidFill>
                          <a:latin typeface="Calibri"/>
                        </a:rPr>
                        <a:t>Modificar los tiempos verbales.</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dirty="0">
                          <a:solidFill>
                            <a:srgbClr val="000000"/>
                          </a:solidFill>
                          <a:latin typeface="Calibri"/>
                        </a:rPr>
                        <a:t>El docente presentará el texto a los estudiantes. Les indicará realizar la lectura silenciosa y luego en voz alta. Subrayarán los verbos conjugados para luego cambiar los tiempos: presente a pasado, presente a futuro. Una vez concluido el ejercicio escrito, los estudiantes leerán sus textos. Los compañeros y el docente estarán atentos para corregir, si fuese necesario.</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dirty="0">
                          <a:solidFill>
                            <a:srgbClr val="000000"/>
                          </a:solidFill>
                          <a:latin typeface="Calibri"/>
                        </a:rPr>
                        <a:t>La actividad se realizó en un clima de respeto y cordialidad. Los estudiantes comprendieron lo que significa conjugar en presente, pretérito y futuro. Les pareció interesante cómo se modifican los relatos dependiendo de los tiempos verbales. </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0734">
                <a:tc vMerge="1">
                  <a:txBody>
                    <a:bodyPr/>
                    <a:lstStyle/>
                    <a:p>
                      <a:endParaRPr lang="es-VE"/>
                    </a:p>
                  </a:txBody>
                  <a:tcPr/>
                </a:tc>
                <a:tc>
                  <a:txBody>
                    <a:bodyPr/>
                    <a:lstStyle/>
                    <a:p>
                      <a:pPr algn="ctr" rtl="0" fontAlgn="ctr"/>
                      <a:r>
                        <a:rPr lang="es-VE" sz="600" b="0" i="0" u="none" strike="noStrike" dirty="0">
                          <a:solidFill>
                            <a:srgbClr val="000000"/>
                          </a:solidFill>
                          <a:latin typeface="Calibri"/>
                        </a:rPr>
                        <a:t>MIÉRCOLES 16</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Inicio</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dirty="0">
                          <a:solidFill>
                            <a:srgbClr val="000000"/>
                          </a:solidFill>
                          <a:latin typeface="Calibri"/>
                        </a:rPr>
                        <a:t>Leer </a:t>
                      </a:r>
                      <a:r>
                        <a:rPr lang="es-VE" sz="600" b="0" i="0" u="none" strike="noStrike" dirty="0">
                          <a:solidFill>
                            <a:srgbClr val="000000"/>
                          </a:solidFill>
                          <a:latin typeface="Calibri"/>
                          <a:hlinkClick r:id="rId9"/>
                        </a:rPr>
                        <a:t>La vuelta a la ciudad</a:t>
                      </a:r>
                      <a:r>
                        <a:rPr lang="es-VE" sz="600" b="0" i="0" u="none" strike="noStrike" dirty="0">
                          <a:solidFill>
                            <a:srgbClr val="000000"/>
                          </a:solidFill>
                          <a:latin typeface="Calibri"/>
                        </a:rPr>
                        <a:t> de Gianni Rodari</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dirty="0">
                          <a:solidFill>
                            <a:srgbClr val="000000"/>
                          </a:solidFill>
                          <a:latin typeface="Calibri"/>
                        </a:rPr>
                        <a:t>Contrastar su opinión con la del autor del texto.</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dirty="0">
                          <a:solidFill>
                            <a:srgbClr val="000000"/>
                          </a:solidFill>
                          <a:latin typeface="Calibri"/>
                        </a:rPr>
                        <a:t>El docente propondrá a los estudiantes, organizados en grupos, la lectura silenciosa del texto, después de haberles dado algunos datos sobre el escritor. Luego voluntariamente, algunos estudiantes leerán en voz alta el cuento con sus tres finales. Cada grupo elegirá un final y argumentará su decisión. Una vez que todos los grupos hayan participado, el docente leerá la opinión del autor acerca de cada uno de los finales, así los estudiantes descubrirán si coincidieron o no con el autor al elegir el final y en sus argumentos para hacerlo. Escribirán en sus cuadernos los argumentos con los que apoyaron el final seleccionado.</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dirty="0">
                          <a:solidFill>
                            <a:srgbClr val="000000"/>
                          </a:solidFill>
                          <a:latin typeface="Calibri"/>
                        </a:rPr>
                        <a:t>La actividad resultó muy divertida por los tres finales y el contraste de las opiniones de los estudiantes con la del autor. Los estudiantes expresaron sus opiniones y pudieron argumentarlas sin dificultad. La discusión se llevó a cabo en un clima de respeto y tolerancia.</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44456">
                <a:tc vMerge="1">
                  <a:txBody>
                    <a:bodyPr/>
                    <a:lstStyle/>
                    <a:p>
                      <a:endParaRPr lang="es-VE"/>
                    </a:p>
                  </a:txBody>
                  <a:tcPr/>
                </a:tc>
                <a:tc>
                  <a:txBody>
                    <a:bodyPr/>
                    <a:lstStyle/>
                    <a:p>
                      <a:pPr algn="ctr" rtl="0" fontAlgn="ctr"/>
                      <a:r>
                        <a:rPr lang="es-VE" sz="600" b="0" i="0" u="none" strike="noStrike">
                          <a:solidFill>
                            <a:srgbClr val="000000"/>
                          </a:solidFill>
                          <a:latin typeface="Calibri"/>
                        </a:rPr>
                        <a:t>JUEVES 17</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dirty="0">
                          <a:solidFill>
                            <a:srgbClr val="000000"/>
                          </a:solidFill>
                          <a:latin typeface="Calibri"/>
                        </a:rPr>
                        <a:t>Inicio</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Cuéntame y encántame</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dirty="0">
                          <a:solidFill>
                            <a:srgbClr val="000000"/>
                          </a:solidFill>
                          <a:latin typeface="Calibri"/>
                        </a:rPr>
                        <a:t> el asunto</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es-VE" sz="600" b="0" i="0" u="none" strike="noStrike" dirty="0" smtClean="0">
                        <a:solidFill>
                          <a:srgbClr val="000000"/>
                        </a:solidFill>
                        <a:latin typeface="Calibri"/>
                      </a:endParaRPr>
                    </a:p>
                    <a:p>
                      <a:pPr algn="l" rtl="0" fontAlgn="ctr"/>
                      <a:r>
                        <a:rPr lang="es-VE" sz="600" b="0" i="0" u="none" strike="noStrike" dirty="0" smtClean="0">
                          <a:solidFill>
                            <a:srgbClr val="000000"/>
                          </a:solidFill>
                          <a:latin typeface="Calibri"/>
                        </a:rPr>
                        <a:t>Se </a:t>
                      </a:r>
                      <a:r>
                        <a:rPr lang="es-VE" sz="600" b="0" i="0" u="none" strike="noStrike" dirty="0">
                          <a:solidFill>
                            <a:srgbClr val="000000"/>
                          </a:solidFill>
                          <a:latin typeface="Calibri"/>
                        </a:rPr>
                        <a:t>aplicará la estrategia Viejos juegos de Gianni Rodar. El docente indicará a los estudiantes organizarse en grupos y colocar sobre </a:t>
                      </a:r>
                      <a:r>
                        <a:rPr lang="es-VE" sz="600" b="0" i="0" u="none" strike="noStrike" dirty="0" smtClean="0">
                          <a:solidFill>
                            <a:srgbClr val="000000"/>
                          </a:solidFill>
                          <a:latin typeface="Calibri"/>
                        </a:rPr>
                        <a:t>las </a:t>
                      </a:r>
                      <a:r>
                        <a:rPr lang="es-VE" sz="600" b="0" i="0" u="none" strike="noStrike" dirty="0">
                          <a:solidFill>
                            <a:srgbClr val="000000"/>
                          </a:solidFill>
                          <a:latin typeface="Calibri"/>
                        </a:rPr>
                        <a:t>mesas los titulares de periódicos y revistas que trajeron de casa. Mezclarán los títulos para conseguir noticias absurdas Una vez estructurado el nuevo título redactarán la noticia dando respuestas a las interrogantes: ¿Dónde ocurrió? ¿Cuándo? ¿Cómo? ¿Quiénes participaron? ¿Qué hacía? ¿Qué dijo la gente? ¿Cómo terminó el asunto? Y, cualquier otra pregunta que quieran proponer. Una vez finalizada la actividad de escritura, un integrante de cada grupo leerá la noticia resultante en voz alta. Con el fin de realizar una sencilla actividad de coevaluación, los estudiantes intercambiarán los textos con el compañero más cercano para proceder a la revisión ortográfica y de redacción, con la asistencia del docente</a:t>
                      </a:r>
                      <a:r>
                        <a:rPr lang="es-VE" sz="600" b="0" i="0" u="none" strike="noStrike" dirty="0" smtClean="0">
                          <a:solidFill>
                            <a:srgbClr val="000000"/>
                          </a:solidFill>
                          <a:latin typeface="Calibri"/>
                        </a:rPr>
                        <a:t>.</a:t>
                      </a:r>
                    </a:p>
                    <a:p>
                      <a:pPr algn="l" rtl="0" fontAlgn="ctr"/>
                      <a:endParaRPr lang="es-VE" sz="600" b="0" i="0" u="none" strike="noStrike" dirty="0">
                        <a:solidFill>
                          <a:srgbClr val="000000"/>
                        </a:solidFill>
                        <a:latin typeface="Calibri"/>
                      </a:endParaRP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dirty="0">
                          <a:solidFill>
                            <a:srgbClr val="000000"/>
                          </a:solidFill>
                          <a:latin typeface="Calibri"/>
                        </a:rPr>
                        <a:t>La actividad resultó muy divertida para los estudiantes. Compartieron sus noticias absurdas que resultaron muy cómicas y creativas. Realizaron los ajustes ortográficos y de redacción en los casos que lo ameritaron.</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5824">
                <a:tc vMerge="1">
                  <a:txBody>
                    <a:bodyPr/>
                    <a:lstStyle/>
                    <a:p>
                      <a:endParaRPr lang="es-VE"/>
                    </a:p>
                  </a:txBody>
                  <a:tcPr/>
                </a:tc>
                <a:tc>
                  <a:txBody>
                    <a:bodyPr/>
                    <a:lstStyle/>
                    <a:p>
                      <a:pPr algn="ctr" rtl="0" fontAlgn="ctr"/>
                      <a:r>
                        <a:rPr lang="es-VE" sz="600" b="0" i="0" u="none" strike="noStrike" dirty="0">
                          <a:solidFill>
                            <a:srgbClr val="000000"/>
                          </a:solidFill>
                          <a:latin typeface="Calibri"/>
                        </a:rPr>
                        <a:t>VIERNES 18</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dirty="0">
                          <a:solidFill>
                            <a:srgbClr val="000000"/>
                          </a:solidFill>
                          <a:latin typeface="Calibri"/>
                        </a:rPr>
                        <a:t>Inicio</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dirty="0">
                          <a:solidFill>
                            <a:srgbClr val="000000"/>
                          </a:solidFill>
                          <a:latin typeface="Calibri"/>
                        </a:rPr>
                        <a:t>Lectura de textos seleccionados</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dirty="0">
                          <a:solidFill>
                            <a:srgbClr val="000000"/>
                          </a:solidFill>
                          <a:latin typeface="Calibri"/>
                        </a:rPr>
                        <a:t>Mejorar la fluidez de la lectura y la comprensión de textos escritos a través de Yo sí sé leer.</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dirty="0">
                          <a:solidFill>
                            <a:srgbClr val="000000"/>
                          </a:solidFill>
                          <a:latin typeface="Calibri"/>
                        </a:rPr>
                        <a:t>El docente indicará a los estudiantes que realicen la lectura silenciosa de los textos seleccionados. Luego, leerán en voz alta, uno a la vez, para determinar la cantidad de palabras que leen en un minuto. Al finalizar el ejercicio se aplicará la Ficha de comprensión de la lectura</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dirty="0">
                          <a:solidFill>
                            <a:srgbClr val="000000"/>
                          </a:solidFill>
                          <a:latin typeface="Calibri"/>
                        </a:rPr>
                        <a:t>Se obtuvo el promedio de fluidez del grupo. Se observaron los avances de cada estudiante respecto a la fluidez de la lectura. Los estudiantes demostraron comprensión de los textos leídos.</a:t>
                      </a:r>
                    </a:p>
                  </a:txBody>
                  <a:tcPr marL="1417" marR="1417" marT="1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4284729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8 CuadroTexto">
            <a:extLst>
              <a:ext uri="{FF2B5EF4-FFF2-40B4-BE49-F238E27FC236}">
                <a16:creationId xmlns:a16="http://schemas.microsoft.com/office/drawing/2014/main" xmlns="" id="{9CD14F73-5B1D-44DC-A814-88767F7A4734}"/>
              </a:ext>
            </a:extLst>
          </p:cNvPr>
          <p:cNvSpPr txBox="1"/>
          <p:nvPr/>
        </p:nvSpPr>
        <p:spPr>
          <a:xfrm>
            <a:off x="0" y="8215340"/>
            <a:ext cx="6840760" cy="769441"/>
          </a:xfrm>
          <a:prstGeom prst="rect">
            <a:avLst/>
          </a:prstGeom>
          <a:noFill/>
        </p:spPr>
        <p:txBody>
          <a:bodyPr wrap="square" rtlCol="0">
            <a:spAutoFit/>
          </a:bodyPr>
          <a:lstStyle/>
          <a:p>
            <a:pPr algn="r"/>
            <a:r>
              <a:rPr lang="en-US" sz="4400" dirty="0">
                <a:solidFill>
                  <a:schemeClr val="bg1"/>
                </a:solidFill>
                <a:latin typeface="Arial Rounded MT Bold" pitchFamily="34" charset="0"/>
              </a:rPr>
              <a:t>I</a:t>
            </a:r>
          </a:p>
        </p:txBody>
      </p:sp>
      <p:pic>
        <p:nvPicPr>
          <p:cNvPr id="15" name="Picture 2" descr="C:\Users\Luis Moya\Desktop\Logo guao.png">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Effect>
                      <a14:brightnessContrast bright="20000"/>
                    </a14:imgEffect>
                  </a14:imgLayer>
                </a14:imgProps>
              </a:ext>
            </a:extLst>
          </a:blip>
          <a:srcRect r="71814"/>
          <a:stretch/>
        </p:blipFill>
        <p:spPr bwMode="auto">
          <a:xfrm>
            <a:off x="1783017" y="8406718"/>
            <a:ext cx="421847" cy="429764"/>
          </a:xfrm>
          <a:prstGeom prst="rect">
            <a:avLst/>
          </a:prstGeom>
          <a:noFill/>
        </p:spPr>
      </p:pic>
      <p:pic>
        <p:nvPicPr>
          <p:cNvPr id="16" name="25 Imagen" descr="pilas.png">
            <a:extLst/>
          </p:cNvPr>
          <p:cNvPicPr>
            <a:picLocks noChangeAspect="1"/>
          </p:cNvPicPr>
          <p:nvPr/>
        </p:nvPicPr>
        <p:blipFill>
          <a:blip r:embed="rId4" cstate="print"/>
          <a:stretch>
            <a:fillRect/>
          </a:stretch>
        </p:blipFill>
        <p:spPr>
          <a:xfrm>
            <a:off x="534730" y="8388424"/>
            <a:ext cx="600215" cy="411187"/>
          </a:xfrm>
          <a:prstGeom prst="rect">
            <a:avLst/>
          </a:prstGeom>
        </p:spPr>
      </p:pic>
      <p:pic>
        <p:nvPicPr>
          <p:cNvPr id="17" name="Picture 1" descr="C:\Users\Luis Moya\Desktop\logo-original.png">
            <a:extLst/>
          </p:cNvPr>
          <p:cNvPicPr>
            <a:picLocks noChangeAspect="1" noChangeArrowheads="1"/>
          </p:cNvPicPr>
          <p:nvPr/>
        </p:nvPicPr>
        <p:blipFill>
          <a:blip r:embed="rId5" cstate="print"/>
          <a:srcRect/>
          <a:stretch>
            <a:fillRect/>
          </a:stretch>
        </p:blipFill>
        <p:spPr bwMode="auto">
          <a:xfrm>
            <a:off x="1195110" y="8409986"/>
            <a:ext cx="469929" cy="426496"/>
          </a:xfrm>
          <a:prstGeom prst="rect">
            <a:avLst/>
          </a:prstGeom>
          <a:noFill/>
        </p:spPr>
      </p:pic>
      <p:sp>
        <p:nvSpPr>
          <p:cNvPr id="10" name="Elipse 10"/>
          <p:cNvSpPr/>
          <p:nvPr/>
        </p:nvSpPr>
        <p:spPr>
          <a:xfrm rot="18335169">
            <a:off x="2669691" y="992213"/>
            <a:ext cx="2311889" cy="2331649"/>
          </a:xfrm>
          <a:prstGeom prst="ellipse">
            <a:avLst/>
          </a:prstGeom>
          <a:gradFill flip="none" rotWithShape="1">
            <a:gsLst>
              <a:gs pos="10000">
                <a:schemeClr val="accent1">
                  <a:lumMod val="5000"/>
                  <a:lumOff val="95000"/>
                </a:schemeClr>
              </a:gs>
              <a:gs pos="31000">
                <a:schemeClr val="accent5">
                  <a:lumMod val="60000"/>
                  <a:lumOff val="40000"/>
                </a:schemeClr>
              </a:gs>
              <a:gs pos="65000">
                <a:srgbClr val="FF0000">
                  <a:lumMod val="91000"/>
                </a:srgbClr>
              </a:gs>
            </a:gsLst>
            <a:lin ang="16200000" scaled="1"/>
            <a:tileRect/>
          </a:gradFill>
          <a:ln>
            <a:noFill/>
          </a:ln>
          <a:effectLst>
            <a:outerShdw blurRad="215900" dist="38100" dir="13500000" sx="102000" sy="102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Elipse 10"/>
          <p:cNvSpPr/>
          <p:nvPr/>
        </p:nvSpPr>
        <p:spPr>
          <a:xfrm rot="18335169">
            <a:off x="3329904" y="1581012"/>
            <a:ext cx="7463342" cy="7527131"/>
          </a:xfrm>
          <a:prstGeom prst="ellipse">
            <a:avLst/>
          </a:prstGeom>
          <a:gradFill flip="none" rotWithShape="1">
            <a:gsLst>
              <a:gs pos="10000">
                <a:schemeClr val="accent1">
                  <a:lumMod val="5000"/>
                  <a:lumOff val="95000"/>
                </a:schemeClr>
              </a:gs>
              <a:gs pos="31000">
                <a:schemeClr val="accent5">
                  <a:lumMod val="60000"/>
                  <a:lumOff val="40000"/>
                </a:schemeClr>
              </a:gs>
              <a:gs pos="65000">
                <a:srgbClr val="FF0000">
                  <a:lumMod val="91000"/>
                </a:srgbClr>
              </a:gs>
            </a:gsLst>
            <a:lin ang="16200000" scaled="1"/>
            <a:tileRect/>
          </a:gradFill>
          <a:ln>
            <a:noFill/>
          </a:ln>
          <a:effectLst>
            <a:outerShdw blurRad="215900" dist="38100" dir="13500000" sx="102000" sy="102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9" name="4 CuadroTexto">
            <a:extLst>
              <a:ext uri="{FF2B5EF4-FFF2-40B4-BE49-F238E27FC236}">
                <a16:creationId xmlns:a16="http://schemas.microsoft.com/office/drawing/2014/main" xmlns="" id="{3134A149-D9A9-4156-8449-8631C4BCBB9C}"/>
              </a:ext>
            </a:extLst>
          </p:cNvPr>
          <p:cNvSpPr txBox="1"/>
          <p:nvPr/>
        </p:nvSpPr>
        <p:spPr>
          <a:xfrm rot="16200000">
            <a:off x="2518979" y="3402795"/>
            <a:ext cx="5700936" cy="184665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s-VE" sz="4800" b="1" dirty="0">
                <a:solidFill>
                  <a:schemeClr val="bg1"/>
                </a:solidFill>
                <a:latin typeface="Arial Rounded MT Bold" pitchFamily="34" charset="0"/>
              </a:rPr>
              <a:t>GRÁFICO DE </a:t>
            </a:r>
            <a:r>
              <a:rPr lang="es-VE" sz="6600" b="1" dirty="0">
                <a:solidFill>
                  <a:schemeClr val="bg1"/>
                </a:solidFill>
                <a:latin typeface="Arial Rounded MT Bold" pitchFamily="34" charset="0"/>
              </a:rPr>
              <a:t>PROGRESO</a:t>
            </a:r>
            <a:endParaRPr lang="es-VE" sz="4800" b="1" dirty="0">
              <a:solidFill>
                <a:schemeClr val="bg1"/>
              </a:solidFill>
              <a:latin typeface="Arial Rounded MT Bold" pitchFamily="34" charset="0"/>
            </a:endParaRPr>
          </a:p>
        </p:txBody>
      </p:sp>
      <p:sp>
        <p:nvSpPr>
          <p:cNvPr id="20" name="5 CuadroTexto">
            <a:extLst>
              <a:ext uri="{FF2B5EF4-FFF2-40B4-BE49-F238E27FC236}">
                <a16:creationId xmlns:a16="http://schemas.microsoft.com/office/drawing/2014/main" xmlns="" id="{EAC902FC-539C-4D97-9CD8-701E565D448A}"/>
              </a:ext>
            </a:extLst>
          </p:cNvPr>
          <p:cNvSpPr txBox="1"/>
          <p:nvPr/>
        </p:nvSpPr>
        <p:spPr>
          <a:xfrm>
            <a:off x="5169519" y="7044079"/>
            <a:ext cx="995785" cy="1200329"/>
          </a:xfrm>
          <a:prstGeom prst="rect">
            <a:avLst/>
          </a:prstGeom>
          <a:noFill/>
          <a:effectLst>
            <a:outerShdw blurRad="50800" dist="38100" dir="2700000" algn="tl" rotWithShape="0">
              <a:prstClr val="black">
                <a:alpha val="40000"/>
              </a:prstClr>
            </a:outerShdw>
          </a:effectLst>
        </p:spPr>
        <p:txBody>
          <a:bodyPr wrap="none" rtlCol="0">
            <a:spAutoFit/>
          </a:bodyPr>
          <a:lstStyle/>
          <a:p>
            <a:r>
              <a:rPr lang="es-VE" sz="7200" b="1" dirty="0" smtClean="0">
                <a:solidFill>
                  <a:schemeClr val="bg1"/>
                </a:solidFill>
                <a:latin typeface="Arial Rounded MT Bold" pitchFamily="34" charset="0"/>
              </a:rPr>
              <a:t>V.</a:t>
            </a:r>
            <a:endParaRPr lang="es-VE" sz="7200" b="1" dirty="0">
              <a:solidFill>
                <a:schemeClr val="bg1"/>
              </a:solidFill>
              <a:latin typeface="Arial Rounded MT Bold" pitchFamily="34" charset="0"/>
            </a:endParaRPr>
          </a:p>
        </p:txBody>
      </p:sp>
    </p:spTree>
    <p:extLst>
      <p:ext uri="{BB962C8B-B14F-4D97-AF65-F5344CB8AC3E}">
        <p14:creationId xmlns:p14="http://schemas.microsoft.com/office/powerpoint/2010/main" xmlns="" val="37936836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66</a:t>
            </a:r>
            <a:endParaRPr lang="en-US" sz="1200" dirty="0">
              <a:solidFill>
                <a:schemeClr val="tx1">
                  <a:lumMod val="65000"/>
                  <a:lumOff val="35000"/>
                </a:schemeClr>
              </a:solidFill>
              <a:latin typeface="Arial" pitchFamily="34" charset="0"/>
              <a:cs typeface="Arial" pitchFamily="34" charset="0"/>
            </a:endParaRPr>
          </a:p>
        </p:txBody>
      </p:sp>
      <p:sp>
        <p:nvSpPr>
          <p:cNvPr id="21" name="58 CuadroTexto"/>
          <p:cNvSpPr txBox="1"/>
          <p:nvPr/>
        </p:nvSpPr>
        <p:spPr>
          <a:xfrm>
            <a:off x="321014" y="4545575"/>
            <a:ext cx="6204330" cy="3139321"/>
          </a:xfrm>
          <a:prstGeom prst="rect">
            <a:avLst/>
          </a:prstGeom>
          <a:noFill/>
          <a:ln w="28575">
            <a:solidFill>
              <a:schemeClr val="accent2">
                <a:lumMod val="75000"/>
              </a:schemeClr>
            </a:solidFill>
          </a:ln>
        </p:spPr>
        <p:txBody>
          <a:bodyPr wrap="square" rtlCol="0">
            <a:spAutoFit/>
          </a:bodyPr>
          <a:lstStyle/>
          <a:p>
            <a:pPr algn="just">
              <a:lnSpc>
                <a:spcPct val="150000"/>
              </a:lnSpc>
            </a:pPr>
            <a:r>
              <a:rPr lang="es-VE" sz="1200" b="1" dirty="0" smtClean="0">
                <a:solidFill>
                  <a:schemeClr val="tx1">
                    <a:lumMod val="65000"/>
                    <a:lumOff val="35000"/>
                  </a:schemeClr>
                </a:solidFill>
              </a:rPr>
              <a:t> </a:t>
            </a:r>
            <a:r>
              <a:rPr lang="es-VE" sz="1200" dirty="0" smtClean="0">
                <a:solidFill>
                  <a:schemeClr val="tx1">
                    <a:lumMod val="65000"/>
                    <a:lumOff val="35000"/>
                  </a:schemeClr>
                </a:solidFill>
              </a:rPr>
              <a:t>El </a:t>
            </a:r>
            <a:r>
              <a:rPr lang="es-VE" sz="1200" dirty="0">
                <a:solidFill>
                  <a:schemeClr val="tx1">
                    <a:lumMod val="65000"/>
                    <a:lumOff val="35000"/>
                  </a:schemeClr>
                </a:solidFill>
              </a:rPr>
              <a:t>Gráfico de Progreso es una herramienta de </a:t>
            </a:r>
            <a:r>
              <a:rPr lang="es-VE" sz="1200" dirty="0" smtClean="0">
                <a:solidFill>
                  <a:schemeClr val="tx1">
                    <a:lumMod val="65000"/>
                    <a:lumOff val="35000"/>
                  </a:schemeClr>
                </a:solidFill>
              </a:rPr>
              <a:t>registro, que </a:t>
            </a:r>
            <a:r>
              <a:rPr lang="es-VE" sz="1200" dirty="0">
                <a:solidFill>
                  <a:schemeClr val="tx1">
                    <a:lumMod val="65000"/>
                    <a:lumOff val="35000"/>
                  </a:schemeClr>
                </a:solidFill>
              </a:rPr>
              <a:t>nos permite tener una visión gráfica general del avance de los estudiantes en el dominio de las competencias e indicadores asociados a la lectura </a:t>
            </a:r>
            <a:r>
              <a:rPr lang="es-VE" sz="1200" dirty="0" smtClean="0">
                <a:solidFill>
                  <a:schemeClr val="tx1">
                    <a:lumMod val="65000"/>
                    <a:lumOff val="35000"/>
                  </a:schemeClr>
                </a:solidFill>
              </a:rPr>
              <a:t>y la escritura</a:t>
            </a:r>
            <a:r>
              <a:rPr lang="es-VE" sz="1200" dirty="0">
                <a:solidFill>
                  <a:schemeClr val="tx1">
                    <a:lumMod val="65000"/>
                    <a:lumOff val="35000"/>
                  </a:schemeClr>
                </a:solidFill>
              </a:rPr>
              <a:t>, información ésta contenida en el </a:t>
            </a:r>
            <a:r>
              <a:rPr lang="es-VE" sz="1200" b="1" dirty="0">
                <a:solidFill>
                  <a:schemeClr val="tx1">
                    <a:lumMod val="65000"/>
                    <a:lumOff val="35000"/>
                  </a:schemeClr>
                </a:solidFill>
                <a:hlinkClick r:id="rId2" action="ppaction://hlinksldjump"/>
              </a:rPr>
              <a:t>Mapa de </a:t>
            </a:r>
            <a:r>
              <a:rPr lang="es-VE" sz="1200" b="1" dirty="0" smtClean="0">
                <a:solidFill>
                  <a:schemeClr val="tx1">
                    <a:lumMod val="65000"/>
                    <a:lumOff val="35000"/>
                  </a:schemeClr>
                </a:solidFill>
                <a:hlinkClick r:id="rId2" action="ppaction://hlinksldjump"/>
              </a:rPr>
              <a:t>Logros</a:t>
            </a:r>
            <a:r>
              <a:rPr lang="es-VE" sz="1200" dirty="0" smtClean="0">
                <a:solidFill>
                  <a:schemeClr val="tx1">
                    <a:lumMod val="65000"/>
                    <a:lumOff val="35000"/>
                  </a:schemeClr>
                </a:solidFill>
              </a:rPr>
              <a:t>. Se </a:t>
            </a:r>
            <a:r>
              <a:rPr lang="es-VE" sz="1200" dirty="0">
                <a:solidFill>
                  <a:schemeClr val="tx1">
                    <a:lumMod val="65000"/>
                    <a:lumOff val="35000"/>
                  </a:schemeClr>
                </a:solidFill>
              </a:rPr>
              <a:t>trata de un importante insumo para el análisis, la reflexión y la toma de </a:t>
            </a:r>
            <a:r>
              <a:rPr lang="es-VE" sz="1200" dirty="0" smtClean="0">
                <a:solidFill>
                  <a:schemeClr val="tx1">
                    <a:lumMod val="65000"/>
                    <a:lumOff val="35000"/>
                  </a:schemeClr>
                </a:solidFill>
              </a:rPr>
              <a:t>decisiones pedagógicas del docente. </a:t>
            </a:r>
          </a:p>
          <a:p>
            <a:pPr algn="just">
              <a:lnSpc>
                <a:spcPct val="150000"/>
              </a:lnSpc>
            </a:pPr>
            <a:endParaRPr lang="es-VE" sz="1200" dirty="0" smtClean="0">
              <a:solidFill>
                <a:schemeClr val="tx1">
                  <a:lumMod val="65000"/>
                  <a:lumOff val="35000"/>
                </a:schemeClr>
              </a:solidFill>
            </a:endParaRPr>
          </a:p>
          <a:p>
            <a:pPr algn="just">
              <a:lnSpc>
                <a:spcPct val="150000"/>
              </a:lnSpc>
            </a:pPr>
            <a:r>
              <a:rPr lang="es-VE" sz="1200" dirty="0" smtClean="0">
                <a:solidFill>
                  <a:schemeClr val="tx1">
                    <a:lumMod val="65000"/>
                    <a:lumOff val="35000"/>
                  </a:schemeClr>
                </a:solidFill>
              </a:rPr>
              <a:t>Es </a:t>
            </a:r>
            <a:r>
              <a:rPr lang="es-VE" sz="1200" dirty="0">
                <a:solidFill>
                  <a:schemeClr val="tx1">
                    <a:lumMod val="65000"/>
                    <a:lumOff val="35000"/>
                  </a:schemeClr>
                </a:solidFill>
              </a:rPr>
              <a:t>importante señalar que el Plan PILAS aborda la lectura en tres aspectos fundamentales: adquisición, fluidez y </a:t>
            </a:r>
            <a:r>
              <a:rPr lang="es-VE" sz="1200" dirty="0" smtClean="0">
                <a:solidFill>
                  <a:schemeClr val="tx1">
                    <a:lumMod val="65000"/>
                    <a:lumOff val="35000"/>
                  </a:schemeClr>
                </a:solidFill>
              </a:rPr>
              <a:t>comprensión. En </a:t>
            </a:r>
            <a:r>
              <a:rPr lang="es-VE" sz="1200" dirty="0">
                <a:solidFill>
                  <a:schemeClr val="tx1">
                    <a:lumMod val="65000"/>
                    <a:lumOff val="35000"/>
                  </a:schemeClr>
                </a:solidFill>
              </a:rPr>
              <a:t>consecuencia,  se han incluido en el Gráfico de </a:t>
            </a:r>
            <a:r>
              <a:rPr lang="es-VE" sz="1200" dirty="0" smtClean="0">
                <a:solidFill>
                  <a:schemeClr val="tx1">
                    <a:lumMod val="65000"/>
                    <a:lumOff val="35000"/>
                  </a:schemeClr>
                </a:solidFill>
              </a:rPr>
              <a:t>Progreso,</a:t>
            </a:r>
            <a:r>
              <a:rPr lang="es-VE" sz="1200" b="1" dirty="0" smtClean="0">
                <a:solidFill>
                  <a:schemeClr val="tx1">
                    <a:lumMod val="65000"/>
                    <a:lumOff val="35000"/>
                  </a:schemeClr>
                </a:solidFill>
              </a:rPr>
              <a:t> </a:t>
            </a:r>
            <a:r>
              <a:rPr lang="es-VE" sz="1200" dirty="0">
                <a:solidFill>
                  <a:schemeClr val="tx1">
                    <a:lumMod val="65000"/>
                    <a:lumOff val="35000"/>
                  </a:schemeClr>
                </a:solidFill>
              </a:rPr>
              <a:t>además del dominio de contenidos y competencias del </a:t>
            </a:r>
            <a:r>
              <a:rPr lang="es-VE" sz="1200" dirty="0" smtClean="0">
                <a:solidFill>
                  <a:schemeClr val="tx1">
                    <a:lumMod val="65000"/>
                    <a:lumOff val="35000"/>
                  </a:schemeClr>
                </a:solidFill>
              </a:rPr>
              <a:t>Mapa </a:t>
            </a:r>
            <a:r>
              <a:rPr lang="es-VE" sz="1200" dirty="0">
                <a:solidFill>
                  <a:schemeClr val="tx1">
                    <a:lumMod val="65000"/>
                    <a:lumOff val="35000"/>
                  </a:schemeClr>
                </a:solidFill>
              </a:rPr>
              <a:t>de </a:t>
            </a:r>
            <a:r>
              <a:rPr lang="es-VE" sz="1200" dirty="0" smtClean="0">
                <a:solidFill>
                  <a:schemeClr val="tx1">
                    <a:lumMod val="65000"/>
                    <a:lumOff val="35000"/>
                  </a:schemeClr>
                </a:solidFill>
              </a:rPr>
              <a:t>Logros</a:t>
            </a:r>
            <a:r>
              <a:rPr lang="es-VE" sz="1200" dirty="0">
                <a:solidFill>
                  <a:schemeClr val="tx1">
                    <a:lumMod val="65000"/>
                    <a:lumOff val="35000"/>
                  </a:schemeClr>
                </a:solidFill>
              </a:rPr>
              <a:t>,</a:t>
            </a:r>
            <a:r>
              <a:rPr lang="es-VE" sz="1200" dirty="0" smtClean="0">
                <a:solidFill>
                  <a:schemeClr val="tx1">
                    <a:lumMod val="65000"/>
                    <a:lumOff val="35000"/>
                  </a:schemeClr>
                </a:solidFill>
              </a:rPr>
              <a:t> las </a:t>
            </a:r>
            <a:r>
              <a:rPr lang="es-VE" sz="1200" dirty="0">
                <a:solidFill>
                  <a:schemeClr val="tx1">
                    <a:lumMod val="65000"/>
                    <a:lumOff val="35000"/>
                  </a:schemeClr>
                </a:solidFill>
              </a:rPr>
              <a:t>etapas  de la </a:t>
            </a:r>
            <a:r>
              <a:rPr lang="es-VE" sz="1200" dirty="0" smtClean="0">
                <a:solidFill>
                  <a:schemeClr val="tx1">
                    <a:lumMod val="65000"/>
                    <a:lumOff val="35000"/>
                  </a:schemeClr>
                </a:solidFill>
              </a:rPr>
              <a:t>lectura (IDAL</a:t>
            </a:r>
            <a:r>
              <a:rPr lang="es-VE" sz="1200" b="1" dirty="0" smtClean="0">
                <a:solidFill>
                  <a:schemeClr val="tx1">
                    <a:lumMod val="65000"/>
                    <a:lumOff val="35000"/>
                  </a:schemeClr>
                </a:solidFill>
              </a:rPr>
              <a:t>, solo para primero, segundo y tercer grado</a:t>
            </a:r>
            <a:r>
              <a:rPr lang="es-VE" sz="1200" dirty="0" smtClean="0">
                <a:solidFill>
                  <a:schemeClr val="tx1">
                    <a:lumMod val="65000"/>
                    <a:lumOff val="35000"/>
                  </a:schemeClr>
                </a:solidFill>
              </a:rPr>
              <a:t>) </a:t>
            </a:r>
            <a:r>
              <a:rPr lang="es-VE" sz="1200" dirty="0">
                <a:solidFill>
                  <a:schemeClr val="tx1">
                    <a:lumMod val="65000"/>
                    <a:lumOff val="35000"/>
                  </a:schemeClr>
                </a:solidFill>
              </a:rPr>
              <a:t>y el promedio de palabras por </a:t>
            </a:r>
            <a:r>
              <a:rPr lang="es-VE" sz="1200" dirty="0" smtClean="0">
                <a:solidFill>
                  <a:schemeClr val="tx1">
                    <a:lumMod val="65000"/>
                    <a:lumOff val="35000"/>
                  </a:schemeClr>
                </a:solidFill>
              </a:rPr>
              <a:t>minuto (</a:t>
            </a:r>
            <a:r>
              <a:rPr lang="es-VE" sz="1200" b="1" dirty="0" smtClean="0">
                <a:solidFill>
                  <a:schemeClr val="tx1">
                    <a:lumMod val="65000"/>
                    <a:lumOff val="35000"/>
                  </a:schemeClr>
                </a:solidFill>
                <a:hlinkClick r:id="rId3" action="ppaction://hlinksldjump"/>
              </a:rPr>
              <a:t>Yo sí  sé leer</a:t>
            </a:r>
            <a:r>
              <a:rPr lang="es-VE" sz="1200" dirty="0" smtClean="0">
                <a:solidFill>
                  <a:schemeClr val="tx1">
                    <a:lumMod val="65000"/>
                    <a:lumOff val="35000"/>
                  </a:schemeClr>
                </a:solidFill>
              </a:rPr>
              <a:t>), </a:t>
            </a:r>
            <a:r>
              <a:rPr lang="es-VE" sz="1200" dirty="0">
                <a:solidFill>
                  <a:schemeClr val="tx1">
                    <a:lumMod val="65000"/>
                    <a:lumOff val="35000"/>
                  </a:schemeClr>
                </a:solidFill>
              </a:rPr>
              <a:t>puesto </a:t>
            </a:r>
            <a:r>
              <a:rPr lang="es-VE" sz="1200" dirty="0" smtClean="0">
                <a:solidFill>
                  <a:schemeClr val="tx1">
                    <a:lumMod val="65000"/>
                    <a:lumOff val="35000"/>
                  </a:schemeClr>
                </a:solidFill>
              </a:rPr>
              <a:t>que en </a:t>
            </a:r>
            <a:r>
              <a:rPr lang="es-VE" sz="1200" dirty="0">
                <a:solidFill>
                  <a:schemeClr val="tx1">
                    <a:lumMod val="65000"/>
                    <a:lumOff val="35000"/>
                  </a:schemeClr>
                </a:solidFill>
              </a:rPr>
              <a:t>tan importantes </a:t>
            </a:r>
            <a:r>
              <a:rPr lang="es-VE" sz="1200" dirty="0" smtClean="0">
                <a:solidFill>
                  <a:schemeClr val="tx1">
                    <a:lumMod val="65000"/>
                    <a:lumOff val="35000"/>
                  </a:schemeClr>
                </a:solidFill>
              </a:rPr>
              <a:t>procesos se  requiere visualizar el registro de los resultados de la evaluación</a:t>
            </a:r>
            <a:r>
              <a:rPr lang="es-VE" sz="1200" dirty="0">
                <a:solidFill>
                  <a:schemeClr val="tx1">
                    <a:lumMod val="65000"/>
                    <a:lumOff val="35000"/>
                  </a:schemeClr>
                </a:solidFill>
              </a:rPr>
              <a:t>. </a:t>
            </a:r>
            <a:r>
              <a:rPr lang="es-VE" sz="1200" dirty="0" smtClean="0">
                <a:solidFill>
                  <a:schemeClr val="tx1">
                    <a:lumMod val="65000"/>
                    <a:lumOff val="35000"/>
                  </a:schemeClr>
                </a:solidFill>
              </a:rPr>
              <a:t> </a:t>
            </a:r>
            <a:endParaRPr lang="en-US" sz="1200" dirty="0" smtClean="0">
              <a:solidFill>
                <a:schemeClr val="tx1">
                  <a:lumMod val="65000"/>
                  <a:lumOff val="35000"/>
                </a:schemeClr>
              </a:solidFill>
            </a:endParaRPr>
          </a:p>
        </p:txBody>
      </p:sp>
      <p:sp>
        <p:nvSpPr>
          <p:cNvPr id="22" name="79 Rectángulo redondeado"/>
          <p:cNvSpPr/>
          <p:nvPr/>
        </p:nvSpPr>
        <p:spPr>
          <a:xfrm>
            <a:off x="836712" y="2231740"/>
            <a:ext cx="1748302" cy="72008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t>Gráfico de Progreso </a:t>
            </a:r>
            <a:endParaRPr lang="es-VE" b="1" dirty="0"/>
          </a:p>
        </p:txBody>
      </p:sp>
      <p:sp>
        <p:nvSpPr>
          <p:cNvPr id="23" name="82 Rectángulo"/>
          <p:cNvSpPr/>
          <p:nvPr/>
        </p:nvSpPr>
        <p:spPr>
          <a:xfrm>
            <a:off x="2957268" y="2123728"/>
            <a:ext cx="3312367" cy="936104"/>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100" dirty="0" smtClean="0">
                <a:solidFill>
                  <a:schemeClr val="tx1"/>
                </a:solidFill>
              </a:rPr>
              <a:t>Instrumento de registro para tener </a:t>
            </a:r>
            <a:r>
              <a:rPr lang="es-VE" sz="1100" dirty="0">
                <a:solidFill>
                  <a:schemeClr val="tx1"/>
                </a:solidFill>
              </a:rPr>
              <a:t>una visión gráfica </a:t>
            </a:r>
            <a:r>
              <a:rPr lang="es-VE" sz="1100" dirty="0" smtClean="0">
                <a:solidFill>
                  <a:schemeClr val="tx1"/>
                </a:solidFill>
              </a:rPr>
              <a:t>general del nivel de desempeño </a:t>
            </a:r>
            <a:r>
              <a:rPr lang="es-VE" sz="1100" dirty="0">
                <a:solidFill>
                  <a:schemeClr val="tx1"/>
                </a:solidFill>
              </a:rPr>
              <a:t>de los estudiantes en el dominio de las </a:t>
            </a:r>
            <a:r>
              <a:rPr lang="es-VE" sz="1100" dirty="0" smtClean="0">
                <a:solidFill>
                  <a:schemeClr val="tx1"/>
                </a:solidFill>
              </a:rPr>
              <a:t>competencias  y/o </a:t>
            </a:r>
            <a:r>
              <a:rPr lang="es-VE" sz="1100" dirty="0">
                <a:solidFill>
                  <a:schemeClr val="tx1"/>
                </a:solidFill>
              </a:rPr>
              <a:t>indicadores asociados con la lectura y la </a:t>
            </a:r>
            <a:r>
              <a:rPr lang="es-VE" sz="1100" dirty="0" smtClean="0">
                <a:solidFill>
                  <a:schemeClr val="tx1"/>
                </a:solidFill>
              </a:rPr>
              <a:t>escritura. Sirve </a:t>
            </a:r>
            <a:r>
              <a:rPr lang="es-VE" sz="1100" dirty="0">
                <a:solidFill>
                  <a:schemeClr val="tx1"/>
                </a:solidFill>
              </a:rPr>
              <a:t>de guía para el proceso de autoevaluación o coevaluación</a:t>
            </a:r>
            <a:r>
              <a:rPr lang="es-VE" sz="1100" b="1" dirty="0" smtClean="0">
                <a:solidFill>
                  <a:schemeClr val="tx1"/>
                </a:solidFill>
              </a:rPr>
              <a:t>.</a:t>
            </a:r>
            <a:endParaRPr lang="es-VE" sz="1100" dirty="0">
              <a:solidFill>
                <a:schemeClr val="tx1"/>
              </a:solidFill>
            </a:endParaRPr>
          </a:p>
        </p:txBody>
      </p:sp>
      <p:cxnSp>
        <p:nvCxnSpPr>
          <p:cNvPr id="24" name="84 Conector recto de flecha"/>
          <p:cNvCxnSpPr>
            <a:stCxn id="22" idx="3"/>
            <a:endCxn id="23" idx="1"/>
          </p:cNvCxnSpPr>
          <p:nvPr/>
        </p:nvCxnSpPr>
        <p:spPr>
          <a:xfrm>
            <a:off x="2585014" y="2591780"/>
            <a:ext cx="372254" cy="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25" name="168 Rectángulo"/>
          <p:cNvSpPr/>
          <p:nvPr/>
        </p:nvSpPr>
        <p:spPr>
          <a:xfrm>
            <a:off x="3486037" y="3148615"/>
            <a:ext cx="1125198" cy="447892"/>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000" dirty="0" smtClean="0">
                <a:solidFill>
                  <a:schemeClr val="tx1"/>
                </a:solidFill>
              </a:rPr>
              <a:t>Logro de Indicadores de las  competencias</a:t>
            </a:r>
          </a:p>
        </p:txBody>
      </p:sp>
      <p:sp>
        <p:nvSpPr>
          <p:cNvPr id="26" name="170 Rectángulo"/>
          <p:cNvSpPr/>
          <p:nvPr/>
        </p:nvSpPr>
        <p:spPr>
          <a:xfrm>
            <a:off x="4865265" y="3132201"/>
            <a:ext cx="1031358" cy="432048"/>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000" dirty="0" smtClean="0">
                <a:solidFill>
                  <a:schemeClr val="tx1"/>
                </a:solidFill>
              </a:rPr>
              <a:t>Registro de Fluidez lectora</a:t>
            </a:r>
          </a:p>
        </p:txBody>
      </p:sp>
      <p:sp>
        <p:nvSpPr>
          <p:cNvPr id="27" name="13 CuadroTexto"/>
          <p:cNvSpPr txBox="1"/>
          <p:nvPr/>
        </p:nvSpPr>
        <p:spPr>
          <a:xfrm>
            <a:off x="1750140" y="3085108"/>
            <a:ext cx="995897" cy="430887"/>
          </a:xfrm>
          <a:prstGeom prst="rect">
            <a:avLst/>
          </a:prstGeom>
          <a:noFill/>
        </p:spPr>
        <p:txBody>
          <a:bodyPr wrap="square" rtlCol="0">
            <a:spAutoFit/>
          </a:bodyPr>
          <a:lstStyle/>
          <a:p>
            <a:pPr algn="ctr"/>
            <a:r>
              <a:rPr lang="es-VE" sz="1100" i="1" dirty="0" smtClean="0">
                <a:solidFill>
                  <a:schemeClr val="tx1">
                    <a:lumMod val="65000"/>
                    <a:lumOff val="35000"/>
                  </a:schemeClr>
                </a:solidFill>
              </a:rPr>
              <a:t>Estructura del formulario </a:t>
            </a:r>
            <a:endParaRPr lang="es-VE" sz="1100" i="1" dirty="0">
              <a:solidFill>
                <a:schemeClr val="tx1">
                  <a:lumMod val="65000"/>
                  <a:lumOff val="35000"/>
                </a:schemeClr>
              </a:solidFill>
            </a:endParaRPr>
          </a:p>
        </p:txBody>
      </p:sp>
      <p:sp>
        <p:nvSpPr>
          <p:cNvPr id="28" name="59 CuadroTexto"/>
          <p:cNvSpPr txBox="1"/>
          <p:nvPr/>
        </p:nvSpPr>
        <p:spPr>
          <a:xfrm>
            <a:off x="4865265" y="3564249"/>
            <a:ext cx="1061843" cy="646331"/>
          </a:xfrm>
          <a:prstGeom prst="rect">
            <a:avLst/>
          </a:prstGeom>
          <a:noFill/>
        </p:spPr>
        <p:txBody>
          <a:bodyPr wrap="square" rtlCol="0">
            <a:spAutoFit/>
          </a:bodyPr>
          <a:lstStyle/>
          <a:p>
            <a:pPr algn="ctr"/>
            <a:r>
              <a:rPr lang="es-VE" sz="900" i="1" dirty="0" smtClean="0">
                <a:solidFill>
                  <a:schemeClr val="tx1">
                    <a:lumMod val="65000"/>
                    <a:lumOff val="35000"/>
                  </a:schemeClr>
                </a:solidFill>
              </a:rPr>
              <a:t>Resultado del desempeño de los estudiantes, respecto a PPM</a:t>
            </a:r>
            <a:endParaRPr lang="es-VE" sz="900" i="1" dirty="0">
              <a:solidFill>
                <a:schemeClr val="tx1">
                  <a:lumMod val="65000"/>
                  <a:lumOff val="35000"/>
                </a:schemeClr>
              </a:solidFill>
            </a:endParaRPr>
          </a:p>
        </p:txBody>
      </p:sp>
      <p:sp>
        <p:nvSpPr>
          <p:cNvPr id="33" name="153 CuadroTexto"/>
          <p:cNvSpPr txBox="1"/>
          <p:nvPr/>
        </p:nvSpPr>
        <p:spPr>
          <a:xfrm>
            <a:off x="3345457" y="3596507"/>
            <a:ext cx="1406358" cy="507831"/>
          </a:xfrm>
          <a:prstGeom prst="rect">
            <a:avLst/>
          </a:prstGeom>
          <a:noFill/>
        </p:spPr>
        <p:txBody>
          <a:bodyPr wrap="square" rtlCol="0">
            <a:spAutoFit/>
          </a:bodyPr>
          <a:lstStyle/>
          <a:p>
            <a:pPr algn="ctr"/>
            <a:r>
              <a:rPr lang="es-VE" sz="900" i="1" dirty="0" smtClean="0">
                <a:solidFill>
                  <a:schemeClr val="tx1">
                    <a:lumMod val="65000"/>
                    <a:lumOff val="35000"/>
                  </a:schemeClr>
                </a:solidFill>
              </a:rPr>
              <a:t>Iniciado</a:t>
            </a:r>
          </a:p>
          <a:p>
            <a:pPr algn="ctr"/>
            <a:r>
              <a:rPr lang="es-VE" sz="900" i="1" dirty="0" smtClean="0">
                <a:solidFill>
                  <a:schemeClr val="tx1">
                    <a:lumMod val="65000"/>
                    <a:lumOff val="35000"/>
                  </a:schemeClr>
                </a:solidFill>
              </a:rPr>
              <a:t>En Proceso</a:t>
            </a:r>
          </a:p>
          <a:p>
            <a:pPr algn="ctr"/>
            <a:r>
              <a:rPr lang="es-VE" sz="900" i="1" dirty="0" smtClean="0">
                <a:solidFill>
                  <a:schemeClr val="tx1">
                    <a:lumMod val="65000"/>
                    <a:lumOff val="35000"/>
                  </a:schemeClr>
                </a:solidFill>
              </a:rPr>
              <a:t>Consolidado</a:t>
            </a:r>
            <a:endParaRPr lang="es-VE" sz="900" i="1" dirty="0">
              <a:solidFill>
                <a:schemeClr val="tx1">
                  <a:lumMod val="65000"/>
                  <a:lumOff val="35000"/>
                </a:schemeClr>
              </a:solidFill>
            </a:endParaRPr>
          </a:p>
        </p:txBody>
      </p:sp>
      <p:cxnSp>
        <p:nvCxnSpPr>
          <p:cNvPr id="34" name="154 Conector recto de flecha"/>
          <p:cNvCxnSpPr/>
          <p:nvPr/>
        </p:nvCxnSpPr>
        <p:spPr>
          <a:xfrm flipV="1">
            <a:off x="2633017" y="3348225"/>
            <a:ext cx="288032" cy="24336"/>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6"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backgroundRemoval t="3279" b="100000" l="0" r="28000"/>
                    </a14:imgEffect>
                  </a14:imgLayer>
                </a14:imgProps>
              </a:ext>
            </a:extLst>
          </a:blip>
          <a:srcRect r="71814"/>
          <a:stretch/>
        </p:blipFill>
        <p:spPr bwMode="auto">
          <a:xfrm>
            <a:off x="5779630" y="8571576"/>
            <a:ext cx="385674" cy="392912"/>
          </a:xfrm>
          <a:prstGeom prst="rect">
            <a:avLst/>
          </a:prstGeom>
          <a:noFill/>
        </p:spPr>
      </p:pic>
      <p:pic>
        <p:nvPicPr>
          <p:cNvPr id="37"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6" cstate="print"/>
          <a:stretch>
            <a:fillRect/>
          </a:stretch>
        </p:blipFill>
        <p:spPr>
          <a:xfrm>
            <a:off x="4608445" y="8551690"/>
            <a:ext cx="548747" cy="375928"/>
          </a:xfrm>
          <a:prstGeom prst="rect">
            <a:avLst/>
          </a:prstGeom>
        </p:spPr>
      </p:pic>
      <p:pic>
        <p:nvPicPr>
          <p:cNvPr id="38"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7" cstate="print"/>
          <a:srcRect/>
          <a:stretch>
            <a:fillRect/>
          </a:stretch>
        </p:blipFill>
        <p:spPr bwMode="auto">
          <a:xfrm>
            <a:off x="5231616" y="8574565"/>
            <a:ext cx="429632" cy="389923"/>
          </a:xfrm>
          <a:prstGeom prst="rect">
            <a:avLst/>
          </a:prstGeom>
          <a:noFill/>
        </p:spPr>
      </p:pic>
      <p:sp>
        <p:nvSpPr>
          <p:cNvPr id="19" name="Rectángulo redondeado 34"/>
          <p:cNvSpPr/>
          <p:nvPr/>
        </p:nvSpPr>
        <p:spPr>
          <a:xfrm flipH="1">
            <a:off x="-27384" y="395536"/>
            <a:ext cx="5157192" cy="864096"/>
          </a:xfrm>
          <a:prstGeom prst="roundRect">
            <a:avLst/>
          </a:prstGeom>
          <a:gradFill>
            <a:gsLst>
              <a:gs pos="0">
                <a:schemeClr val="accent1">
                  <a:lumMod val="5000"/>
                  <a:lumOff val="95000"/>
                </a:schemeClr>
              </a:gs>
              <a:gs pos="23000">
                <a:schemeClr val="accent5">
                  <a:lumMod val="40000"/>
                  <a:lumOff val="60000"/>
                </a:schemeClr>
              </a:gs>
              <a:gs pos="40000">
                <a:srgbClr val="FF0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 name="Imagen 3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085184" y="189896"/>
            <a:ext cx="1834486" cy="1438237"/>
          </a:xfrm>
          <a:prstGeom prst="rect">
            <a:avLst/>
          </a:prstGeom>
        </p:spPr>
      </p:pic>
      <p:sp>
        <p:nvSpPr>
          <p:cNvPr id="30" name="Rectangle 6">
            <a:extLst/>
          </p:cNvPr>
          <p:cNvSpPr>
            <a:spLocks noChangeArrowheads="1"/>
          </p:cNvSpPr>
          <p:nvPr/>
        </p:nvSpPr>
        <p:spPr bwMode="auto">
          <a:xfrm>
            <a:off x="205599" y="323528"/>
            <a:ext cx="3007377"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sz="2800" b="1" dirty="0" smtClean="0">
                <a:solidFill>
                  <a:schemeClr val="bg1"/>
                </a:solidFill>
              </a:rPr>
              <a:t>GRÁFICO DE PROGRESO</a:t>
            </a:r>
            <a:endParaRPr lang="es-VE" sz="2800" b="1" dirty="0">
              <a:solidFill>
                <a:schemeClr val="bg1"/>
              </a:solidFill>
            </a:endParaRPr>
          </a:p>
        </p:txBody>
      </p:sp>
    </p:spTree>
    <p:extLst>
      <p:ext uri="{BB962C8B-B14F-4D97-AF65-F5344CB8AC3E}">
        <p14:creationId xmlns:p14="http://schemas.microsoft.com/office/powerpoint/2010/main" xmlns="" val="35168791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67</a:t>
            </a:r>
            <a:endParaRPr lang="en-US" sz="1200" dirty="0">
              <a:solidFill>
                <a:schemeClr val="tx1">
                  <a:lumMod val="65000"/>
                  <a:lumOff val="35000"/>
                </a:schemeClr>
              </a:solidFill>
              <a:latin typeface="Arial" pitchFamily="34" charset="0"/>
              <a:cs typeface="Arial" pitchFamily="34" charset="0"/>
            </a:endParaRPr>
          </a:p>
        </p:txBody>
      </p:sp>
      <p:pic>
        <p:nvPicPr>
          <p:cNvPr id="14"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15"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4" cstate="print"/>
          <a:stretch>
            <a:fillRect/>
          </a:stretch>
        </p:blipFill>
        <p:spPr>
          <a:xfrm>
            <a:off x="4680453" y="8551690"/>
            <a:ext cx="548747" cy="375928"/>
          </a:xfrm>
          <a:prstGeom prst="rect">
            <a:avLst/>
          </a:prstGeom>
        </p:spPr>
      </p:pic>
      <p:pic>
        <p:nvPicPr>
          <p:cNvPr id="16"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5" cstate="print"/>
          <a:srcRect/>
          <a:stretch>
            <a:fillRect/>
          </a:stretch>
        </p:blipFill>
        <p:spPr bwMode="auto">
          <a:xfrm>
            <a:off x="5303624" y="8574565"/>
            <a:ext cx="429632" cy="389923"/>
          </a:xfrm>
          <a:prstGeom prst="rect">
            <a:avLst/>
          </a:prstGeom>
          <a:noFill/>
        </p:spPr>
      </p:pic>
      <p:sp>
        <p:nvSpPr>
          <p:cNvPr id="21" name="Rectángulo redondeado 34"/>
          <p:cNvSpPr/>
          <p:nvPr/>
        </p:nvSpPr>
        <p:spPr>
          <a:xfrm flipH="1">
            <a:off x="-27384" y="395536"/>
            <a:ext cx="5157192" cy="864096"/>
          </a:xfrm>
          <a:prstGeom prst="roundRect">
            <a:avLst/>
          </a:prstGeom>
          <a:gradFill>
            <a:gsLst>
              <a:gs pos="0">
                <a:schemeClr val="accent1">
                  <a:lumMod val="5000"/>
                  <a:lumOff val="95000"/>
                </a:schemeClr>
              </a:gs>
              <a:gs pos="23000">
                <a:schemeClr val="accent5">
                  <a:lumMod val="40000"/>
                  <a:lumOff val="60000"/>
                </a:schemeClr>
              </a:gs>
              <a:gs pos="40000">
                <a:srgbClr val="FF0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2" name="Imagen 3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85184" y="189896"/>
            <a:ext cx="1834486" cy="1438237"/>
          </a:xfrm>
          <a:prstGeom prst="rect">
            <a:avLst/>
          </a:prstGeom>
        </p:spPr>
      </p:pic>
      <p:sp>
        <p:nvSpPr>
          <p:cNvPr id="23" name="Rectangle 6">
            <a:extLst/>
          </p:cNvPr>
          <p:cNvSpPr>
            <a:spLocks noChangeArrowheads="1"/>
          </p:cNvSpPr>
          <p:nvPr/>
        </p:nvSpPr>
        <p:spPr bwMode="auto">
          <a:xfrm>
            <a:off x="205599" y="323528"/>
            <a:ext cx="3007377"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sz="2800" b="1" dirty="0" smtClean="0">
                <a:solidFill>
                  <a:schemeClr val="bg1"/>
                </a:solidFill>
              </a:rPr>
              <a:t>GRÁFICO DE PROGRESO</a:t>
            </a:r>
            <a:endParaRPr lang="es-VE" sz="2800" b="1" dirty="0">
              <a:solidFill>
                <a:schemeClr val="bg1"/>
              </a:solidFill>
            </a:endParaRPr>
          </a:p>
        </p:txBody>
      </p:sp>
      <p:sp>
        <p:nvSpPr>
          <p:cNvPr id="24" name="3 Marcador de texto"/>
          <p:cNvSpPr txBox="1">
            <a:spLocks/>
          </p:cNvSpPr>
          <p:nvPr/>
        </p:nvSpPr>
        <p:spPr>
          <a:xfrm>
            <a:off x="205599" y="1763688"/>
            <a:ext cx="6476023" cy="623158"/>
          </a:xfrm>
          <a:prstGeom prst="rect">
            <a:avLst/>
          </a:prstGeom>
          <a:ln w="28575">
            <a:solidFill>
              <a:schemeClr val="accent2">
                <a:lumMod val="75000"/>
              </a:schemeClr>
            </a:solidFill>
          </a:ln>
        </p:spPr>
        <p:txBody>
          <a:bodyPr>
            <a:noAutofit/>
          </a:bodyPr>
          <a:lstStyle/>
          <a:p>
            <a:pPr algn="just"/>
            <a:r>
              <a:rPr lang="es-VE" sz="1200" dirty="0" smtClean="0"/>
              <a:t>El </a:t>
            </a:r>
            <a:r>
              <a:rPr lang="es-VE" sz="1200" b="1" dirty="0" smtClean="0"/>
              <a:t>GRÁFICO DE PROGRESO</a:t>
            </a:r>
            <a:r>
              <a:rPr lang="es-VE" sz="1200" dirty="0" smtClean="0"/>
              <a:t>, se presenta como un cuadro de doble entrada, en el cual  se registra el estatus del estudiante respecto a los </a:t>
            </a:r>
            <a:r>
              <a:rPr lang="es-VE" sz="1200" dirty="0" smtClean="0">
                <a:hlinkClick r:id="rId7" action="ppaction://hlinksldjump"/>
              </a:rPr>
              <a:t>indicadores</a:t>
            </a:r>
            <a:r>
              <a:rPr lang="es-VE" sz="1200" dirty="0" smtClean="0"/>
              <a:t> de avance en los aprendizajes, de las competencias del Mapa de Logros del grado y la fluidez lectora. </a:t>
            </a:r>
            <a:endParaRPr lang="en-US" sz="1200" dirty="0"/>
          </a:p>
        </p:txBody>
      </p:sp>
      <p:sp>
        <p:nvSpPr>
          <p:cNvPr id="25" name="3 CuadroTexto"/>
          <p:cNvSpPr txBox="1">
            <a:spLocks noChangeArrowheads="1"/>
          </p:cNvSpPr>
          <p:nvPr/>
        </p:nvSpPr>
        <p:spPr bwMode="auto">
          <a:xfrm>
            <a:off x="44624" y="6300192"/>
            <a:ext cx="6813376" cy="1938992"/>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VE" sz="1200" b="1" i="0" u="none" strike="noStrike" cap="none" normalizeH="0" baseline="0" dirty="0" smtClean="0">
                <a:ln>
                  <a:noFill/>
                </a:ln>
                <a:solidFill>
                  <a:srgbClr val="000000"/>
                </a:solidFill>
                <a:effectLst/>
                <a:latin typeface="Calibri" panose="020F0502020204030204" pitchFamily="34" charset="0"/>
              </a:rPr>
              <a:t>DESCRIPCIÓN:</a:t>
            </a:r>
            <a:endParaRPr kumimoji="0" lang="es-VE" altLang="es-VE" sz="12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VE" altLang="es-VE" sz="1200" b="0" i="0" u="none" strike="noStrike" cap="none" normalizeH="0" baseline="0" dirty="0" smtClean="0">
                <a:ln>
                  <a:noFill/>
                </a:ln>
                <a:solidFill>
                  <a:srgbClr val="000000"/>
                </a:solidFill>
                <a:effectLst/>
                <a:latin typeface="+mn-ea" charset="0"/>
              </a:rPr>
              <a:t> </a:t>
            </a:r>
            <a:endParaRPr kumimoji="0" lang="es-VE" altLang="es-VE" sz="12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VE" altLang="es-VE" sz="1200" b="0" i="0" u="none" strike="noStrike" cap="none" normalizeH="0" baseline="0" dirty="0" smtClean="0">
                <a:ln>
                  <a:noFill/>
                </a:ln>
                <a:solidFill>
                  <a:srgbClr val="000000"/>
                </a:solidFill>
                <a:effectLst/>
                <a:latin typeface="Calibri" panose="020F0502020204030204" pitchFamily="34" charset="0"/>
              </a:rPr>
              <a:t>* Los indicadores del </a:t>
            </a:r>
            <a:r>
              <a:rPr lang="es-VE" altLang="es-VE" sz="1200" b="1" dirty="0" smtClean="0">
                <a:solidFill>
                  <a:srgbClr val="000000"/>
                </a:solidFill>
                <a:latin typeface="Calibri" panose="020F0502020204030204" pitchFamily="34" charset="0"/>
              </a:rPr>
              <a:t>1 </a:t>
            </a:r>
            <a:r>
              <a:rPr kumimoji="0" lang="es-VE" altLang="es-VE" sz="1200" b="0" i="0" u="none" strike="noStrike" cap="none" normalizeH="0" baseline="0" dirty="0" smtClean="0">
                <a:ln>
                  <a:noFill/>
                </a:ln>
                <a:solidFill>
                  <a:srgbClr val="000000"/>
                </a:solidFill>
                <a:effectLst/>
                <a:latin typeface="Calibri" panose="020F0502020204030204" pitchFamily="34" charset="0"/>
              </a:rPr>
              <a:t>al</a:t>
            </a:r>
            <a:r>
              <a:rPr kumimoji="0" lang="es-VE" altLang="es-VE" sz="1200" b="1" i="0" u="none" strike="noStrike" cap="none" normalizeH="0" baseline="0" dirty="0" smtClean="0">
                <a:ln>
                  <a:noFill/>
                </a:ln>
                <a:solidFill>
                  <a:srgbClr val="000000"/>
                </a:solidFill>
                <a:effectLst/>
                <a:latin typeface="Calibri" panose="020F0502020204030204" pitchFamily="34" charset="0"/>
              </a:rPr>
              <a:t> 17</a:t>
            </a:r>
            <a:r>
              <a:rPr kumimoji="0" lang="es-VE" altLang="es-VE" sz="1200" b="0" i="0" u="none" strike="noStrike" cap="none" normalizeH="0" baseline="0" dirty="0" smtClean="0">
                <a:ln>
                  <a:noFill/>
                </a:ln>
                <a:solidFill>
                  <a:srgbClr val="000000"/>
                </a:solidFill>
                <a:effectLst/>
                <a:latin typeface="Calibri" panose="020F0502020204030204" pitchFamily="34" charset="0"/>
              </a:rPr>
              <a:t>, corresponden al  </a:t>
            </a:r>
            <a:r>
              <a:rPr kumimoji="0" lang="es-VE" altLang="es-VE" sz="1200" b="1" i="0" u="sng" strike="noStrike" cap="none" normalizeH="0" baseline="0" dirty="0" smtClean="0">
                <a:ln>
                  <a:noFill/>
                </a:ln>
                <a:solidFill>
                  <a:srgbClr val="000000"/>
                </a:solidFill>
                <a:effectLst/>
                <a:latin typeface="Calibri" panose="020F0502020204030204" pitchFamily="34" charset="0"/>
              </a:rPr>
              <a:t>MAPA de LOGROS</a:t>
            </a:r>
            <a:r>
              <a:rPr kumimoji="0" lang="es-VE" altLang="es-VE" sz="1200" b="0" i="0" u="none" strike="noStrike" cap="none" normalizeH="0" baseline="0" dirty="0" smtClean="0">
                <a:ln>
                  <a:noFill/>
                </a:ln>
                <a:solidFill>
                  <a:srgbClr val="000000"/>
                </a:solidFill>
                <a:effectLst/>
                <a:latin typeface="Calibri" panose="020F0502020204030204" pitchFamily="34" charset="0"/>
              </a:rPr>
              <a:t>. Se expresa de acuerdo al momento en el que se encuentra el estudiante (dominio del indicador), a saber: iniciado </a:t>
            </a:r>
            <a:r>
              <a:rPr kumimoji="0" lang="es-VE" altLang="es-VE" sz="1200" b="1" i="0" u="none" strike="noStrike" cap="none" normalizeH="0" baseline="0" dirty="0" smtClean="0">
                <a:ln>
                  <a:noFill/>
                </a:ln>
                <a:solidFill>
                  <a:srgbClr val="000000"/>
                </a:solidFill>
                <a:effectLst/>
                <a:latin typeface="Calibri" panose="020F0502020204030204" pitchFamily="34" charset="0"/>
              </a:rPr>
              <a:t>(I</a:t>
            </a:r>
            <a:r>
              <a:rPr kumimoji="0" lang="es-VE" altLang="es-VE" sz="1200" b="0" i="0" u="none" strike="noStrike" cap="none" normalizeH="0" baseline="0" dirty="0" smtClean="0">
                <a:ln>
                  <a:noFill/>
                </a:ln>
                <a:solidFill>
                  <a:srgbClr val="000000"/>
                </a:solidFill>
                <a:effectLst/>
                <a:latin typeface="Calibri" panose="020F0502020204030204" pitchFamily="34" charset="0"/>
              </a:rPr>
              <a:t>), en proceso (</a:t>
            </a:r>
            <a:r>
              <a:rPr kumimoji="0" lang="es-VE" altLang="es-VE" sz="1200" b="1" i="0" u="none" strike="noStrike" cap="none" normalizeH="0" baseline="0" dirty="0" smtClean="0">
                <a:ln>
                  <a:noFill/>
                </a:ln>
                <a:solidFill>
                  <a:srgbClr val="000000"/>
                </a:solidFill>
                <a:effectLst/>
                <a:latin typeface="Calibri" panose="020F0502020204030204" pitchFamily="34" charset="0"/>
              </a:rPr>
              <a:t>P</a:t>
            </a:r>
            <a:r>
              <a:rPr kumimoji="0" lang="es-VE" altLang="es-VE" sz="1200" b="0" i="0" u="none" strike="noStrike" cap="none" normalizeH="0" baseline="0" dirty="0" smtClean="0">
                <a:ln>
                  <a:noFill/>
                </a:ln>
                <a:solidFill>
                  <a:srgbClr val="000000"/>
                </a:solidFill>
                <a:effectLst/>
                <a:latin typeface="Calibri" panose="020F0502020204030204" pitchFamily="34" charset="0"/>
              </a:rPr>
              <a:t>) o consolidado (</a:t>
            </a:r>
            <a:r>
              <a:rPr kumimoji="0" lang="es-VE" altLang="es-VE" sz="1200" b="1" i="0" u="none" strike="noStrike" cap="none" normalizeH="0" baseline="0" dirty="0" smtClean="0">
                <a:ln>
                  <a:noFill/>
                </a:ln>
                <a:solidFill>
                  <a:srgbClr val="000000"/>
                </a:solidFill>
                <a:effectLst/>
                <a:latin typeface="Calibri" panose="020F0502020204030204" pitchFamily="34" charset="0"/>
              </a:rPr>
              <a:t>C</a:t>
            </a:r>
            <a:r>
              <a:rPr kumimoji="0" lang="es-VE" altLang="es-VE" sz="1200" b="0" i="0" u="none" strike="noStrike" cap="none" normalizeH="0" baseline="0" dirty="0" smtClean="0">
                <a:ln>
                  <a:noFill/>
                </a:ln>
                <a:solidFill>
                  <a:srgbClr val="000000"/>
                </a:solidFill>
                <a:effectLst/>
                <a:latin typeface="Calibri" panose="020F0502020204030204" pitchFamily="34" charset="0"/>
              </a:rPr>
              <a:t>). El docente puede seleccionar la </a:t>
            </a:r>
            <a:r>
              <a:rPr lang="es-VE" altLang="es-VE" sz="1200" dirty="0" smtClean="0">
                <a:solidFill>
                  <a:srgbClr val="000000"/>
                </a:solidFill>
                <a:latin typeface="Calibri" panose="020F0502020204030204" pitchFamily="34" charset="0"/>
              </a:rPr>
              <a:t>escala de valoración </a:t>
            </a:r>
            <a:r>
              <a:rPr kumimoji="0" lang="es-VE" altLang="es-VE" sz="1200" b="0" i="0" u="none" strike="noStrike" cap="none" normalizeH="0" baseline="0" dirty="0" smtClean="0">
                <a:ln>
                  <a:noFill/>
                </a:ln>
                <a:solidFill>
                  <a:srgbClr val="000000"/>
                </a:solidFill>
                <a:effectLst/>
                <a:latin typeface="Calibri" panose="020F0502020204030204" pitchFamily="34" charset="0"/>
              </a:rPr>
              <a:t>que considere adecuada. </a:t>
            </a:r>
            <a:endParaRPr kumimoji="0" lang="es-VE" altLang="es-VE" sz="12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VE" altLang="es-VE" sz="1200" b="0" i="0" u="sng" strike="noStrike" cap="none" normalizeH="0" baseline="0" dirty="0" smtClean="0">
                <a:ln>
                  <a:noFill/>
                </a:ln>
                <a:solidFill>
                  <a:srgbClr val="000000"/>
                </a:solidFill>
                <a:effectLst/>
                <a:latin typeface="Calibri" panose="020F0502020204030204" pitchFamily="34" charset="0"/>
              </a:rPr>
              <a:t>En el caso del  2do. lapso, solo se registran los indicadores del </a:t>
            </a:r>
            <a:r>
              <a:rPr lang="es-VE" altLang="es-VE" sz="1200" u="sng" dirty="0" smtClean="0">
                <a:solidFill>
                  <a:srgbClr val="000000"/>
                </a:solidFill>
                <a:latin typeface="Calibri" panose="020F0502020204030204" pitchFamily="34" charset="0"/>
              </a:rPr>
              <a:t>6 al 12.</a:t>
            </a:r>
            <a:endParaRPr kumimoji="0" lang="es-VE" altLang="es-VE" sz="12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VE" sz="1200" b="0" i="0" u="none" strike="noStrike" cap="none" normalizeH="0" baseline="0" dirty="0" smtClean="0">
                <a:ln>
                  <a:noFill/>
                </a:ln>
                <a:solidFill>
                  <a:srgbClr val="000000"/>
                </a:solidFill>
                <a:effectLst/>
                <a:latin typeface="+mn-ea" charset="0"/>
              </a:rPr>
              <a:t> </a:t>
            </a:r>
            <a:r>
              <a:rPr kumimoji="0" lang="es-VE" altLang="es-VE" sz="1200" b="0" i="0" u="none" strike="noStrike" cap="none" normalizeH="0" baseline="0" dirty="0" smtClean="0">
                <a:ln>
                  <a:noFill/>
                </a:ln>
                <a:solidFill>
                  <a:srgbClr val="000000"/>
                </a:solidFill>
                <a:effectLst/>
                <a:latin typeface="Calibri" panose="020F0502020204030204" pitchFamily="34" charset="0"/>
              </a:rPr>
              <a:t>*La columna  </a:t>
            </a:r>
            <a:r>
              <a:rPr kumimoji="0" lang="es-VE" altLang="es-VE" sz="1200" b="1" i="0" u="none" strike="noStrike" cap="none" normalizeH="0" baseline="0" dirty="0" smtClean="0">
                <a:ln>
                  <a:noFill/>
                </a:ln>
                <a:solidFill>
                  <a:srgbClr val="000000"/>
                </a:solidFill>
                <a:effectLst/>
                <a:latin typeface="Calibri" panose="020F0502020204030204" pitchFamily="34" charset="0"/>
              </a:rPr>
              <a:t>18</a:t>
            </a:r>
            <a:r>
              <a:rPr kumimoji="0" lang="es-VE" altLang="es-VE" sz="1200" b="1" i="0" u="none" strike="noStrike" cap="none" normalizeH="0" dirty="0" smtClean="0">
                <a:ln>
                  <a:noFill/>
                </a:ln>
                <a:solidFill>
                  <a:srgbClr val="000000"/>
                </a:solidFill>
                <a:effectLst/>
                <a:latin typeface="Calibri" panose="020F0502020204030204" pitchFamily="34" charset="0"/>
              </a:rPr>
              <a:t> </a:t>
            </a:r>
            <a:r>
              <a:rPr kumimoji="0" lang="es-VE" altLang="es-VE" sz="1200" b="0" i="0" u="none" strike="noStrike" cap="none" normalizeH="0" baseline="0" dirty="0" smtClean="0">
                <a:ln>
                  <a:noFill/>
                </a:ln>
                <a:solidFill>
                  <a:srgbClr val="000000"/>
                </a:solidFill>
                <a:effectLst/>
                <a:latin typeface="Calibri" panose="020F0502020204030204" pitchFamily="34" charset="0"/>
              </a:rPr>
              <a:t>es el resultado de la ejecución del ejercicio de fluidez de la lectura </a:t>
            </a:r>
            <a:r>
              <a:rPr kumimoji="0" lang="es-VE" altLang="es-VE" sz="1200" b="1" i="0" u="sng" strike="noStrike" cap="none" normalizeH="0" baseline="0" dirty="0" smtClean="0">
                <a:ln>
                  <a:noFill/>
                </a:ln>
                <a:solidFill>
                  <a:srgbClr val="000000"/>
                </a:solidFill>
                <a:effectLst/>
                <a:latin typeface="Calibri" panose="020F0502020204030204" pitchFamily="34" charset="0"/>
              </a:rPr>
              <a:t>YO SÍ SÉ LEER,</a:t>
            </a:r>
            <a:r>
              <a:rPr kumimoji="0" lang="es-VE" altLang="es-VE" sz="1200" b="0" i="0" u="none" strike="noStrike" cap="none" normalizeH="0" baseline="0" dirty="0" smtClean="0">
                <a:ln>
                  <a:noFill/>
                </a:ln>
                <a:solidFill>
                  <a:srgbClr val="000000"/>
                </a:solidFill>
                <a:effectLst/>
                <a:latin typeface="Calibri" panose="020F0502020204030204" pitchFamily="34" charset="0"/>
              </a:rPr>
              <a:t> el número de palabras leídas por minuto. Con la finalidad de observar el progreso de los estudiantes, se  registran los resultados de las semanas</a:t>
            </a:r>
            <a:r>
              <a:rPr kumimoji="0" lang="es-VE" altLang="es-VE" sz="1200" b="1" i="0" u="none" strike="noStrike" cap="none" normalizeH="0" baseline="0" dirty="0" smtClean="0">
                <a:ln>
                  <a:noFill/>
                </a:ln>
                <a:solidFill>
                  <a:srgbClr val="000000"/>
                </a:solidFill>
                <a:effectLst/>
                <a:latin typeface="Calibri" panose="020F0502020204030204" pitchFamily="34" charset="0"/>
              </a:rPr>
              <a:t> S1</a:t>
            </a:r>
            <a:r>
              <a:rPr kumimoji="0" lang="es-VE" altLang="es-VE" sz="1200" b="0" i="0" u="none" strike="noStrike" cap="none" normalizeH="0" baseline="0" dirty="0" smtClean="0">
                <a:ln>
                  <a:noFill/>
                </a:ln>
                <a:solidFill>
                  <a:srgbClr val="000000"/>
                </a:solidFill>
                <a:effectLst/>
                <a:latin typeface="Calibri" panose="020F0502020204030204" pitchFamily="34" charset="0"/>
              </a:rPr>
              <a:t>, </a:t>
            </a:r>
            <a:r>
              <a:rPr kumimoji="0" lang="es-VE" altLang="es-VE" sz="1200" b="1" i="0" u="none" strike="noStrike" cap="none" normalizeH="0" baseline="0" dirty="0" smtClean="0">
                <a:ln>
                  <a:noFill/>
                </a:ln>
                <a:solidFill>
                  <a:srgbClr val="000000"/>
                </a:solidFill>
                <a:effectLst/>
                <a:latin typeface="Calibri" panose="020F0502020204030204" pitchFamily="34" charset="0"/>
              </a:rPr>
              <a:t>S7</a:t>
            </a:r>
            <a:r>
              <a:rPr kumimoji="0" lang="es-VE" altLang="es-VE" sz="1200" b="0" i="0" u="none" strike="noStrike" cap="none" normalizeH="0" baseline="0" dirty="0" smtClean="0">
                <a:ln>
                  <a:noFill/>
                </a:ln>
                <a:solidFill>
                  <a:srgbClr val="000000"/>
                </a:solidFill>
                <a:effectLst/>
                <a:latin typeface="Calibri" panose="020F0502020204030204" pitchFamily="34" charset="0"/>
              </a:rPr>
              <a:t> y </a:t>
            </a:r>
            <a:r>
              <a:rPr kumimoji="0" lang="es-VE" altLang="es-VE" sz="1200" b="1" i="0" u="none" strike="noStrike" cap="none" normalizeH="0" baseline="0" dirty="0" smtClean="0">
                <a:ln>
                  <a:noFill/>
                </a:ln>
                <a:solidFill>
                  <a:srgbClr val="000000"/>
                </a:solidFill>
                <a:effectLst/>
                <a:latin typeface="Calibri" panose="020F0502020204030204" pitchFamily="34" charset="0"/>
              </a:rPr>
              <a:t>S14</a:t>
            </a:r>
            <a:r>
              <a:rPr kumimoji="0" lang="es-VE" altLang="es-VE" sz="1200" b="0" i="0" u="none" strike="noStrike" cap="none" normalizeH="0" baseline="0" dirty="0" smtClean="0">
                <a:ln>
                  <a:noFill/>
                </a:ln>
                <a:solidFill>
                  <a:srgbClr val="000000"/>
                </a:solidFill>
                <a:effectLst/>
                <a:latin typeface="Calibri" panose="020F0502020204030204" pitchFamily="34" charset="0"/>
              </a:rPr>
              <a:t>. Además,  el resultado del evento del 23 de abril. Los tres últimos registros se realizan en el 2do lapso. </a:t>
            </a:r>
            <a:endParaRPr kumimoji="0" lang="es-VE" altLang="es-VE" sz="1200" b="0" i="0" u="none" strike="noStrike" cap="none" normalizeH="0" baseline="0" dirty="0" smtClean="0">
              <a:ln>
                <a:noFill/>
              </a:ln>
              <a:solidFill>
                <a:schemeClr val="tx1"/>
              </a:solidFill>
              <a:effectLst/>
              <a:latin typeface="Arial" panose="020B0604020202020204" pitchFamily="34" charset="0"/>
            </a:endParaRPr>
          </a:p>
        </p:txBody>
      </p:sp>
      <p:sp>
        <p:nvSpPr>
          <p:cNvPr id="28" name="27 CuadroTexto"/>
          <p:cNvSpPr txBox="1"/>
          <p:nvPr/>
        </p:nvSpPr>
        <p:spPr>
          <a:xfrm>
            <a:off x="908720" y="2555776"/>
            <a:ext cx="5197628" cy="646331"/>
          </a:xfrm>
          <a:prstGeom prst="rect">
            <a:avLst/>
          </a:prstGeom>
          <a:solidFill>
            <a:srgbClr val="FFC000"/>
          </a:solidFill>
        </p:spPr>
        <p:txBody>
          <a:bodyPr wrap="square" rtlCol="0">
            <a:spAutoFit/>
          </a:bodyPr>
          <a:lstStyle/>
          <a:p>
            <a:pPr algn="ctr"/>
            <a:r>
              <a:rPr lang="es-VE" b="1" dirty="0" smtClean="0"/>
              <a:t>GRÁFICO DE PROGRESO QUINTO </a:t>
            </a:r>
            <a:r>
              <a:rPr lang="es-VE" b="1" dirty="0"/>
              <a:t>GRADO</a:t>
            </a:r>
          </a:p>
          <a:p>
            <a:pPr algn="ctr"/>
            <a:r>
              <a:rPr lang="es-VE" b="1" dirty="0" smtClean="0"/>
              <a:t>SEGUNDO LAPSO</a:t>
            </a:r>
          </a:p>
        </p:txBody>
      </p:sp>
      <p:graphicFrame>
        <p:nvGraphicFramePr>
          <p:cNvPr id="13" name="12 Tabla"/>
          <p:cNvGraphicFramePr>
            <a:graphicFrameLocks noGrp="1"/>
          </p:cNvGraphicFramePr>
          <p:nvPr/>
        </p:nvGraphicFramePr>
        <p:xfrm>
          <a:off x="44624" y="3203849"/>
          <a:ext cx="6813371" cy="3096193"/>
        </p:xfrm>
        <a:graphic>
          <a:graphicData uri="http://schemas.openxmlformats.org/drawingml/2006/table">
            <a:tbl>
              <a:tblPr/>
              <a:tblGrid>
                <a:gridCol w="199960"/>
                <a:gridCol w="586991"/>
                <a:gridCol w="264145"/>
                <a:gridCol w="264145"/>
                <a:gridCol w="264145"/>
                <a:gridCol w="264145"/>
                <a:gridCol w="264145"/>
                <a:gridCol w="264145"/>
                <a:gridCol w="264145"/>
                <a:gridCol w="264145"/>
                <a:gridCol w="264145"/>
                <a:gridCol w="264145"/>
                <a:gridCol w="264145"/>
                <a:gridCol w="264145"/>
                <a:gridCol w="264145"/>
                <a:gridCol w="264145"/>
                <a:gridCol w="264145"/>
                <a:gridCol w="264145"/>
                <a:gridCol w="264145"/>
                <a:gridCol w="264145"/>
                <a:gridCol w="264145"/>
                <a:gridCol w="264145"/>
                <a:gridCol w="371760"/>
                <a:gridCol w="371760"/>
              </a:tblGrid>
              <a:tr h="1944215">
                <a:tc>
                  <a:txBody>
                    <a:bodyPr/>
                    <a:lstStyle/>
                    <a:p>
                      <a:pPr algn="l" rtl="0" fontAlgn="b"/>
                      <a:r>
                        <a:rPr lang="es-VE" sz="800" b="0" i="0" u="none" strike="noStrike" dirty="0">
                          <a:solidFill>
                            <a:srgbClr val="000000"/>
                          </a:solidFill>
                          <a:latin typeface="Calibri"/>
                        </a:rPr>
                        <a:t> </a:t>
                      </a:r>
                    </a:p>
                  </a:txBody>
                  <a:tcPr marL="3261" marR="3261" marT="32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1" i="0" u="none" strike="noStrike" dirty="0">
                          <a:solidFill>
                            <a:srgbClr val="000000"/>
                          </a:solidFill>
                          <a:latin typeface="Calibri"/>
                        </a:rPr>
                        <a:t>ESTOY APRENDIENDO</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VE" sz="600" b="0" i="0" u="none" strike="noStrike" dirty="0">
                          <a:solidFill>
                            <a:srgbClr val="000000"/>
                          </a:solidFill>
                          <a:latin typeface="Calibri"/>
                        </a:rPr>
                        <a:t>Comento libremente las lecturas que realizo en diferentes formatos</a:t>
                      </a:r>
                    </a:p>
                  </a:txBody>
                  <a:tcPr marL="3261" marR="3261" marT="326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VE" sz="600" b="0" i="0" u="none" strike="noStrike" dirty="0">
                          <a:solidFill>
                            <a:srgbClr val="000000"/>
                          </a:solidFill>
                          <a:latin typeface="Calibri"/>
                        </a:rPr>
                        <a:t>Confirmo o rechazo las predicciones y anticipaciones que hago al leer.</a:t>
                      </a:r>
                    </a:p>
                  </a:txBody>
                  <a:tcPr marL="3261" marR="3261" marT="326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VE" sz="600" b="0" i="0" u="none" strike="noStrike" dirty="0">
                          <a:solidFill>
                            <a:srgbClr val="000000"/>
                          </a:solidFill>
                          <a:latin typeface="Calibri"/>
                        </a:rPr>
                        <a:t>Escribo oraciones con sentido completo y con ellas formo párrafos.</a:t>
                      </a:r>
                    </a:p>
                  </a:txBody>
                  <a:tcPr marL="3261" marR="3261" marT="326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VE" sz="600" b="0" i="0" u="none" strike="noStrike" dirty="0">
                          <a:solidFill>
                            <a:srgbClr val="000000"/>
                          </a:solidFill>
                          <a:latin typeface="Calibri"/>
                        </a:rPr>
                        <a:t>Utilizo conectivos para enlazar palabras, oraciones y párrafos.</a:t>
                      </a:r>
                    </a:p>
                  </a:txBody>
                  <a:tcPr marL="3261" marR="3261" marT="326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VE" sz="600" b="0" i="0" u="none" strike="noStrike" dirty="0">
                          <a:solidFill>
                            <a:srgbClr val="000000"/>
                          </a:solidFill>
                          <a:latin typeface="Calibri"/>
                        </a:rPr>
                        <a:t>Reelaboro textos narrativos y descriptivos</a:t>
                      </a:r>
                    </a:p>
                  </a:txBody>
                  <a:tcPr marL="3261" marR="3261" marT="326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VE" sz="600" b="0" i="0" u="none" strike="noStrike" dirty="0">
                          <a:solidFill>
                            <a:srgbClr val="000000"/>
                          </a:solidFill>
                          <a:latin typeface="Calibri"/>
                        </a:rPr>
                        <a:t>Al leer puedo hacer inferencias.</a:t>
                      </a:r>
                    </a:p>
                  </a:txBody>
                  <a:tcPr marL="3261" marR="3261" marT="326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VE" sz="600" b="0" i="0" u="none" strike="noStrike" dirty="0">
                          <a:solidFill>
                            <a:srgbClr val="000000"/>
                          </a:solidFill>
                          <a:latin typeface="Calibri"/>
                        </a:rPr>
                        <a:t>Parafraseo en forma oral y escrita los textos que leo.</a:t>
                      </a:r>
                    </a:p>
                  </a:txBody>
                  <a:tcPr marL="3261" marR="3261" marT="326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VE" sz="600" b="0" i="0" u="none" strike="noStrike">
                          <a:solidFill>
                            <a:srgbClr val="000000"/>
                          </a:solidFill>
                          <a:latin typeface="Calibri"/>
                        </a:rPr>
                        <a:t>Expreso mis opiniones sobre los textos que leo y las argumento.</a:t>
                      </a:r>
                    </a:p>
                  </a:txBody>
                  <a:tcPr marL="3261" marR="3261" marT="326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VE" sz="600" b="0" i="0" u="none" strike="noStrike" dirty="0">
                          <a:solidFill>
                            <a:srgbClr val="000000"/>
                          </a:solidFill>
                          <a:latin typeface="Calibri"/>
                        </a:rPr>
                        <a:t>Confronto respetuosamente la opinión de mis compañeros al redactar diversos textos.</a:t>
                      </a:r>
                    </a:p>
                  </a:txBody>
                  <a:tcPr marL="3261" marR="3261" marT="326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VE" sz="600" b="0" i="0" u="none" strike="noStrike" dirty="0">
                          <a:solidFill>
                            <a:srgbClr val="000000"/>
                          </a:solidFill>
                          <a:latin typeface="Calibri"/>
                        </a:rPr>
                        <a:t>Conozco y aplico las normas de concordancia de género, número y persona.</a:t>
                      </a:r>
                    </a:p>
                  </a:txBody>
                  <a:tcPr marL="3261" marR="3261" marT="326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VE" sz="600" b="0" i="0" u="none" strike="noStrike">
                          <a:solidFill>
                            <a:srgbClr val="000000"/>
                          </a:solidFill>
                          <a:latin typeface="Calibri"/>
                        </a:rPr>
                        <a:t>Conozco y uso sustantivos, adjetivos, verbos y adverbios al escribir.</a:t>
                      </a:r>
                    </a:p>
                  </a:txBody>
                  <a:tcPr marL="3261" marR="3261" marT="326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VE" sz="600" b="0" i="0" u="none" strike="noStrike" dirty="0">
                          <a:solidFill>
                            <a:srgbClr val="000000"/>
                          </a:solidFill>
                          <a:latin typeface="Calibri"/>
                        </a:rPr>
                        <a:t>Sustituyo vocablos por sinónimos y formas pronominales al escribir.</a:t>
                      </a:r>
                    </a:p>
                  </a:txBody>
                  <a:tcPr marL="3261" marR="3261" marT="326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VE" sz="600" b="0" i="0" u="none" strike="noStrike" dirty="0">
                          <a:solidFill>
                            <a:srgbClr val="000000"/>
                          </a:solidFill>
                          <a:latin typeface="Calibri"/>
                        </a:rPr>
                        <a:t>Al leer puedo diferenciar e identificar la estructura de los distintos tipos de textos.</a:t>
                      </a:r>
                    </a:p>
                  </a:txBody>
                  <a:tcPr marL="3261" marR="3261" marT="326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VE" sz="600" b="0" i="0" u="none" strike="noStrike" dirty="0">
                          <a:solidFill>
                            <a:srgbClr val="000000"/>
                          </a:solidFill>
                          <a:latin typeface="Calibri"/>
                        </a:rPr>
                        <a:t>Distingo en los textos la información relevante e irrelevante.</a:t>
                      </a:r>
                    </a:p>
                  </a:txBody>
                  <a:tcPr marL="3261" marR="3261" marT="326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VE" sz="600" b="0" i="0" u="none" strike="noStrike" dirty="0">
                          <a:solidFill>
                            <a:srgbClr val="000000"/>
                          </a:solidFill>
                          <a:latin typeface="Calibri"/>
                        </a:rPr>
                        <a:t>Redacto textos diversos respetando los aspectos formales de la escritura.</a:t>
                      </a:r>
                    </a:p>
                  </a:txBody>
                  <a:tcPr marL="3261" marR="3261" marT="326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VE" sz="600" b="0" i="0" u="none" strike="noStrike" dirty="0">
                          <a:solidFill>
                            <a:srgbClr val="000000"/>
                          </a:solidFill>
                          <a:latin typeface="Calibri"/>
                        </a:rPr>
                        <a:t>Planteo a mis compañeros recomendaciones para adecuar sus producciones escritas a la audiencia.</a:t>
                      </a:r>
                    </a:p>
                  </a:txBody>
                  <a:tcPr marL="3261" marR="3261" marT="326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VE" sz="600" b="0" i="0" u="none" strike="noStrike" dirty="0">
                          <a:solidFill>
                            <a:srgbClr val="000000"/>
                          </a:solidFill>
                          <a:latin typeface="Calibri"/>
                        </a:rPr>
                        <a:t>Soy auténtico, espontáneo y creativo en la producción de textos imaginativos.</a:t>
                      </a:r>
                    </a:p>
                  </a:txBody>
                  <a:tcPr marL="3261" marR="3261" marT="326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rtl="0" fontAlgn="ctr"/>
                      <a:r>
                        <a:rPr lang="es-VE" sz="600" b="1" i="0" u="none" strike="noStrike" dirty="0">
                          <a:solidFill>
                            <a:srgbClr val="000000"/>
                          </a:solidFill>
                          <a:latin typeface="Calibri"/>
                        </a:rPr>
                        <a:t>YO SÍ SÉ LEER</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r>
              <a:tr h="504056">
                <a:tc>
                  <a:txBody>
                    <a:bodyPr/>
                    <a:lstStyle/>
                    <a:p>
                      <a:pPr algn="l" rtl="0" fontAlgn="b"/>
                      <a:r>
                        <a:rPr lang="es-VE" sz="800" b="0" i="0" u="none" strike="noStrike">
                          <a:solidFill>
                            <a:srgbClr val="000000"/>
                          </a:solidFill>
                          <a:latin typeface="Calibri"/>
                        </a:rPr>
                        <a:t> </a:t>
                      </a:r>
                    </a:p>
                  </a:txBody>
                  <a:tcPr marL="3261" marR="3261" marT="32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VE" sz="600" b="1" i="0" u="none" strike="noStrike" dirty="0">
                          <a:solidFill>
                            <a:srgbClr val="000000"/>
                          </a:solidFill>
                          <a:latin typeface="Calibri"/>
                        </a:rPr>
                        <a:t>ESTUDIANTES</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s-VE" sz="600" b="0" i="0" u="none" strike="noStrike">
                          <a:solidFill>
                            <a:srgbClr val="000000"/>
                          </a:solidFill>
                          <a:latin typeface="Calibri"/>
                        </a:rPr>
                        <a:t> </a:t>
                      </a:r>
                    </a:p>
                  </a:txBody>
                  <a:tcPr marL="3261" marR="3261" marT="32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s-VE" sz="600" b="0" i="0" u="none" strike="noStrike">
                          <a:solidFill>
                            <a:srgbClr val="000000"/>
                          </a:solidFill>
                          <a:latin typeface="Calibri"/>
                        </a:rPr>
                        <a:t> </a:t>
                      </a:r>
                    </a:p>
                  </a:txBody>
                  <a:tcPr marL="3261" marR="3261" marT="32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s-VE" sz="600" b="0" i="0" u="none" strike="noStrike">
                          <a:solidFill>
                            <a:srgbClr val="000000"/>
                          </a:solidFill>
                          <a:latin typeface="Calibri"/>
                        </a:rPr>
                        <a:t> </a:t>
                      </a:r>
                    </a:p>
                  </a:txBody>
                  <a:tcPr marL="3261" marR="3261" marT="32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s-VE" sz="600" b="0" i="0" u="none" strike="noStrike">
                          <a:solidFill>
                            <a:srgbClr val="000000"/>
                          </a:solidFill>
                          <a:latin typeface="Calibri"/>
                        </a:rPr>
                        <a:t> </a:t>
                      </a:r>
                    </a:p>
                  </a:txBody>
                  <a:tcPr marL="3261" marR="3261" marT="32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s-VE" sz="600" b="0" i="0" u="none" strike="noStrike">
                          <a:solidFill>
                            <a:srgbClr val="000000"/>
                          </a:solidFill>
                          <a:latin typeface="Calibri"/>
                        </a:rPr>
                        <a:t> </a:t>
                      </a:r>
                    </a:p>
                  </a:txBody>
                  <a:tcPr marL="3261" marR="3261" marT="32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s-VE" sz="600" b="0" i="0" u="none" strike="noStrike">
                          <a:solidFill>
                            <a:srgbClr val="000000"/>
                          </a:solidFill>
                          <a:latin typeface="Calibri"/>
                        </a:rPr>
                        <a:t> </a:t>
                      </a:r>
                    </a:p>
                  </a:txBody>
                  <a:tcPr marL="3261" marR="3261" marT="32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s-VE" sz="600" b="0" i="0" u="none" strike="noStrike">
                          <a:solidFill>
                            <a:srgbClr val="000000"/>
                          </a:solidFill>
                          <a:latin typeface="Calibri"/>
                        </a:rPr>
                        <a:t> </a:t>
                      </a:r>
                    </a:p>
                  </a:txBody>
                  <a:tcPr marL="3261" marR="3261" marT="32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ctr"/>
                      <a:r>
                        <a:rPr lang="es-VE" sz="600" b="0" i="0" u="none" strike="noStrike">
                          <a:solidFill>
                            <a:srgbClr val="000000"/>
                          </a:solidFill>
                          <a:latin typeface="Calibri"/>
                        </a:rPr>
                        <a:t> </a:t>
                      </a:r>
                    </a:p>
                  </a:txBody>
                  <a:tcPr marL="3261" marR="3261" marT="32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ctr"/>
                      <a:r>
                        <a:rPr lang="es-VE" sz="600" b="0" i="0" u="none" strike="noStrike">
                          <a:solidFill>
                            <a:srgbClr val="000000"/>
                          </a:solidFill>
                          <a:latin typeface="Calibri"/>
                        </a:rPr>
                        <a:t> </a:t>
                      </a:r>
                    </a:p>
                  </a:txBody>
                  <a:tcPr marL="3261" marR="3261" marT="32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ctr"/>
                      <a:r>
                        <a:rPr lang="es-VE" sz="600" b="0" i="0" u="none" strike="noStrike">
                          <a:solidFill>
                            <a:srgbClr val="000000"/>
                          </a:solidFill>
                          <a:latin typeface="Calibri"/>
                        </a:rPr>
                        <a:t> </a:t>
                      </a:r>
                    </a:p>
                  </a:txBody>
                  <a:tcPr marL="3261" marR="3261" marT="32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rtl="0" fontAlgn="ctr"/>
                      <a:r>
                        <a:rPr lang="es-VE" sz="600" b="0" i="0" u="none" strike="noStrike">
                          <a:solidFill>
                            <a:srgbClr val="000000"/>
                          </a:solidFill>
                          <a:latin typeface="Calibri"/>
                        </a:rPr>
                        <a:t> </a:t>
                      </a:r>
                    </a:p>
                  </a:txBody>
                  <a:tcPr marL="3261" marR="3261" marT="32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rtl="0" fontAlgn="ctr"/>
                      <a:r>
                        <a:rPr lang="es-VE" sz="600" b="0" i="0" u="none" strike="noStrike">
                          <a:solidFill>
                            <a:srgbClr val="000000"/>
                          </a:solidFill>
                          <a:latin typeface="Calibri"/>
                        </a:rPr>
                        <a:t> </a:t>
                      </a:r>
                    </a:p>
                  </a:txBody>
                  <a:tcPr marL="3261" marR="3261" marT="32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rtl="0" fontAlgn="ctr"/>
                      <a:r>
                        <a:rPr lang="es-VE" sz="600" b="0" i="0" u="none" strike="noStrike">
                          <a:solidFill>
                            <a:srgbClr val="000000"/>
                          </a:solidFill>
                          <a:latin typeface="Calibri"/>
                        </a:rPr>
                        <a:t> </a:t>
                      </a:r>
                    </a:p>
                  </a:txBody>
                  <a:tcPr marL="3261" marR="3261" marT="32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rtl="0" fontAlgn="ctr"/>
                      <a:r>
                        <a:rPr lang="es-VE" sz="600" b="0" i="0" u="none" strike="noStrike">
                          <a:solidFill>
                            <a:srgbClr val="000000"/>
                          </a:solidFill>
                          <a:latin typeface="Calibri"/>
                        </a:rPr>
                        <a:t> </a:t>
                      </a:r>
                    </a:p>
                  </a:txBody>
                  <a:tcPr marL="3261" marR="3261" marT="32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rtl="0" fontAlgn="ctr"/>
                      <a:r>
                        <a:rPr lang="es-VE" sz="600" b="0" i="0" u="none" strike="noStrike">
                          <a:solidFill>
                            <a:srgbClr val="000000"/>
                          </a:solidFill>
                          <a:latin typeface="Calibri"/>
                        </a:rPr>
                        <a:t> </a:t>
                      </a:r>
                    </a:p>
                  </a:txBody>
                  <a:tcPr marL="3261" marR="3261" marT="32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rtl="0" fontAlgn="ctr"/>
                      <a:r>
                        <a:rPr lang="es-VE" sz="600" b="0" i="0" u="none" strike="noStrike">
                          <a:solidFill>
                            <a:srgbClr val="000000"/>
                          </a:solidFill>
                          <a:latin typeface="Calibri"/>
                        </a:rPr>
                        <a:t> </a:t>
                      </a:r>
                    </a:p>
                  </a:txBody>
                  <a:tcPr marL="3261" marR="3261" marT="32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rtl="0" fontAlgn="ctr"/>
                      <a:r>
                        <a:rPr lang="es-VE" sz="600" b="0" i="0" u="none" strike="noStrike">
                          <a:solidFill>
                            <a:srgbClr val="000000"/>
                          </a:solidFill>
                          <a:latin typeface="Calibri"/>
                        </a:rPr>
                        <a:t> </a:t>
                      </a:r>
                    </a:p>
                  </a:txBody>
                  <a:tcPr marL="3261" marR="3261" marT="32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ctr"/>
                      <a:r>
                        <a:rPr lang="es-VE" sz="600" b="1" i="0" u="none" strike="noStrike">
                          <a:solidFill>
                            <a:srgbClr val="000000"/>
                          </a:solidFill>
                          <a:latin typeface="Calibri"/>
                        </a:rPr>
                        <a:t>S1</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ctr"/>
                      <a:r>
                        <a:rPr lang="es-VE" sz="600" b="1" i="0" u="none" strike="noStrike">
                          <a:solidFill>
                            <a:srgbClr val="000000"/>
                          </a:solidFill>
                          <a:latin typeface="Calibri"/>
                        </a:rPr>
                        <a:t>S7</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ctr"/>
                      <a:r>
                        <a:rPr lang="es-VE" sz="600" b="1" i="0" u="none" strike="noStrike">
                          <a:solidFill>
                            <a:srgbClr val="000000"/>
                          </a:solidFill>
                          <a:latin typeface="Calibri"/>
                        </a:rPr>
                        <a:t>S14</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ctr"/>
                      <a:r>
                        <a:rPr lang="es-VE" sz="600" b="1" i="0" u="none" strike="noStrike" dirty="0">
                          <a:solidFill>
                            <a:srgbClr val="000000"/>
                          </a:solidFill>
                          <a:latin typeface="Calibri"/>
                        </a:rPr>
                        <a:t>Promedio</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ctr"/>
                      <a:r>
                        <a:rPr lang="es-VE" sz="600" b="1" i="0" u="none" strike="noStrike" dirty="0">
                          <a:solidFill>
                            <a:srgbClr val="000000"/>
                          </a:solidFill>
                          <a:latin typeface="Calibri"/>
                        </a:rPr>
                        <a:t>Evento de cierre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63042">
                <a:tc>
                  <a:txBody>
                    <a:bodyPr/>
                    <a:lstStyle/>
                    <a:p>
                      <a:pPr algn="ctr" rtl="0" fontAlgn="ctr"/>
                      <a:r>
                        <a:rPr lang="es-VE" sz="800" b="0" i="0" u="none" strike="noStrike">
                          <a:solidFill>
                            <a:srgbClr val="000000"/>
                          </a:solidFill>
                          <a:latin typeface="Calibri"/>
                        </a:rPr>
                        <a:t>1</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1" i="0" u="none" strike="noStrike" dirty="0">
                          <a:solidFill>
                            <a:srgbClr val="000000"/>
                          </a:solidFill>
                          <a:latin typeface="Calibri"/>
                        </a:rPr>
                        <a:t>LAURA</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dirty="0">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P</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P</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P</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P</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102</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105</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dirty="0">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600" b="0" i="0" u="none" strike="noStrike" dirty="0">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042">
                <a:tc>
                  <a:txBody>
                    <a:bodyPr/>
                    <a:lstStyle/>
                    <a:p>
                      <a:pPr algn="ctr" rtl="0" fontAlgn="ctr"/>
                      <a:r>
                        <a:rPr lang="es-VE" sz="800" b="0" i="0" u="none" strike="noStrike">
                          <a:solidFill>
                            <a:srgbClr val="000000"/>
                          </a:solidFill>
                          <a:latin typeface="Calibri"/>
                        </a:rPr>
                        <a:t>2</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1" i="0" u="none" strike="noStrike" dirty="0">
                          <a:solidFill>
                            <a:srgbClr val="000000"/>
                          </a:solidFill>
                          <a:latin typeface="Calibri"/>
                        </a:rPr>
                        <a:t>JAVIER</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P</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P</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P</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P</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105</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108</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dirty="0">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600" b="0" i="0" u="none" strike="noStrike" dirty="0">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838">
                <a:tc>
                  <a:txBody>
                    <a:bodyPr/>
                    <a:lstStyle/>
                    <a:p>
                      <a:pPr algn="ctr" rtl="0" fontAlgn="ctr"/>
                      <a:r>
                        <a:rPr lang="es-VE" sz="800" b="0" i="0" u="none" strike="noStrike">
                          <a:solidFill>
                            <a:srgbClr val="000000"/>
                          </a:solidFill>
                          <a:latin typeface="Calibri"/>
                        </a:rPr>
                        <a:t>3</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1" i="0" u="none" strike="noStrike" dirty="0">
                          <a:solidFill>
                            <a:srgbClr val="000000"/>
                          </a:solidFill>
                          <a:latin typeface="Calibri"/>
                        </a:rPr>
                        <a:t>MARIELA</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P</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99</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102</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dirty="0">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600" b="0" i="0" u="none" strike="noStrike" dirty="0">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5986107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0 CuadroTexto">
            <a:extLst>
              <a:ext uri="{FF2B5EF4-FFF2-40B4-BE49-F238E27FC236}">
                <a16:creationId xmlns:a16="http://schemas.microsoft.com/office/drawing/2014/main" xmlns="" id="{29296CA3-9779-43A2-9FA5-8FA1105CD175}"/>
              </a:ext>
            </a:extLst>
          </p:cNvPr>
          <p:cNvSpPr txBox="1"/>
          <p:nvPr/>
        </p:nvSpPr>
        <p:spPr>
          <a:xfrm>
            <a:off x="6309320" y="8532440"/>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68</a:t>
            </a:r>
            <a:endParaRPr lang="en-US" sz="1200" dirty="0">
              <a:solidFill>
                <a:schemeClr val="tx1">
                  <a:lumMod val="65000"/>
                  <a:lumOff val="35000"/>
                </a:schemeClr>
              </a:solidFill>
              <a:latin typeface="Arial" pitchFamily="34" charset="0"/>
              <a:cs typeface="Arial" pitchFamily="34" charset="0"/>
            </a:endParaRPr>
          </a:p>
        </p:txBody>
      </p:sp>
      <p:pic>
        <p:nvPicPr>
          <p:cNvPr id="12"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15"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5" cstate="print"/>
          <a:stretch>
            <a:fillRect/>
          </a:stretch>
        </p:blipFill>
        <p:spPr>
          <a:xfrm>
            <a:off x="4680453" y="8551690"/>
            <a:ext cx="548747" cy="375928"/>
          </a:xfrm>
          <a:prstGeom prst="rect">
            <a:avLst/>
          </a:prstGeom>
        </p:spPr>
      </p:pic>
      <p:pic>
        <p:nvPicPr>
          <p:cNvPr id="16"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6" cstate="print"/>
          <a:srcRect/>
          <a:stretch>
            <a:fillRect/>
          </a:stretch>
        </p:blipFill>
        <p:spPr bwMode="auto">
          <a:xfrm>
            <a:off x="5303624" y="8574565"/>
            <a:ext cx="429632" cy="389923"/>
          </a:xfrm>
          <a:prstGeom prst="rect">
            <a:avLst/>
          </a:prstGeom>
          <a:noFill/>
        </p:spPr>
      </p:pic>
      <p:sp>
        <p:nvSpPr>
          <p:cNvPr id="13" name="Rectángulo redondeado 34"/>
          <p:cNvSpPr/>
          <p:nvPr/>
        </p:nvSpPr>
        <p:spPr>
          <a:xfrm flipH="1">
            <a:off x="-27384" y="395536"/>
            <a:ext cx="5157192" cy="864096"/>
          </a:xfrm>
          <a:prstGeom prst="roundRect">
            <a:avLst/>
          </a:prstGeom>
          <a:gradFill>
            <a:gsLst>
              <a:gs pos="0">
                <a:schemeClr val="accent1">
                  <a:lumMod val="5000"/>
                  <a:lumOff val="95000"/>
                </a:schemeClr>
              </a:gs>
              <a:gs pos="23000">
                <a:schemeClr val="accent5">
                  <a:lumMod val="40000"/>
                  <a:lumOff val="60000"/>
                </a:schemeClr>
              </a:gs>
              <a:gs pos="40000">
                <a:srgbClr val="FF0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3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085184" y="189896"/>
            <a:ext cx="1834486" cy="1438237"/>
          </a:xfrm>
          <a:prstGeom prst="rect">
            <a:avLst/>
          </a:prstGeom>
        </p:spPr>
      </p:pic>
      <p:sp>
        <p:nvSpPr>
          <p:cNvPr id="21" name="Rectangle 6">
            <a:extLst/>
          </p:cNvPr>
          <p:cNvSpPr>
            <a:spLocks noChangeArrowheads="1"/>
          </p:cNvSpPr>
          <p:nvPr/>
        </p:nvSpPr>
        <p:spPr bwMode="auto">
          <a:xfrm>
            <a:off x="205599" y="323528"/>
            <a:ext cx="3007377"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sz="2800" b="1" dirty="0" smtClean="0">
                <a:solidFill>
                  <a:schemeClr val="bg1"/>
                </a:solidFill>
              </a:rPr>
              <a:t>GRÁFICO DE PROGRESO</a:t>
            </a:r>
            <a:endParaRPr lang="es-VE" sz="2800" b="1" dirty="0">
              <a:solidFill>
                <a:schemeClr val="bg1"/>
              </a:solidFill>
            </a:endParaRPr>
          </a:p>
        </p:txBody>
      </p:sp>
      <p:sp>
        <p:nvSpPr>
          <p:cNvPr id="22" name="21 CuadroTexto"/>
          <p:cNvSpPr txBox="1"/>
          <p:nvPr/>
        </p:nvSpPr>
        <p:spPr>
          <a:xfrm>
            <a:off x="267390" y="1745834"/>
            <a:ext cx="6401970" cy="400110"/>
          </a:xfrm>
          <a:prstGeom prst="rect">
            <a:avLst/>
          </a:prstGeom>
          <a:solidFill>
            <a:srgbClr val="FFC000"/>
          </a:solidFill>
        </p:spPr>
        <p:txBody>
          <a:bodyPr wrap="square" rtlCol="0">
            <a:spAutoFit/>
          </a:bodyPr>
          <a:lstStyle/>
          <a:p>
            <a:pPr algn="ctr"/>
            <a:r>
              <a:rPr lang="es-VE" sz="2000" b="1" dirty="0" smtClean="0"/>
              <a:t>INDICADORES PRESENTES EN EL GRÁFICO DE PROGRESO</a:t>
            </a:r>
            <a:endParaRPr lang="es-VE" sz="2000" b="1" dirty="0"/>
          </a:p>
        </p:txBody>
      </p:sp>
      <p:graphicFrame>
        <p:nvGraphicFramePr>
          <p:cNvPr id="23" name="22 Tabla"/>
          <p:cNvGraphicFramePr>
            <a:graphicFrameLocks noGrp="1"/>
          </p:cNvGraphicFramePr>
          <p:nvPr>
            <p:extLst>
              <p:ext uri="{D42A27DB-BD31-4B8C-83A1-F6EECF244321}">
                <p14:modId xmlns:p14="http://schemas.microsoft.com/office/powerpoint/2010/main" xmlns="" val="686991303"/>
              </p:ext>
            </p:extLst>
          </p:nvPr>
        </p:nvGraphicFramePr>
        <p:xfrm>
          <a:off x="267390" y="2452751"/>
          <a:ext cx="6401970" cy="5503625"/>
        </p:xfrm>
        <a:graphic>
          <a:graphicData uri="http://schemas.openxmlformats.org/drawingml/2006/table">
            <a:tbl>
              <a:tblPr firstRow="1" bandRow="1">
                <a:tableStyleId>{5C22544A-7EE6-4342-B048-85BDC9FD1C3A}</a:tableStyleId>
              </a:tblPr>
              <a:tblGrid>
                <a:gridCol w="6401970">
                  <a:extLst>
                    <a:ext uri="{9D8B030D-6E8A-4147-A177-3AD203B41FA5}">
                      <a16:colId xmlns:a16="http://schemas.microsoft.com/office/drawing/2014/main" xmlns="" val="20000"/>
                    </a:ext>
                  </a:extLst>
                </a:gridCol>
              </a:tblGrid>
              <a:tr h="276022">
                <a:tc>
                  <a:txBody>
                    <a:bodyPr/>
                    <a:lstStyle/>
                    <a:p>
                      <a:r>
                        <a:rPr lang="es-VE" sz="1100" b="1" dirty="0" smtClean="0">
                          <a:solidFill>
                            <a:schemeClr val="bg1"/>
                          </a:solidFill>
                        </a:rPr>
                        <a:t>INDICADORES RELATIVOS AL MAPA DE LOGROS DE QUINTO GRADO:</a:t>
                      </a:r>
                      <a:endParaRPr lang="es-VE" sz="1100" b="1" dirty="0">
                        <a:solidFill>
                          <a:schemeClr val="bg1"/>
                        </a:solidFill>
                      </a:endParaRPr>
                    </a:p>
                  </a:txBody>
                  <a:tcPr>
                    <a:solidFill>
                      <a:srgbClr val="FF0000"/>
                    </a:solidFill>
                  </a:tcPr>
                </a:tc>
                <a:extLst>
                  <a:ext uri="{0D108BD9-81ED-4DB2-BD59-A6C34878D82A}">
                    <a16:rowId xmlns:a16="http://schemas.microsoft.com/office/drawing/2014/main" xmlns="" val="10000"/>
                  </a:ext>
                </a:extLst>
              </a:tr>
              <a:tr h="262776">
                <a:tc>
                  <a:txBody>
                    <a:bodyPr/>
                    <a:lstStyle/>
                    <a:p>
                      <a:pPr algn="l">
                        <a:spcAft>
                          <a:spcPts val="0"/>
                        </a:spcAft>
                      </a:pPr>
                      <a:r>
                        <a:rPr lang="es-VE" sz="1200" b="1" dirty="0" smtClean="0">
                          <a:effectLst/>
                          <a:latin typeface="+mn-lt"/>
                          <a:ea typeface="Times New Roman"/>
                        </a:rPr>
                        <a:t>1. Comento libremente las lecturas que realizo en diferentes formatos.</a:t>
                      </a:r>
                    </a:p>
                  </a:txBody>
                  <a:tcPr/>
                </a:tc>
                <a:extLst>
                  <a:ext uri="{0D108BD9-81ED-4DB2-BD59-A6C34878D82A}">
                    <a16:rowId xmlns:a16="http://schemas.microsoft.com/office/drawing/2014/main" xmlns="" val="10001"/>
                  </a:ext>
                </a:extLst>
              </a:tr>
              <a:tr h="259785">
                <a:tc>
                  <a:txBody>
                    <a:bodyPr/>
                    <a:lstStyle/>
                    <a:p>
                      <a:pPr>
                        <a:spcAft>
                          <a:spcPts val="0"/>
                        </a:spcAft>
                      </a:pPr>
                      <a:r>
                        <a:rPr lang="es-VE" sz="1200" b="1" dirty="0" smtClean="0">
                          <a:effectLst/>
                          <a:latin typeface="+mn-lt"/>
                          <a:ea typeface="Times New Roman"/>
                        </a:rPr>
                        <a:t>2. Confirmo o rechazo las predicciones y anticipaciones que hago al leer.</a:t>
                      </a:r>
                    </a:p>
                  </a:txBody>
                  <a:tcPr/>
                </a:tc>
                <a:extLst>
                  <a:ext uri="{0D108BD9-81ED-4DB2-BD59-A6C34878D82A}">
                    <a16:rowId xmlns:a16="http://schemas.microsoft.com/office/drawing/2014/main" xmlns="" val="10002"/>
                  </a:ext>
                </a:extLst>
              </a:tr>
              <a:tr h="327466">
                <a:tc>
                  <a:txBody>
                    <a:bodyPr/>
                    <a:lstStyle/>
                    <a:p>
                      <a:pPr>
                        <a:spcAft>
                          <a:spcPts val="0"/>
                        </a:spcAft>
                      </a:pPr>
                      <a:r>
                        <a:rPr lang="es-VE" sz="1200" b="1" dirty="0" smtClean="0">
                          <a:effectLst/>
                          <a:latin typeface="+mn-lt"/>
                          <a:ea typeface="Times New Roman"/>
                        </a:rPr>
                        <a:t>3. Escribo oraciones con sentido completo y con ellas formo párrafos.</a:t>
                      </a:r>
                    </a:p>
                  </a:txBody>
                  <a:tcPr/>
                </a:tc>
                <a:extLst>
                  <a:ext uri="{0D108BD9-81ED-4DB2-BD59-A6C34878D82A}">
                    <a16:rowId xmlns:a16="http://schemas.microsoft.com/office/drawing/2014/main" xmlns="" val="10003"/>
                  </a:ext>
                </a:extLst>
              </a:tr>
              <a:tr h="259785">
                <a:tc>
                  <a:txBody>
                    <a:bodyPr/>
                    <a:lstStyle/>
                    <a:p>
                      <a:pPr>
                        <a:spcAft>
                          <a:spcPts val="0"/>
                        </a:spcAft>
                      </a:pPr>
                      <a:r>
                        <a:rPr lang="es-VE" sz="1200" b="1" dirty="0" smtClean="0">
                          <a:effectLst/>
                          <a:latin typeface="+mn-lt"/>
                          <a:ea typeface="Times New Roman"/>
                        </a:rPr>
                        <a:t>4. Utilizo conectivos para enlazar palabras, oraciones y párrafos.</a:t>
                      </a:r>
                    </a:p>
                  </a:txBody>
                  <a:tcPr/>
                </a:tc>
                <a:extLst>
                  <a:ext uri="{0D108BD9-81ED-4DB2-BD59-A6C34878D82A}">
                    <a16:rowId xmlns:a16="http://schemas.microsoft.com/office/drawing/2014/main" xmlns="" val="10004"/>
                  </a:ext>
                </a:extLst>
              </a:tr>
              <a:tr h="259785">
                <a:tc>
                  <a:txBody>
                    <a:bodyPr/>
                    <a:lstStyle/>
                    <a:p>
                      <a:r>
                        <a:rPr lang="es-VE" sz="1200" b="1" dirty="0" smtClean="0">
                          <a:latin typeface="+mn-lt"/>
                        </a:rPr>
                        <a:t>5. Reelaboro textos narrativos y descriptivos.</a:t>
                      </a:r>
                    </a:p>
                  </a:txBody>
                  <a:tcPr/>
                </a:tc>
                <a:extLst>
                  <a:ext uri="{0D108BD9-81ED-4DB2-BD59-A6C34878D82A}">
                    <a16:rowId xmlns:a16="http://schemas.microsoft.com/office/drawing/2014/main" xmlns="" val="10005"/>
                  </a:ext>
                </a:extLst>
              </a:tr>
              <a:tr h="2597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VE" sz="1200" b="1" i="0" u="none" strike="noStrike" kern="1200" cap="none" spc="0" normalizeH="0" baseline="0" noProof="0" dirty="0" smtClean="0">
                          <a:ln>
                            <a:noFill/>
                          </a:ln>
                          <a:solidFill>
                            <a:prstClr val="black"/>
                          </a:solidFill>
                          <a:effectLst/>
                          <a:uLnTx/>
                          <a:uFillTx/>
                          <a:latin typeface="+mn-lt"/>
                          <a:ea typeface="Times New Roman"/>
                          <a:cs typeface="+mn-cs"/>
                        </a:rPr>
                        <a:t>6. Al leer puedo hacer inferencias.</a:t>
                      </a:r>
                    </a:p>
                  </a:txBody>
                  <a:tcPr/>
                </a:tc>
                <a:extLst>
                  <a:ext uri="{0D108BD9-81ED-4DB2-BD59-A6C34878D82A}">
                    <a16:rowId xmlns:a16="http://schemas.microsoft.com/office/drawing/2014/main" xmlns="" val="10006"/>
                  </a:ext>
                </a:extLst>
              </a:tr>
              <a:tr h="259785">
                <a:tc>
                  <a:txBody>
                    <a:bodyPr/>
                    <a:lstStyle/>
                    <a:p>
                      <a:r>
                        <a:rPr lang="es-VE" sz="1200" b="1" dirty="0" smtClean="0">
                          <a:latin typeface="+mn-lt"/>
                        </a:rPr>
                        <a:t>7. Parafraseo en forma oral y escrita los textos que leo.</a:t>
                      </a:r>
                    </a:p>
                  </a:txBody>
                  <a:tcPr/>
                </a:tc>
                <a:extLst>
                  <a:ext uri="{0D108BD9-81ED-4DB2-BD59-A6C34878D82A}">
                    <a16:rowId xmlns:a16="http://schemas.microsoft.com/office/drawing/2014/main" xmlns="" val="10007"/>
                  </a:ext>
                </a:extLst>
              </a:tr>
              <a:tr h="259785">
                <a:tc>
                  <a:txBody>
                    <a:bodyPr/>
                    <a:lstStyle/>
                    <a:p>
                      <a:r>
                        <a:rPr lang="es-VE" sz="1200" b="1" dirty="0" smtClean="0">
                          <a:latin typeface="+mn-lt"/>
                        </a:rPr>
                        <a:t>8. Expreso mis opiniones sobre los textos que leo y las argumento.</a:t>
                      </a:r>
                    </a:p>
                  </a:txBody>
                  <a:tcPr/>
                </a:tc>
                <a:extLst>
                  <a:ext uri="{0D108BD9-81ED-4DB2-BD59-A6C34878D82A}">
                    <a16:rowId xmlns:a16="http://schemas.microsoft.com/office/drawing/2014/main" xmlns="" val="10008"/>
                  </a:ext>
                </a:extLst>
              </a:tr>
              <a:tr h="259785">
                <a:tc>
                  <a:txBody>
                    <a:bodyPr/>
                    <a:lstStyle/>
                    <a:p>
                      <a:pPr>
                        <a:spcAft>
                          <a:spcPts val="0"/>
                        </a:spcAft>
                      </a:pPr>
                      <a:r>
                        <a:rPr lang="es-VE" sz="1200" b="1" dirty="0" smtClean="0">
                          <a:effectLst/>
                          <a:latin typeface="+mn-lt"/>
                          <a:ea typeface="Times New Roman"/>
                        </a:rPr>
                        <a:t>9. Confronto respetuosamente la opinión de mis compañeros al redactar diversos textos.</a:t>
                      </a:r>
                    </a:p>
                  </a:txBody>
                  <a:tcPr/>
                </a:tc>
                <a:extLst>
                  <a:ext uri="{0D108BD9-81ED-4DB2-BD59-A6C34878D82A}">
                    <a16:rowId xmlns:a16="http://schemas.microsoft.com/office/drawing/2014/main" xmlns="" val="10009"/>
                  </a:ext>
                </a:extLst>
              </a:tr>
              <a:tr h="226288">
                <a:tc>
                  <a:txBody>
                    <a:bodyPr/>
                    <a:lstStyle/>
                    <a:p>
                      <a:pPr>
                        <a:spcAft>
                          <a:spcPts val="0"/>
                        </a:spcAft>
                      </a:pPr>
                      <a:r>
                        <a:rPr lang="es-VE" sz="1200" b="1" dirty="0" smtClean="0">
                          <a:effectLst/>
                          <a:latin typeface="+mn-lt"/>
                          <a:ea typeface="Times New Roman"/>
                        </a:rPr>
                        <a:t>10. Conozco y aplico las normas de concordancia de género, número y persona.</a:t>
                      </a:r>
                    </a:p>
                  </a:txBody>
                  <a:tcPr/>
                </a:tc>
                <a:extLst>
                  <a:ext uri="{0D108BD9-81ED-4DB2-BD59-A6C34878D82A}">
                    <a16:rowId xmlns:a16="http://schemas.microsoft.com/office/drawing/2014/main" xmlns="" val="10010"/>
                  </a:ext>
                </a:extLst>
              </a:tr>
              <a:tr h="259785">
                <a:tc>
                  <a:txBody>
                    <a:bodyPr/>
                    <a:lstStyle/>
                    <a:p>
                      <a:pPr algn="l">
                        <a:spcAft>
                          <a:spcPts val="0"/>
                        </a:spcAft>
                      </a:pPr>
                      <a:r>
                        <a:rPr lang="es-VE" sz="1200" b="1" dirty="0" smtClean="0">
                          <a:effectLst/>
                          <a:latin typeface="+mn-lt"/>
                          <a:ea typeface="Times New Roman"/>
                        </a:rPr>
                        <a:t>11. Conozco y uso sustantivos, adjetivos, verbos y adverbios al escribir.</a:t>
                      </a:r>
                    </a:p>
                  </a:txBody>
                  <a:tcPr/>
                </a:tc>
                <a:extLst>
                  <a:ext uri="{0D108BD9-81ED-4DB2-BD59-A6C34878D82A}">
                    <a16:rowId xmlns:a16="http://schemas.microsoft.com/office/drawing/2014/main" xmlns="" val="10011"/>
                  </a:ext>
                </a:extLst>
              </a:tr>
              <a:tr h="259785">
                <a:tc>
                  <a:txBody>
                    <a:bodyPr/>
                    <a:lstStyle/>
                    <a:p>
                      <a:pPr algn="l">
                        <a:spcAft>
                          <a:spcPts val="0"/>
                        </a:spcAft>
                      </a:pPr>
                      <a:r>
                        <a:rPr lang="es-VE" sz="1200" b="1" dirty="0" smtClean="0">
                          <a:effectLst/>
                          <a:latin typeface="+mn-lt"/>
                          <a:ea typeface="Times New Roman"/>
                        </a:rPr>
                        <a:t>12. Sustituyo vocablos por sinónimos y formas pronominales al escribir.</a:t>
                      </a:r>
                    </a:p>
                  </a:txBody>
                  <a:tcPr/>
                </a:tc>
                <a:extLst>
                  <a:ext uri="{0D108BD9-81ED-4DB2-BD59-A6C34878D82A}">
                    <a16:rowId xmlns:a16="http://schemas.microsoft.com/office/drawing/2014/main" xmlns="" val="10012"/>
                  </a:ext>
                </a:extLst>
              </a:tr>
              <a:tr h="259785">
                <a:tc>
                  <a:txBody>
                    <a:bodyPr/>
                    <a:lstStyle/>
                    <a:p>
                      <a:pPr algn="l">
                        <a:spcAft>
                          <a:spcPts val="0"/>
                        </a:spcAft>
                      </a:pPr>
                      <a:r>
                        <a:rPr lang="es-VE" sz="1200" b="1" dirty="0" smtClean="0">
                          <a:effectLst/>
                          <a:latin typeface="+mn-lt"/>
                          <a:ea typeface="Times New Roman"/>
                        </a:rPr>
                        <a:t>13. Al leer puedo diferenciar e identificar  la estructura de los distintos tipos de textos.</a:t>
                      </a:r>
                    </a:p>
                  </a:txBody>
                  <a:tcPr/>
                </a:tc>
                <a:extLst>
                  <a:ext uri="{0D108BD9-81ED-4DB2-BD59-A6C34878D82A}">
                    <a16:rowId xmlns:a16="http://schemas.microsoft.com/office/drawing/2014/main" xmlns="" val="10013"/>
                  </a:ext>
                </a:extLst>
              </a:tr>
              <a:tr h="2922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200" b="1" dirty="0" smtClean="0">
                          <a:effectLst/>
                          <a:latin typeface="+mn-lt"/>
                          <a:ea typeface="Times New Roman"/>
                        </a:rPr>
                        <a:t>14. Distingo en los textos la información relevante y la irrelevante.</a:t>
                      </a:r>
                    </a:p>
                  </a:txBody>
                  <a:tcPr/>
                </a:tc>
                <a:extLst>
                  <a:ext uri="{0D108BD9-81ED-4DB2-BD59-A6C34878D82A}">
                    <a16:rowId xmlns:a16="http://schemas.microsoft.com/office/drawing/2014/main" xmlns="" val="10014"/>
                  </a:ext>
                </a:extLst>
              </a:tr>
              <a:tr h="2922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200" b="1" dirty="0" smtClean="0">
                          <a:effectLst/>
                          <a:latin typeface="+mn-lt"/>
                          <a:ea typeface="Times New Roman"/>
                        </a:rPr>
                        <a:t>15. Redacto textos diversos respetando los aspectos formales de la escritura.</a:t>
                      </a:r>
                    </a:p>
                  </a:txBody>
                  <a:tcPr/>
                </a:tc>
                <a:extLst>
                  <a:ext uri="{0D108BD9-81ED-4DB2-BD59-A6C34878D82A}">
                    <a16:rowId xmlns:a16="http://schemas.microsoft.com/office/drawing/2014/main" xmlns="" val="10015"/>
                  </a:ext>
                </a:extLst>
              </a:tr>
              <a:tr h="2922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200" b="1" dirty="0" smtClean="0">
                          <a:effectLst/>
                          <a:latin typeface="+mn-lt"/>
                          <a:ea typeface="Times New Roman"/>
                        </a:rPr>
                        <a:t>16. Planteo a mis compañeros recomendaciones para adecuar sus producciones escritas a la audiencia. </a:t>
                      </a:r>
                    </a:p>
                  </a:txBody>
                  <a:tcPr/>
                </a:tc>
                <a:extLst>
                  <a:ext uri="{0D108BD9-81ED-4DB2-BD59-A6C34878D82A}">
                    <a16:rowId xmlns:a16="http://schemas.microsoft.com/office/drawing/2014/main" xmlns="" val="10016"/>
                  </a:ext>
                </a:extLst>
              </a:tr>
              <a:tr h="2922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200" b="1" dirty="0" smtClean="0">
                          <a:effectLst/>
                          <a:latin typeface="+mn-lt"/>
                          <a:ea typeface="Times New Roman"/>
                        </a:rPr>
                        <a:t>17. Soy auténtico, espontáneo y creativo en la producción de textos imaginativos.</a:t>
                      </a:r>
                    </a:p>
                  </a:txBody>
                  <a:tcPr/>
                </a:tc>
                <a:extLst>
                  <a:ext uri="{0D108BD9-81ED-4DB2-BD59-A6C34878D82A}">
                    <a16:rowId xmlns:a16="http://schemas.microsoft.com/office/drawing/2014/main" xmlns="" val="10017"/>
                  </a:ext>
                </a:extLst>
              </a:tr>
              <a:tr h="259785">
                <a:tc>
                  <a:txBody>
                    <a:bodyPr/>
                    <a:lstStyle/>
                    <a:p>
                      <a:pPr algn="l">
                        <a:spcAft>
                          <a:spcPts val="0"/>
                        </a:spcAft>
                      </a:pPr>
                      <a:r>
                        <a:rPr lang="es-VE" sz="1200" b="1" dirty="0" smtClean="0">
                          <a:solidFill>
                            <a:schemeClr val="tx1"/>
                          </a:solidFill>
                          <a:latin typeface="+mn-lt"/>
                        </a:rPr>
                        <a:t>18.</a:t>
                      </a:r>
                      <a:r>
                        <a:rPr lang="es-VE" sz="1200" b="1" baseline="0" dirty="0" smtClean="0">
                          <a:solidFill>
                            <a:schemeClr val="tx1"/>
                          </a:solidFill>
                          <a:latin typeface="+mn-lt"/>
                        </a:rPr>
                        <a:t> </a:t>
                      </a:r>
                      <a:r>
                        <a:rPr lang="es-VE" sz="1200" b="1" dirty="0" smtClean="0">
                          <a:solidFill>
                            <a:schemeClr val="tx1"/>
                          </a:solidFill>
                          <a:latin typeface="+mn-lt"/>
                        </a:rPr>
                        <a:t> INDICADOR RELATIVO AL </a:t>
                      </a:r>
                      <a:r>
                        <a:rPr lang="es-VE" sz="1200" b="1" dirty="0" smtClean="0">
                          <a:solidFill>
                            <a:schemeClr val="tx1"/>
                          </a:solidFill>
                          <a:effectLst/>
                          <a:latin typeface="+mn-lt"/>
                        </a:rPr>
                        <a:t>YO SÍ SÉ LEER: Ejercicio de fluidez de la lectura.</a:t>
                      </a:r>
                      <a:endParaRPr lang="es-VE" sz="1200" b="1" dirty="0" smtClean="0">
                        <a:solidFill>
                          <a:schemeClr val="tx1"/>
                        </a:solidFill>
                        <a:effectLst/>
                        <a:latin typeface="+mn-lt"/>
                        <a:ea typeface="Times New Roman"/>
                      </a:endParaRPr>
                    </a:p>
                  </a:txBody>
                  <a:tcPr/>
                </a:tc>
                <a:extLst>
                  <a:ext uri="{0D108BD9-81ED-4DB2-BD59-A6C34878D82A}">
                    <a16:rowId xmlns:a16="http://schemas.microsoft.com/office/drawing/2014/main" xmlns="" val="10018"/>
                  </a:ext>
                </a:extLst>
              </a:tr>
            </a:tbl>
          </a:graphicData>
        </a:graphic>
      </p:graphicFrame>
    </p:spTree>
    <p:extLst>
      <p:ext uri="{BB962C8B-B14F-4D97-AF65-F5344CB8AC3E}">
        <p14:creationId xmlns:p14="http://schemas.microsoft.com/office/powerpoint/2010/main" xmlns="" val="6926306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69</a:t>
            </a:r>
            <a:endParaRPr lang="en-US" sz="1200" dirty="0">
              <a:solidFill>
                <a:schemeClr val="tx1">
                  <a:lumMod val="65000"/>
                  <a:lumOff val="35000"/>
                </a:schemeClr>
              </a:solidFill>
              <a:latin typeface="Arial" pitchFamily="34" charset="0"/>
              <a:cs typeface="Arial" pitchFamily="34" charset="0"/>
            </a:endParaRPr>
          </a:p>
        </p:txBody>
      </p:sp>
      <p:sp>
        <p:nvSpPr>
          <p:cNvPr id="12" name="3 Marcador de texto"/>
          <p:cNvSpPr txBox="1">
            <a:spLocks/>
          </p:cNvSpPr>
          <p:nvPr/>
        </p:nvSpPr>
        <p:spPr>
          <a:xfrm>
            <a:off x="188640" y="1475656"/>
            <a:ext cx="3107803" cy="7560840"/>
          </a:xfrm>
          <a:prstGeom prst="rect">
            <a:avLst/>
          </a:prstGeom>
          <a:noFill/>
          <a:ln>
            <a:no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just">
              <a:lnSpc>
                <a:spcPct val="150000"/>
              </a:lnSpc>
            </a:pPr>
            <a:r>
              <a:rPr lang="es-VE" sz="1200" b="1" dirty="0">
                <a:solidFill>
                  <a:schemeClr val="tx1">
                    <a:lumMod val="65000"/>
                    <a:lumOff val="35000"/>
                  </a:schemeClr>
                </a:solidFill>
              </a:rPr>
              <a:t>¿DÓNDE SE UBICA EN EL AULA ?</a:t>
            </a:r>
            <a:endParaRPr lang="es-VE" sz="1200" dirty="0">
              <a:solidFill>
                <a:schemeClr val="tx1">
                  <a:lumMod val="65000"/>
                  <a:lumOff val="35000"/>
                </a:schemeClr>
              </a:solidFill>
            </a:endParaRPr>
          </a:p>
          <a:p>
            <a:pPr algn="just">
              <a:lnSpc>
                <a:spcPct val="150000"/>
              </a:lnSpc>
            </a:pPr>
            <a:r>
              <a:rPr lang="es-VE" sz="1200" dirty="0">
                <a:solidFill>
                  <a:schemeClr val="tx1">
                    <a:lumMod val="65000"/>
                    <a:lumOff val="35000"/>
                  </a:schemeClr>
                </a:solidFill>
              </a:rPr>
              <a:t>Se  coloca en un lugar visible del aula junto con la </a:t>
            </a:r>
            <a:r>
              <a:rPr lang="es-VE" sz="1200" b="1" dirty="0">
                <a:solidFill>
                  <a:schemeClr val="tx1">
                    <a:lumMod val="65000"/>
                    <a:lumOff val="35000"/>
                  </a:schemeClr>
                </a:solidFill>
              </a:rPr>
              <a:t>Agenda PILAS </a:t>
            </a:r>
            <a:r>
              <a:rPr lang="es-VE" sz="1200" dirty="0">
                <a:solidFill>
                  <a:schemeClr val="tx1">
                    <a:lumMod val="65000"/>
                    <a:lumOff val="35000"/>
                  </a:schemeClr>
                </a:solidFill>
              </a:rPr>
              <a:t>y </a:t>
            </a:r>
            <a:r>
              <a:rPr lang="es-VE" sz="1200" b="1" dirty="0">
                <a:solidFill>
                  <a:schemeClr val="tx1">
                    <a:lumMod val="65000"/>
                    <a:lumOff val="35000"/>
                  </a:schemeClr>
                </a:solidFill>
              </a:rPr>
              <a:t>el Mapa de Logros</a:t>
            </a:r>
            <a:r>
              <a:rPr lang="es-VE" sz="1200" dirty="0">
                <a:solidFill>
                  <a:schemeClr val="tx1">
                    <a:lumMod val="65000"/>
                    <a:lumOff val="35000"/>
                  </a:schemeClr>
                </a:solidFill>
              </a:rPr>
              <a:t>, al alcance de  niños y adultos.</a:t>
            </a:r>
          </a:p>
          <a:p>
            <a:pPr algn="just">
              <a:lnSpc>
                <a:spcPct val="150000"/>
              </a:lnSpc>
            </a:pPr>
            <a:endParaRPr lang="es-VE" sz="200" dirty="0">
              <a:solidFill>
                <a:schemeClr val="tx1">
                  <a:lumMod val="65000"/>
                  <a:lumOff val="35000"/>
                </a:schemeClr>
              </a:solidFill>
            </a:endParaRPr>
          </a:p>
          <a:p>
            <a:pPr algn="just">
              <a:lnSpc>
                <a:spcPct val="150000"/>
              </a:lnSpc>
            </a:pPr>
            <a:r>
              <a:rPr lang="es-VE" sz="1200" b="1" dirty="0">
                <a:solidFill>
                  <a:schemeClr val="tx1">
                    <a:lumMod val="65000"/>
                    <a:lumOff val="35000"/>
                  </a:schemeClr>
                </a:solidFill>
              </a:rPr>
              <a:t>ROL DEL DOCENTE</a:t>
            </a:r>
            <a:endParaRPr lang="es-VE" sz="1200" dirty="0">
              <a:solidFill>
                <a:schemeClr val="tx1">
                  <a:lumMod val="65000"/>
                  <a:lumOff val="35000"/>
                </a:schemeClr>
              </a:solidFill>
            </a:endParaRPr>
          </a:p>
          <a:p>
            <a:pPr algn="just">
              <a:lnSpc>
                <a:spcPct val="150000"/>
              </a:lnSpc>
            </a:pPr>
            <a:r>
              <a:rPr lang="es-VE" sz="1200" dirty="0">
                <a:solidFill>
                  <a:schemeClr val="tx1">
                    <a:lumMod val="65000"/>
                    <a:lumOff val="35000"/>
                  </a:schemeClr>
                </a:solidFill>
              </a:rPr>
              <a:t>Registra en el Gráfico de Progreso el nivel de logro de los estudiantes en cada competencia, promueve la autoevaluación y valora el esfuerzo de los estudiantes. </a:t>
            </a:r>
          </a:p>
          <a:p>
            <a:pPr algn="just">
              <a:lnSpc>
                <a:spcPct val="150000"/>
              </a:lnSpc>
            </a:pPr>
            <a:r>
              <a:rPr lang="es-VE" sz="1200" dirty="0">
                <a:solidFill>
                  <a:schemeClr val="tx1">
                    <a:lumMod val="65000"/>
                    <a:lumOff val="35000"/>
                  </a:schemeClr>
                </a:solidFill>
              </a:rPr>
              <a:t>Reorienta, </a:t>
            </a:r>
            <a:r>
              <a:rPr lang="es-VE" sz="1200" dirty="0" smtClean="0">
                <a:solidFill>
                  <a:schemeClr val="tx1">
                    <a:lumMod val="65000"/>
                    <a:lumOff val="35000"/>
                  </a:schemeClr>
                </a:solidFill>
              </a:rPr>
              <a:t>refuerza </a:t>
            </a:r>
            <a:r>
              <a:rPr lang="es-VE" sz="1200" dirty="0">
                <a:solidFill>
                  <a:schemeClr val="tx1">
                    <a:lumMod val="65000"/>
                    <a:lumOff val="35000"/>
                  </a:schemeClr>
                </a:solidFill>
              </a:rPr>
              <a:t>y reprograma lo necesario en función </a:t>
            </a:r>
            <a:r>
              <a:rPr lang="es-VE" sz="1200" dirty="0" smtClean="0">
                <a:solidFill>
                  <a:schemeClr val="tx1">
                    <a:lumMod val="65000"/>
                    <a:lumOff val="35000"/>
                  </a:schemeClr>
                </a:solidFill>
              </a:rPr>
              <a:t> </a:t>
            </a:r>
            <a:r>
              <a:rPr lang="es-VE" sz="1200" dirty="0">
                <a:solidFill>
                  <a:schemeClr val="tx1">
                    <a:lumMod val="65000"/>
                    <a:lumOff val="35000"/>
                  </a:schemeClr>
                </a:solidFill>
              </a:rPr>
              <a:t>del desempeño de los estudiantes en lectura y escritura. </a:t>
            </a:r>
          </a:p>
          <a:p>
            <a:pPr algn="just">
              <a:lnSpc>
                <a:spcPct val="150000"/>
              </a:lnSpc>
            </a:pPr>
            <a:r>
              <a:rPr lang="es-VE" sz="1200" dirty="0">
                <a:solidFill>
                  <a:schemeClr val="tx1">
                    <a:lumMod val="65000"/>
                    <a:lumOff val="35000"/>
                  </a:schemeClr>
                </a:solidFill>
              </a:rPr>
              <a:t>Explica y detalla a los alumnos su uso</a:t>
            </a:r>
            <a:r>
              <a:rPr lang="es-VE" sz="1200" dirty="0" smtClean="0">
                <a:solidFill>
                  <a:schemeClr val="tx1">
                    <a:lumMod val="65000"/>
                    <a:lumOff val="35000"/>
                  </a:schemeClr>
                </a:solidFill>
              </a:rPr>
              <a:t>.</a:t>
            </a:r>
          </a:p>
          <a:p>
            <a:pPr algn="just">
              <a:lnSpc>
                <a:spcPct val="150000"/>
              </a:lnSpc>
            </a:pPr>
            <a:endParaRPr lang="es-VE" sz="600" dirty="0" smtClean="0">
              <a:solidFill>
                <a:schemeClr val="tx1">
                  <a:lumMod val="65000"/>
                  <a:lumOff val="35000"/>
                </a:schemeClr>
              </a:solidFill>
            </a:endParaRPr>
          </a:p>
          <a:p>
            <a:pPr algn="just">
              <a:lnSpc>
                <a:spcPct val="150000"/>
              </a:lnSpc>
            </a:pPr>
            <a:r>
              <a:rPr lang="es-VE" sz="1200" b="1" dirty="0" smtClean="0">
                <a:solidFill>
                  <a:schemeClr val="tx1">
                    <a:lumMod val="65000"/>
                    <a:lumOff val="35000"/>
                  </a:schemeClr>
                </a:solidFill>
              </a:rPr>
              <a:t>ROL </a:t>
            </a:r>
            <a:r>
              <a:rPr lang="es-VE" sz="1200" b="1" dirty="0">
                <a:solidFill>
                  <a:schemeClr val="tx1">
                    <a:lumMod val="65000"/>
                    <a:lumOff val="35000"/>
                  </a:schemeClr>
                </a:solidFill>
              </a:rPr>
              <a:t>DE LOS ALUMNOS</a:t>
            </a:r>
            <a:endParaRPr lang="es-VE" sz="1200" dirty="0">
              <a:solidFill>
                <a:schemeClr val="tx1">
                  <a:lumMod val="65000"/>
                  <a:lumOff val="35000"/>
                </a:schemeClr>
              </a:solidFill>
            </a:endParaRPr>
          </a:p>
          <a:p>
            <a:pPr algn="just">
              <a:lnSpc>
                <a:spcPct val="160000"/>
              </a:lnSpc>
            </a:pPr>
            <a:r>
              <a:rPr lang="es-VE" sz="1200" dirty="0" smtClean="0">
                <a:solidFill>
                  <a:schemeClr val="tx1">
                    <a:lumMod val="65000"/>
                    <a:lumOff val="35000"/>
                  </a:schemeClr>
                </a:solidFill>
              </a:rPr>
              <a:t>Con la orientación del docente, participa </a:t>
            </a:r>
            <a:r>
              <a:rPr lang="es-VE" sz="1200" dirty="0">
                <a:solidFill>
                  <a:schemeClr val="tx1">
                    <a:lumMod val="65000"/>
                    <a:lumOff val="35000"/>
                  </a:schemeClr>
                </a:solidFill>
              </a:rPr>
              <a:t>en el registro de sus logros,  revisa sus avances y reflexiona sobre el rendimiento </a:t>
            </a:r>
            <a:r>
              <a:rPr lang="es-VE" sz="1200" dirty="0" smtClean="0">
                <a:solidFill>
                  <a:schemeClr val="tx1">
                    <a:lumMod val="65000"/>
                    <a:lumOff val="35000"/>
                  </a:schemeClr>
                </a:solidFill>
              </a:rPr>
              <a:t>alcanzado. </a:t>
            </a:r>
          </a:p>
          <a:p>
            <a:pPr algn="just">
              <a:lnSpc>
                <a:spcPct val="160000"/>
              </a:lnSpc>
            </a:pPr>
            <a:endParaRPr lang="es-VE" sz="300" dirty="0">
              <a:solidFill>
                <a:schemeClr val="tx1">
                  <a:lumMod val="65000"/>
                  <a:lumOff val="35000"/>
                </a:schemeClr>
              </a:solidFill>
            </a:endParaRPr>
          </a:p>
          <a:p>
            <a:pPr algn="just">
              <a:lnSpc>
                <a:spcPct val="160000"/>
              </a:lnSpc>
            </a:pPr>
            <a:r>
              <a:rPr lang="es-VE" sz="1200" b="1" dirty="0">
                <a:solidFill>
                  <a:schemeClr val="tx1">
                    <a:lumMod val="65000"/>
                    <a:lumOff val="35000"/>
                  </a:schemeClr>
                </a:solidFill>
              </a:rPr>
              <a:t>RECURSOS DE APOYO</a:t>
            </a:r>
            <a:endParaRPr lang="es-VE" sz="1200" dirty="0">
              <a:solidFill>
                <a:schemeClr val="tx1">
                  <a:lumMod val="65000"/>
                  <a:lumOff val="35000"/>
                </a:schemeClr>
              </a:solidFill>
            </a:endParaRPr>
          </a:p>
          <a:p>
            <a:pPr algn="just">
              <a:lnSpc>
                <a:spcPct val="160000"/>
              </a:lnSpc>
            </a:pPr>
            <a:r>
              <a:rPr lang="es-VE" sz="1200" dirty="0">
                <a:solidFill>
                  <a:schemeClr val="tx1">
                    <a:lumMod val="65000"/>
                    <a:lumOff val="35000"/>
                  </a:schemeClr>
                </a:solidFill>
              </a:rPr>
              <a:t>Para su elaboración se puede emplear papel, cartulina, cartón, </a:t>
            </a:r>
            <a:r>
              <a:rPr lang="es-VE" sz="1200" dirty="0" smtClean="0">
                <a:solidFill>
                  <a:schemeClr val="tx1">
                    <a:lumMod val="65000"/>
                    <a:lumOff val="35000"/>
                  </a:schemeClr>
                </a:solidFill>
              </a:rPr>
              <a:t>dorsos </a:t>
            </a:r>
            <a:r>
              <a:rPr lang="es-VE" sz="1200" dirty="0">
                <a:solidFill>
                  <a:schemeClr val="tx1">
                    <a:lumMod val="65000"/>
                    <a:lumOff val="35000"/>
                  </a:schemeClr>
                </a:solidFill>
              </a:rPr>
              <a:t>de </a:t>
            </a:r>
            <a:r>
              <a:rPr lang="es-VE" sz="1200" dirty="0" smtClean="0">
                <a:solidFill>
                  <a:schemeClr val="tx1">
                    <a:lumMod val="65000"/>
                    <a:lumOff val="35000"/>
                  </a:schemeClr>
                </a:solidFill>
              </a:rPr>
              <a:t>afiches </a:t>
            </a:r>
            <a:r>
              <a:rPr lang="es-VE" sz="1200" dirty="0">
                <a:solidFill>
                  <a:schemeClr val="tx1">
                    <a:lumMod val="65000"/>
                    <a:lumOff val="35000"/>
                  </a:schemeClr>
                </a:solidFill>
              </a:rPr>
              <a:t>u otro material reciclable.</a:t>
            </a:r>
          </a:p>
          <a:p>
            <a:pPr algn="just">
              <a:lnSpc>
                <a:spcPct val="160000"/>
              </a:lnSpc>
            </a:pPr>
            <a:r>
              <a:rPr lang="es-VE" sz="1200" dirty="0">
                <a:solidFill>
                  <a:schemeClr val="tx1">
                    <a:lumMod val="65000"/>
                    <a:lumOff val="35000"/>
                  </a:schemeClr>
                </a:solidFill>
              </a:rPr>
              <a:t>En el formato de la siguiente </a:t>
            </a:r>
            <a:r>
              <a:rPr lang="es-VE" sz="1200" dirty="0" smtClean="0">
                <a:solidFill>
                  <a:schemeClr val="tx1">
                    <a:lumMod val="65000"/>
                    <a:lumOff val="35000"/>
                  </a:schemeClr>
                </a:solidFill>
              </a:rPr>
              <a:t>página</a:t>
            </a:r>
            <a:r>
              <a:rPr lang="es-VE" sz="1200" dirty="0">
                <a:solidFill>
                  <a:schemeClr val="tx1">
                    <a:lumMod val="65000"/>
                    <a:lumOff val="35000"/>
                  </a:schemeClr>
                </a:solidFill>
              </a:rPr>
              <a:t>, se presenta la estructura del Gráfico de </a:t>
            </a:r>
            <a:r>
              <a:rPr lang="es-VE" sz="1200" dirty="0" smtClean="0">
                <a:solidFill>
                  <a:schemeClr val="tx1">
                    <a:lumMod val="65000"/>
                    <a:lumOff val="35000"/>
                  </a:schemeClr>
                </a:solidFill>
              </a:rPr>
              <a:t>Progreso.</a:t>
            </a:r>
            <a:endParaRPr lang="es-VE" sz="1200" dirty="0">
              <a:solidFill>
                <a:schemeClr val="tx1">
                  <a:lumMod val="65000"/>
                  <a:lumOff val="35000"/>
                </a:schemeClr>
              </a:solidFill>
            </a:endParaRPr>
          </a:p>
          <a:p>
            <a:pPr algn="just">
              <a:lnSpc>
                <a:spcPct val="150000"/>
              </a:lnSpc>
            </a:pPr>
            <a:r>
              <a:rPr lang="es-VE" sz="1200" dirty="0" smtClean="0">
                <a:solidFill>
                  <a:schemeClr val="tx1">
                    <a:lumMod val="65000"/>
                    <a:lumOff val="35000"/>
                  </a:schemeClr>
                </a:solidFill>
              </a:rPr>
              <a:t>  </a:t>
            </a:r>
            <a:endParaRPr lang="es-VE" sz="1200" dirty="0">
              <a:solidFill>
                <a:schemeClr val="tx1">
                  <a:lumMod val="65000"/>
                  <a:lumOff val="35000"/>
                </a:schemeClr>
              </a:solidFill>
            </a:endParaRPr>
          </a:p>
          <a:p>
            <a:pPr algn="just">
              <a:lnSpc>
                <a:spcPct val="150000"/>
              </a:lnSpc>
            </a:pPr>
            <a:endParaRPr lang="en-US" sz="1200" dirty="0">
              <a:solidFill>
                <a:schemeClr val="tx1">
                  <a:lumMod val="65000"/>
                  <a:lumOff val="35000"/>
                </a:schemeClr>
              </a:solidFill>
            </a:endParaRPr>
          </a:p>
        </p:txBody>
      </p:sp>
      <p:pic>
        <p:nvPicPr>
          <p:cNvPr id="15"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16"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4" cstate="print"/>
          <a:stretch>
            <a:fillRect/>
          </a:stretch>
        </p:blipFill>
        <p:spPr>
          <a:xfrm>
            <a:off x="4680453" y="8551690"/>
            <a:ext cx="548747" cy="375928"/>
          </a:xfrm>
          <a:prstGeom prst="rect">
            <a:avLst/>
          </a:prstGeom>
        </p:spPr>
      </p:pic>
      <p:pic>
        <p:nvPicPr>
          <p:cNvPr id="17"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5" cstate="print"/>
          <a:srcRect/>
          <a:stretch>
            <a:fillRect/>
          </a:stretch>
        </p:blipFill>
        <p:spPr bwMode="auto">
          <a:xfrm>
            <a:off x="5303624" y="8574565"/>
            <a:ext cx="429632" cy="389923"/>
          </a:xfrm>
          <a:prstGeom prst="rect">
            <a:avLst/>
          </a:prstGeom>
          <a:noFill/>
        </p:spPr>
      </p:pic>
      <p:sp>
        <p:nvSpPr>
          <p:cNvPr id="21" name="4 Título"/>
          <p:cNvSpPr txBox="1">
            <a:spLocks/>
          </p:cNvSpPr>
          <p:nvPr/>
        </p:nvSpPr>
        <p:spPr>
          <a:xfrm>
            <a:off x="3404100" y="1547664"/>
            <a:ext cx="3265260" cy="626469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VE" sz="1200" b="1" dirty="0">
                <a:solidFill>
                  <a:schemeClr val="accent2">
                    <a:lumMod val="75000"/>
                  </a:schemeClr>
                </a:solidFill>
              </a:rPr>
              <a:t>¿EN </a:t>
            </a:r>
            <a:r>
              <a:rPr lang="es-VE" sz="1200" b="1" dirty="0" smtClean="0">
                <a:solidFill>
                  <a:schemeClr val="accent2">
                    <a:lumMod val="75000"/>
                  </a:schemeClr>
                </a:solidFill>
              </a:rPr>
              <a:t>QUÉ </a:t>
            </a:r>
            <a:r>
              <a:rPr lang="es-VE" sz="1200" b="1" dirty="0">
                <a:solidFill>
                  <a:schemeClr val="accent2">
                    <a:lumMod val="75000"/>
                  </a:schemeClr>
                </a:solidFill>
              </a:rPr>
              <a:t>MOMENTO DE LA CLASE SE RECOMIENDA LA APLICACIÓN DE ESTA HERRAMIENTA?</a:t>
            </a:r>
            <a:endParaRPr lang="es-VE" sz="1200" dirty="0">
              <a:solidFill>
                <a:schemeClr val="accent2">
                  <a:lumMod val="75000"/>
                </a:schemeClr>
              </a:solidFill>
            </a:endParaRPr>
          </a:p>
          <a:p>
            <a:pPr marL="0" indent="0" algn="just">
              <a:lnSpc>
                <a:spcPct val="150000"/>
              </a:lnSpc>
              <a:buNone/>
            </a:pPr>
            <a:r>
              <a:rPr lang="es-VE" sz="1200" dirty="0" smtClean="0">
                <a:solidFill>
                  <a:schemeClr val="tx1">
                    <a:lumMod val="65000"/>
                    <a:lumOff val="35000"/>
                  </a:schemeClr>
                </a:solidFill>
              </a:rPr>
              <a:t>     Se </a:t>
            </a:r>
            <a:r>
              <a:rPr lang="es-VE" sz="1200" dirty="0">
                <a:solidFill>
                  <a:schemeClr val="tx1">
                    <a:lumMod val="65000"/>
                    <a:lumOff val="35000"/>
                  </a:schemeClr>
                </a:solidFill>
              </a:rPr>
              <a:t>elabora un Gráfico de Progreso  para emplearlo durante todo el año escolar.</a:t>
            </a:r>
          </a:p>
          <a:p>
            <a:pPr marL="0" indent="0" algn="just">
              <a:lnSpc>
                <a:spcPct val="150000"/>
              </a:lnSpc>
              <a:buNone/>
            </a:pPr>
            <a:r>
              <a:rPr lang="es-VE" sz="1200" dirty="0">
                <a:solidFill>
                  <a:schemeClr val="tx1">
                    <a:lumMod val="65000"/>
                    <a:lumOff val="35000"/>
                  </a:schemeClr>
                </a:solidFill>
              </a:rPr>
              <a:t> Aunque  se recomienda actualizarlo cada quince días, como actividad de cierre de la semana, su </a:t>
            </a:r>
            <a:r>
              <a:rPr lang="es-VE" sz="1200" dirty="0" smtClean="0">
                <a:solidFill>
                  <a:schemeClr val="tx1">
                    <a:lumMod val="65000"/>
                    <a:lumOff val="35000"/>
                  </a:schemeClr>
                </a:solidFill>
              </a:rPr>
              <a:t>aplicación </a:t>
            </a:r>
            <a:r>
              <a:rPr lang="es-VE" sz="1200" dirty="0">
                <a:solidFill>
                  <a:schemeClr val="tx1">
                    <a:lumMod val="65000"/>
                    <a:lumOff val="35000"/>
                  </a:schemeClr>
                </a:solidFill>
              </a:rPr>
              <a:t>dependerá de la dinámica que se genere en el aula respecto a la lectura y la escritura</a:t>
            </a:r>
            <a:r>
              <a:rPr lang="es-VE" sz="1200" dirty="0" smtClean="0">
                <a:solidFill>
                  <a:schemeClr val="tx1">
                    <a:lumMod val="65000"/>
                    <a:lumOff val="35000"/>
                  </a:schemeClr>
                </a:solidFill>
              </a:rPr>
              <a:t>.</a:t>
            </a:r>
          </a:p>
          <a:p>
            <a:pPr marL="0" indent="0" algn="just">
              <a:lnSpc>
                <a:spcPct val="150000"/>
              </a:lnSpc>
              <a:buNone/>
            </a:pPr>
            <a:endParaRPr lang="es-VE" sz="1200" dirty="0">
              <a:solidFill>
                <a:schemeClr val="tx1">
                  <a:lumMod val="65000"/>
                  <a:lumOff val="35000"/>
                </a:schemeClr>
              </a:solidFill>
            </a:endParaRPr>
          </a:p>
          <a:p>
            <a:pPr marL="0" indent="0" algn="just">
              <a:lnSpc>
                <a:spcPct val="150000"/>
              </a:lnSpc>
              <a:buNone/>
            </a:pPr>
            <a:endParaRPr lang="es-VE" sz="1200" dirty="0" smtClean="0">
              <a:solidFill>
                <a:schemeClr val="tx1">
                  <a:lumMod val="65000"/>
                  <a:lumOff val="35000"/>
                </a:schemeClr>
              </a:solidFill>
            </a:endParaRPr>
          </a:p>
          <a:p>
            <a:pPr marL="0" indent="0" algn="just">
              <a:lnSpc>
                <a:spcPct val="150000"/>
              </a:lnSpc>
              <a:buNone/>
            </a:pPr>
            <a:endParaRPr lang="es-VE" sz="1200" dirty="0">
              <a:solidFill>
                <a:schemeClr val="tx1">
                  <a:lumMod val="65000"/>
                  <a:lumOff val="35000"/>
                </a:schemeClr>
              </a:solidFill>
            </a:endParaRPr>
          </a:p>
          <a:p>
            <a:pPr marL="0" indent="0" algn="just">
              <a:lnSpc>
                <a:spcPct val="150000"/>
              </a:lnSpc>
              <a:buNone/>
            </a:pPr>
            <a:endParaRPr lang="es-VE" sz="1200" dirty="0" smtClean="0">
              <a:solidFill>
                <a:schemeClr val="tx1">
                  <a:lumMod val="65000"/>
                  <a:lumOff val="35000"/>
                </a:schemeClr>
              </a:solidFill>
            </a:endParaRPr>
          </a:p>
          <a:p>
            <a:pPr marL="0" indent="0" algn="just">
              <a:lnSpc>
                <a:spcPct val="150000"/>
              </a:lnSpc>
              <a:buNone/>
            </a:pPr>
            <a:endParaRPr lang="es-VE" sz="1200" dirty="0">
              <a:solidFill>
                <a:schemeClr val="tx1">
                  <a:lumMod val="65000"/>
                  <a:lumOff val="35000"/>
                </a:schemeClr>
              </a:solidFill>
            </a:endParaRPr>
          </a:p>
          <a:p>
            <a:pPr marL="0" indent="0" algn="just">
              <a:lnSpc>
                <a:spcPct val="150000"/>
              </a:lnSpc>
              <a:buNone/>
            </a:pPr>
            <a:endParaRPr lang="es-VE" sz="1200" dirty="0" smtClean="0">
              <a:solidFill>
                <a:schemeClr val="tx1">
                  <a:lumMod val="65000"/>
                  <a:lumOff val="35000"/>
                </a:schemeClr>
              </a:solidFill>
            </a:endParaRPr>
          </a:p>
          <a:p>
            <a:pPr marL="0" indent="0" algn="just">
              <a:lnSpc>
                <a:spcPct val="150000"/>
              </a:lnSpc>
              <a:buNone/>
            </a:pPr>
            <a:endParaRPr lang="es-VE" sz="1200" dirty="0">
              <a:solidFill>
                <a:schemeClr val="tx1">
                  <a:lumMod val="65000"/>
                  <a:lumOff val="35000"/>
                </a:schemeClr>
              </a:solidFill>
            </a:endParaRPr>
          </a:p>
          <a:p>
            <a:pPr marL="0" indent="0" algn="just">
              <a:lnSpc>
                <a:spcPct val="150000"/>
              </a:lnSpc>
              <a:buNone/>
            </a:pPr>
            <a:r>
              <a:rPr lang="es-VE" sz="1200" dirty="0" smtClean="0">
                <a:solidFill>
                  <a:schemeClr val="tx1">
                    <a:lumMod val="65000"/>
                    <a:lumOff val="35000"/>
                  </a:schemeClr>
                </a:solidFill>
              </a:rPr>
              <a:t>     No </a:t>
            </a:r>
            <a:r>
              <a:rPr lang="es-VE" sz="1200" dirty="0">
                <a:solidFill>
                  <a:schemeClr val="tx1">
                    <a:lumMod val="65000"/>
                    <a:lumOff val="35000"/>
                  </a:schemeClr>
                </a:solidFill>
              </a:rPr>
              <a:t>debe ser un mero objeto de ambientación del aula, debe </a:t>
            </a:r>
            <a:r>
              <a:rPr lang="es-VE" sz="1200" dirty="0" smtClean="0">
                <a:solidFill>
                  <a:schemeClr val="tx1">
                    <a:lumMod val="65000"/>
                    <a:lumOff val="35000"/>
                  </a:schemeClr>
                </a:solidFill>
              </a:rPr>
              <a:t>invitar </a:t>
            </a:r>
            <a:r>
              <a:rPr lang="es-VE" sz="1200" dirty="0">
                <a:solidFill>
                  <a:schemeClr val="tx1">
                    <a:lumMod val="65000"/>
                    <a:lumOff val="35000"/>
                  </a:schemeClr>
                </a:solidFill>
              </a:rPr>
              <a:t>permanentemente al estudiante, a interactuar con el mismo, observar y celebrar sus avances e identificar aspectos en los que debe mejorar. El cierre de la clase es un momento oportuno para realizar lo antes expuesto.</a:t>
            </a:r>
          </a:p>
          <a:p>
            <a:pPr marL="0" indent="0" algn="just">
              <a:lnSpc>
                <a:spcPct val="150000"/>
              </a:lnSpc>
              <a:buNone/>
            </a:pPr>
            <a:endParaRPr lang="en-US" sz="1200" dirty="0">
              <a:solidFill>
                <a:schemeClr val="tx1">
                  <a:lumMod val="65000"/>
                  <a:lumOff val="35000"/>
                </a:schemeClr>
              </a:solidFill>
            </a:endParaRPr>
          </a:p>
        </p:txBody>
      </p:sp>
      <p:sp>
        <p:nvSpPr>
          <p:cNvPr id="14" name="Rectángulo redondeado 34"/>
          <p:cNvSpPr/>
          <p:nvPr/>
        </p:nvSpPr>
        <p:spPr>
          <a:xfrm flipH="1">
            <a:off x="-27384" y="395536"/>
            <a:ext cx="5157192" cy="864096"/>
          </a:xfrm>
          <a:prstGeom prst="roundRect">
            <a:avLst/>
          </a:prstGeom>
          <a:gradFill>
            <a:gsLst>
              <a:gs pos="0">
                <a:schemeClr val="accent1">
                  <a:lumMod val="5000"/>
                  <a:lumOff val="95000"/>
                </a:schemeClr>
              </a:gs>
              <a:gs pos="23000">
                <a:schemeClr val="accent5">
                  <a:lumMod val="40000"/>
                  <a:lumOff val="60000"/>
                </a:schemeClr>
              </a:gs>
              <a:gs pos="40000">
                <a:srgbClr val="FF0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 name="Imagen 3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85184" y="189896"/>
            <a:ext cx="1834486" cy="1438237"/>
          </a:xfrm>
          <a:prstGeom prst="rect">
            <a:avLst/>
          </a:prstGeom>
        </p:spPr>
      </p:pic>
      <p:sp>
        <p:nvSpPr>
          <p:cNvPr id="22" name="Rectangle 6">
            <a:extLst/>
          </p:cNvPr>
          <p:cNvSpPr>
            <a:spLocks noChangeArrowheads="1"/>
          </p:cNvSpPr>
          <p:nvPr/>
        </p:nvSpPr>
        <p:spPr bwMode="auto">
          <a:xfrm>
            <a:off x="205599" y="323528"/>
            <a:ext cx="3007377"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sz="2800" b="1" dirty="0" smtClean="0">
                <a:solidFill>
                  <a:schemeClr val="bg1"/>
                </a:solidFill>
              </a:rPr>
              <a:t>GRÁFICO DE PROGRESO</a:t>
            </a:r>
            <a:endParaRPr lang="es-VE" sz="2800" b="1" dirty="0">
              <a:solidFill>
                <a:schemeClr val="bg1"/>
              </a:solidFill>
            </a:endParaRPr>
          </a:p>
        </p:txBody>
      </p:sp>
      <p:pic>
        <p:nvPicPr>
          <p:cNvPr id="23" name="Imagen 1"/>
          <p:cNvPicPr>
            <a:picLocks noChangeAspect="1"/>
          </p:cNvPicPr>
          <p:nvPr/>
        </p:nvPicPr>
        <p:blipFill rotWithShape="1">
          <a:blip r:embed="rId7" cstate="print">
            <a:extLst>
              <a:ext uri="{28A0092B-C50C-407E-A947-70E740481C1C}">
                <a14:useLocalDpi xmlns:a14="http://schemas.microsoft.com/office/drawing/2010/main" xmlns="" val="0"/>
              </a:ext>
            </a:extLst>
          </a:blip>
          <a:srcRect t="45641"/>
          <a:stretch/>
        </p:blipFill>
        <p:spPr>
          <a:xfrm>
            <a:off x="3501008" y="4230207"/>
            <a:ext cx="3152580" cy="1997977"/>
          </a:xfrm>
          <a:prstGeom prst="rect">
            <a:avLst/>
          </a:prstGeom>
        </p:spPr>
      </p:pic>
    </p:spTree>
    <p:extLst>
      <p:ext uri="{BB962C8B-B14F-4D97-AF65-F5344CB8AC3E}">
        <p14:creationId xmlns:p14="http://schemas.microsoft.com/office/powerpoint/2010/main" xmlns="" val="2173913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6355694" y="8532440"/>
            <a:ext cx="385674" cy="1477328"/>
          </a:xfrm>
          <a:prstGeom prst="rect">
            <a:avLst/>
          </a:prstGeom>
          <a:noFill/>
        </p:spPr>
        <p:txBody>
          <a:bodyPr wrap="square" rtlCol="0">
            <a:spAutoFit/>
          </a:bodyPr>
          <a:lstStyle/>
          <a:p>
            <a:pPr marL="60325">
              <a:lnSpc>
                <a:spcPct val="150000"/>
              </a:lnSpc>
            </a:pPr>
            <a:r>
              <a:rPr lang="es-VE" sz="1200" dirty="0" smtClean="0">
                <a:solidFill>
                  <a:schemeClr val="tx1">
                    <a:lumMod val="65000"/>
                    <a:lumOff val="35000"/>
                  </a:schemeClr>
                </a:solidFill>
                <a:latin typeface="Arial" pitchFamily="34" charset="0"/>
                <a:cs typeface="Arial" pitchFamily="34" charset="0"/>
              </a:rPr>
              <a:t>7</a:t>
            </a:r>
            <a:endParaRPr lang="en-US" sz="1200" dirty="0">
              <a:solidFill>
                <a:schemeClr val="tx1">
                  <a:lumMod val="65000"/>
                  <a:lumOff val="35000"/>
                </a:schemeClr>
              </a:solidFill>
              <a:latin typeface="Arial" pitchFamily="34" charset="0"/>
              <a:cs typeface="Arial" pitchFamily="34" charset="0"/>
            </a:endParaRPr>
          </a:p>
          <a:p>
            <a:pPr marL="60325">
              <a:lnSpc>
                <a:spcPct val="150000"/>
              </a:lnSpc>
            </a:pPr>
            <a:endParaRPr lang="en-US" sz="1200" dirty="0">
              <a:solidFill>
                <a:schemeClr val="tx1">
                  <a:lumMod val="65000"/>
                  <a:lumOff val="35000"/>
                </a:schemeClr>
              </a:solidFill>
              <a:latin typeface="Arial" pitchFamily="34" charset="0"/>
              <a:cs typeface="Arial" pitchFamily="34" charset="0"/>
            </a:endParaRPr>
          </a:p>
          <a:p>
            <a:pPr marL="400050" indent="-400050">
              <a:lnSpc>
                <a:spcPct val="150000"/>
              </a:lnSpc>
            </a:pPr>
            <a:endParaRPr lang="en-US" sz="1200" dirty="0">
              <a:solidFill>
                <a:schemeClr val="accent4">
                  <a:lumMod val="50000"/>
                </a:schemeClr>
              </a:solidFill>
              <a:latin typeface="Arial" pitchFamily="34" charset="0"/>
              <a:cs typeface="Arial" pitchFamily="34" charset="0"/>
            </a:endParaRPr>
          </a:p>
          <a:p>
            <a:pPr>
              <a:lnSpc>
                <a:spcPct val="150000"/>
              </a:lnSpc>
            </a:pPr>
            <a:endParaRPr lang="es-VE" sz="1200" dirty="0">
              <a:solidFill>
                <a:schemeClr val="accent4">
                  <a:lumMod val="50000"/>
                </a:schemeClr>
              </a:solidFill>
              <a:latin typeface="Arial" pitchFamily="34" charset="0"/>
              <a:cs typeface="Arial" pitchFamily="34" charset="0"/>
            </a:endParaRPr>
          </a:p>
          <a:p>
            <a:pPr>
              <a:lnSpc>
                <a:spcPct val="150000"/>
              </a:lnSpc>
            </a:pPr>
            <a:endParaRPr lang="en-US" sz="1200" dirty="0">
              <a:solidFill>
                <a:schemeClr val="accent4">
                  <a:lumMod val="50000"/>
                </a:schemeClr>
              </a:solidFill>
              <a:latin typeface="Arial" pitchFamily="34" charset="0"/>
              <a:cs typeface="Arial" pitchFamily="34" charset="0"/>
            </a:endParaRPr>
          </a:p>
        </p:txBody>
      </p:sp>
      <p:sp>
        <p:nvSpPr>
          <p:cNvPr id="13" name="5 CuadroTexto"/>
          <p:cNvSpPr txBox="1"/>
          <p:nvPr/>
        </p:nvSpPr>
        <p:spPr>
          <a:xfrm>
            <a:off x="3503234" y="1907704"/>
            <a:ext cx="3177480" cy="7848302"/>
          </a:xfrm>
          <a:prstGeom prst="rect">
            <a:avLst/>
          </a:prstGeom>
          <a:noFill/>
        </p:spPr>
        <p:txBody>
          <a:bodyPr wrap="square" rtlCol="0">
            <a:spAutoFit/>
          </a:bodyPr>
          <a:lstStyle/>
          <a:p>
            <a:pPr algn="just">
              <a:lnSpc>
                <a:spcPct val="150000"/>
              </a:lnSpc>
            </a:pPr>
            <a:r>
              <a:rPr lang="es-VE" sz="1400" dirty="0" smtClean="0">
                <a:solidFill>
                  <a:schemeClr val="tx1">
                    <a:lumMod val="65000"/>
                    <a:lumOff val="35000"/>
                  </a:schemeClr>
                </a:solidFill>
              </a:rPr>
              <a:t>La </a:t>
            </a:r>
            <a:r>
              <a:rPr lang="es-VE" sz="1400" dirty="0">
                <a:solidFill>
                  <a:schemeClr val="tx1">
                    <a:lumMod val="65000"/>
                    <a:lumOff val="35000"/>
                  </a:schemeClr>
                </a:solidFill>
              </a:rPr>
              <a:t>primera es una herramienta para el diagnóstico y </a:t>
            </a:r>
            <a:r>
              <a:rPr lang="es-VE" sz="1400" dirty="0" smtClean="0">
                <a:solidFill>
                  <a:schemeClr val="tx1">
                    <a:lumMod val="65000"/>
                    <a:lumOff val="35000"/>
                  </a:schemeClr>
                </a:solidFill>
              </a:rPr>
              <a:t>seguimiento del </a:t>
            </a:r>
            <a:r>
              <a:rPr lang="es-VE" sz="1400" dirty="0">
                <a:solidFill>
                  <a:schemeClr val="tx1">
                    <a:lumMod val="65000"/>
                    <a:lumOff val="35000"/>
                  </a:schemeClr>
                </a:solidFill>
              </a:rPr>
              <a:t>logro de habilidades y destrezas, para el aprendizaje de la escritura. La segunda, pretende colaborar con ese aprendizaje, a través de la elaboración de cuentos por parte de los estudiantes. En este contexto, la Ficha de Escritura se constituye en una herramienta muy importante, pues  facilita la autoevaluación mediante la observación de aspectos claves que el estudiante debe considerar en los </a:t>
            </a:r>
            <a:r>
              <a:rPr lang="es-VE" sz="1400" dirty="0" smtClean="0">
                <a:solidFill>
                  <a:schemeClr val="tx1">
                    <a:lumMod val="65000"/>
                    <a:lumOff val="35000"/>
                  </a:schemeClr>
                </a:solidFill>
              </a:rPr>
              <a:t>distintos momentos </a:t>
            </a:r>
            <a:r>
              <a:rPr lang="es-VE" sz="1400" dirty="0">
                <a:solidFill>
                  <a:schemeClr val="tx1">
                    <a:lumMod val="65000"/>
                    <a:lumOff val="35000"/>
                  </a:schemeClr>
                </a:solidFill>
              </a:rPr>
              <a:t>de la escritura: planificación, escritura propiamente dicha y revisión. </a:t>
            </a:r>
          </a:p>
          <a:p>
            <a:pPr algn="just">
              <a:lnSpc>
                <a:spcPct val="150000"/>
              </a:lnSpc>
            </a:pPr>
            <a:r>
              <a:rPr lang="es-VE" sz="1400" b="1" dirty="0">
                <a:solidFill>
                  <a:schemeClr val="tx1">
                    <a:lumMod val="65000"/>
                    <a:lumOff val="35000"/>
                  </a:schemeClr>
                </a:solidFill>
              </a:rPr>
              <a:t>4.</a:t>
            </a:r>
            <a:r>
              <a:rPr lang="es-VE" sz="1400" dirty="0">
                <a:solidFill>
                  <a:schemeClr val="tx1">
                    <a:lumMod val="65000"/>
                    <a:lumOff val="35000"/>
                  </a:schemeClr>
                </a:solidFill>
              </a:rPr>
              <a:t> E</a:t>
            </a:r>
            <a:r>
              <a:rPr lang="es-VE" sz="1400" dirty="0" smtClean="0">
                <a:solidFill>
                  <a:schemeClr val="tx1">
                    <a:lumMod val="65000"/>
                    <a:lumOff val="35000"/>
                  </a:schemeClr>
                </a:solidFill>
              </a:rPr>
              <a:t>l </a:t>
            </a:r>
            <a:r>
              <a:rPr lang="es-VE" sz="1400" dirty="0">
                <a:solidFill>
                  <a:schemeClr val="tx1">
                    <a:lumMod val="65000"/>
                    <a:lumOff val="35000"/>
                  </a:schemeClr>
                </a:solidFill>
              </a:rPr>
              <a:t>Manual PILAS, </a:t>
            </a:r>
            <a:r>
              <a:rPr lang="es-VE" sz="1400" dirty="0" smtClean="0">
                <a:solidFill>
                  <a:schemeClr val="tx1">
                    <a:lumMod val="65000"/>
                    <a:lumOff val="35000"/>
                  </a:schemeClr>
                </a:solidFill>
              </a:rPr>
              <a:t>posee un magnífico enlace </a:t>
            </a:r>
            <a:r>
              <a:rPr lang="es-VE" sz="1400" dirty="0">
                <a:solidFill>
                  <a:schemeClr val="tx1">
                    <a:lumMod val="65000"/>
                    <a:lumOff val="35000"/>
                  </a:schemeClr>
                </a:solidFill>
              </a:rPr>
              <a:t>con  </a:t>
            </a:r>
            <a:r>
              <a:rPr lang="es-VE" sz="1400" b="1" dirty="0">
                <a:solidFill>
                  <a:schemeClr val="tx1">
                    <a:lumMod val="65000"/>
                    <a:lumOff val="35000"/>
                  </a:schemeClr>
                </a:solidFill>
                <a:hlinkClick r:id="rId2" action="ppaction://hlinksldjump"/>
              </a:rPr>
              <a:t>Recursos GUAO </a:t>
            </a:r>
            <a:r>
              <a:rPr lang="es-VE" sz="1400" dirty="0">
                <a:solidFill>
                  <a:schemeClr val="tx1">
                    <a:lumMod val="65000"/>
                    <a:lumOff val="35000"/>
                  </a:schemeClr>
                </a:solidFill>
              </a:rPr>
              <a:t>presente en el portal </a:t>
            </a:r>
            <a:r>
              <a:rPr lang="es-VE" sz="1400" dirty="0" smtClean="0">
                <a:solidFill>
                  <a:schemeClr val="tx1">
                    <a:lumMod val="65000"/>
                    <a:lumOff val="35000"/>
                  </a:schemeClr>
                </a:solidFill>
              </a:rPr>
              <a:t>educativo GUAO.org </a:t>
            </a:r>
            <a:r>
              <a:rPr lang="es-VE" sz="1400" dirty="0">
                <a:solidFill>
                  <a:schemeClr val="tx1">
                    <a:lumMod val="65000"/>
                    <a:lumOff val="35000"/>
                  </a:schemeClr>
                </a:solidFill>
              </a:rPr>
              <a:t>distribuido por indicadores y competencias. </a:t>
            </a:r>
          </a:p>
          <a:p>
            <a:pPr algn="just">
              <a:lnSpc>
                <a:spcPct val="150000"/>
              </a:lnSpc>
            </a:pPr>
            <a:endParaRPr lang="es-VE" sz="1400" dirty="0">
              <a:solidFill>
                <a:schemeClr val="tx1">
                  <a:lumMod val="65000"/>
                  <a:lumOff val="35000"/>
                </a:schemeClr>
              </a:solidFill>
            </a:endParaRPr>
          </a:p>
          <a:p>
            <a:pPr algn="just">
              <a:lnSpc>
                <a:spcPct val="150000"/>
              </a:lnSpc>
            </a:pPr>
            <a:endParaRPr lang="es-ES_tradnl" sz="1400" dirty="0">
              <a:solidFill>
                <a:schemeClr val="tx1">
                  <a:lumMod val="65000"/>
                  <a:lumOff val="35000"/>
                </a:schemeClr>
              </a:solidFill>
            </a:endParaRPr>
          </a:p>
          <a:p>
            <a:pPr algn="just">
              <a:lnSpc>
                <a:spcPct val="150000"/>
              </a:lnSpc>
            </a:pPr>
            <a:endParaRPr lang="en-US" sz="1400" dirty="0">
              <a:solidFill>
                <a:schemeClr val="tx1">
                  <a:lumMod val="65000"/>
                  <a:lumOff val="35000"/>
                </a:schemeClr>
              </a:solidFill>
            </a:endParaRPr>
          </a:p>
          <a:p>
            <a:pPr algn="just">
              <a:lnSpc>
                <a:spcPct val="150000"/>
              </a:lnSpc>
            </a:pPr>
            <a:endParaRPr lang="es-VE" sz="1400" dirty="0">
              <a:solidFill>
                <a:schemeClr val="tx1">
                  <a:lumMod val="65000"/>
                  <a:lumOff val="35000"/>
                </a:schemeClr>
              </a:solidFill>
            </a:endParaRPr>
          </a:p>
          <a:p>
            <a:pPr algn="just">
              <a:lnSpc>
                <a:spcPct val="150000"/>
              </a:lnSpc>
            </a:pPr>
            <a:endParaRPr lang="es-ES_tradnl" sz="1400" dirty="0">
              <a:solidFill>
                <a:schemeClr val="tx1">
                  <a:lumMod val="65000"/>
                  <a:lumOff val="35000"/>
                </a:schemeClr>
              </a:solidFill>
            </a:endParaRPr>
          </a:p>
        </p:txBody>
      </p:sp>
      <p:sp>
        <p:nvSpPr>
          <p:cNvPr id="15" name="9 CuadroTexto"/>
          <p:cNvSpPr txBox="1"/>
          <p:nvPr/>
        </p:nvSpPr>
        <p:spPr>
          <a:xfrm>
            <a:off x="228767" y="1907704"/>
            <a:ext cx="3177480" cy="6232475"/>
          </a:xfrm>
          <a:prstGeom prst="rect">
            <a:avLst/>
          </a:prstGeom>
          <a:noFill/>
        </p:spPr>
        <p:txBody>
          <a:bodyPr wrap="square" rtlCol="0">
            <a:spAutoFit/>
          </a:bodyPr>
          <a:lstStyle/>
          <a:p>
            <a:pPr algn="just">
              <a:lnSpc>
                <a:spcPct val="150000"/>
              </a:lnSpc>
            </a:pPr>
            <a:r>
              <a:rPr lang="es-VE" sz="1400" dirty="0" smtClean="0">
                <a:solidFill>
                  <a:schemeClr val="tx1">
                    <a:lumMod val="65000"/>
                    <a:lumOff val="35000"/>
                  </a:schemeClr>
                </a:solidFill>
              </a:rPr>
              <a:t>1</a:t>
            </a:r>
            <a:r>
              <a:rPr lang="es-VE" sz="1400" dirty="0">
                <a:solidFill>
                  <a:schemeClr val="tx1">
                    <a:lumMod val="65000"/>
                    <a:lumOff val="35000"/>
                  </a:schemeClr>
                </a:solidFill>
              </a:rPr>
              <a:t>. El </a:t>
            </a:r>
            <a:r>
              <a:rPr lang="es-VE" sz="1400" b="1" dirty="0">
                <a:solidFill>
                  <a:schemeClr val="tx1">
                    <a:lumMod val="65000"/>
                    <a:lumOff val="35000"/>
                  </a:schemeClr>
                </a:solidFill>
                <a:hlinkClick r:id="rId3" action="ppaction://hlinksldjump"/>
              </a:rPr>
              <a:t>Yo sí sé leer</a:t>
            </a:r>
            <a:r>
              <a:rPr lang="es-VE" sz="1400" dirty="0">
                <a:solidFill>
                  <a:schemeClr val="tx1">
                    <a:lumMod val="65000"/>
                    <a:lumOff val="35000"/>
                  </a:schemeClr>
                </a:solidFill>
              </a:rPr>
              <a:t>, ejercicios de lectura en voz alta. Esta es una actividad que se ejecuta en el aula durante 14 semanas, con un evento de cierre. Sobre la base de estándares internacionales, que indican cuántas palabras por minuto deben leer los niños en cada grado, se determinan los promedios para cada estudiante, curso  y </a:t>
            </a:r>
            <a:r>
              <a:rPr lang="es-VE" sz="1400" dirty="0" smtClean="0">
                <a:solidFill>
                  <a:schemeClr val="tx1">
                    <a:lumMod val="65000"/>
                    <a:lumOff val="35000"/>
                  </a:schemeClr>
                </a:solidFill>
              </a:rPr>
              <a:t>plantel.</a:t>
            </a:r>
            <a:endParaRPr lang="es-VE" sz="1400" dirty="0">
              <a:solidFill>
                <a:schemeClr val="tx1">
                  <a:lumMod val="65000"/>
                  <a:lumOff val="35000"/>
                </a:schemeClr>
              </a:solidFill>
            </a:endParaRPr>
          </a:p>
          <a:p>
            <a:pPr algn="just">
              <a:lnSpc>
                <a:spcPct val="150000"/>
              </a:lnSpc>
            </a:pPr>
            <a:r>
              <a:rPr lang="es-VE" sz="1400" b="1" dirty="0">
                <a:solidFill>
                  <a:schemeClr val="tx1">
                    <a:lumMod val="65000"/>
                    <a:lumOff val="35000"/>
                  </a:schemeClr>
                </a:solidFill>
              </a:rPr>
              <a:t>2</a:t>
            </a:r>
            <a:r>
              <a:rPr lang="es-VE" sz="1400" dirty="0">
                <a:solidFill>
                  <a:schemeClr val="tx1">
                    <a:lumMod val="65000"/>
                    <a:lumOff val="35000"/>
                  </a:schemeClr>
                </a:solidFill>
              </a:rPr>
              <a:t>. La comprensión </a:t>
            </a:r>
            <a:r>
              <a:rPr lang="es-VE" sz="1400" dirty="0" smtClean="0">
                <a:solidFill>
                  <a:schemeClr val="tx1">
                    <a:lumMod val="65000"/>
                    <a:lumOff val="35000"/>
                  </a:schemeClr>
                </a:solidFill>
              </a:rPr>
              <a:t>de la lectura </a:t>
            </a:r>
            <a:r>
              <a:rPr lang="es-VE" sz="1400" dirty="0">
                <a:solidFill>
                  <a:schemeClr val="tx1">
                    <a:lumMod val="65000"/>
                    <a:lumOff val="35000"/>
                  </a:schemeClr>
                </a:solidFill>
              </a:rPr>
              <a:t>se </a:t>
            </a:r>
            <a:r>
              <a:rPr lang="es-VE" sz="1400" dirty="0" smtClean="0">
                <a:solidFill>
                  <a:schemeClr val="tx1">
                    <a:lumMod val="65000"/>
                    <a:lumOff val="35000"/>
                  </a:schemeClr>
                </a:solidFill>
              </a:rPr>
              <a:t>aborda </a:t>
            </a:r>
            <a:r>
              <a:rPr lang="es-VE" sz="1400" dirty="0">
                <a:solidFill>
                  <a:schemeClr val="tx1">
                    <a:lumMod val="65000"/>
                    <a:lumOff val="35000"/>
                  </a:schemeClr>
                </a:solidFill>
              </a:rPr>
              <a:t>con la</a:t>
            </a:r>
            <a:r>
              <a:rPr lang="es-VE" sz="1400" b="1" dirty="0">
                <a:solidFill>
                  <a:schemeClr val="tx1">
                    <a:lumMod val="65000"/>
                    <a:lumOff val="35000"/>
                  </a:schemeClr>
                </a:solidFill>
              </a:rPr>
              <a:t> </a:t>
            </a:r>
            <a:r>
              <a:rPr lang="es-VE" sz="1400" b="1" dirty="0">
                <a:solidFill>
                  <a:schemeClr val="tx1">
                    <a:lumMod val="65000"/>
                    <a:lumOff val="35000"/>
                  </a:schemeClr>
                </a:solidFill>
                <a:hlinkClick r:id="rId4" action="ppaction://hlinksldjump"/>
              </a:rPr>
              <a:t>Ficha de Comprensión Lectora</a:t>
            </a:r>
            <a:r>
              <a:rPr lang="es-VE" sz="1400" b="1" dirty="0">
                <a:solidFill>
                  <a:schemeClr val="tx1">
                    <a:lumMod val="65000"/>
                    <a:lumOff val="35000"/>
                  </a:schemeClr>
                </a:solidFill>
              </a:rPr>
              <a:t>. </a:t>
            </a:r>
            <a:r>
              <a:rPr lang="es-ES_tradnl" sz="1400" dirty="0">
                <a:solidFill>
                  <a:schemeClr val="tx1">
                    <a:lumMod val="65000"/>
                    <a:lumOff val="35000"/>
                  </a:schemeClr>
                </a:solidFill>
              </a:rPr>
              <a:t>Ésta es una herramienta a emplear por el estudiante, después de la lectura, bajo la coordinación </a:t>
            </a:r>
            <a:r>
              <a:rPr lang="es-ES_tradnl" sz="1400" dirty="0" smtClean="0">
                <a:solidFill>
                  <a:schemeClr val="tx1">
                    <a:lumMod val="65000"/>
                    <a:lumOff val="35000"/>
                  </a:schemeClr>
                </a:solidFill>
              </a:rPr>
              <a:t> del docente</a:t>
            </a:r>
            <a:r>
              <a:rPr lang="es-ES_tradnl" sz="1400" dirty="0">
                <a:solidFill>
                  <a:schemeClr val="tx1">
                    <a:lumMod val="65000"/>
                    <a:lumOff val="35000"/>
                  </a:schemeClr>
                </a:solidFill>
              </a:rPr>
              <a:t>. </a:t>
            </a:r>
            <a:endParaRPr lang="es-ES_tradnl" sz="1400" dirty="0" smtClean="0">
              <a:solidFill>
                <a:schemeClr val="tx1">
                  <a:lumMod val="65000"/>
                  <a:lumOff val="35000"/>
                </a:schemeClr>
              </a:solidFill>
            </a:endParaRPr>
          </a:p>
          <a:p>
            <a:pPr algn="just">
              <a:lnSpc>
                <a:spcPct val="150000"/>
              </a:lnSpc>
            </a:pPr>
            <a:r>
              <a:rPr lang="es-VE" sz="1400" b="1" dirty="0">
                <a:solidFill>
                  <a:schemeClr val="tx1">
                    <a:lumMod val="65000"/>
                    <a:lumOff val="35000"/>
                  </a:schemeClr>
                </a:solidFill>
              </a:rPr>
              <a:t>3</a:t>
            </a:r>
            <a:r>
              <a:rPr lang="es-VE" sz="1400" dirty="0">
                <a:solidFill>
                  <a:schemeClr val="tx1">
                    <a:lumMod val="65000"/>
                    <a:lumOff val="35000"/>
                  </a:schemeClr>
                </a:solidFill>
              </a:rPr>
              <a:t>. La enseñanza de la escritura se desarrolla </a:t>
            </a:r>
            <a:r>
              <a:rPr lang="es-VE" sz="1400" dirty="0" smtClean="0">
                <a:solidFill>
                  <a:schemeClr val="tx1">
                    <a:lumMod val="65000"/>
                    <a:lumOff val="35000"/>
                  </a:schemeClr>
                </a:solidFill>
              </a:rPr>
              <a:t>a través </a:t>
            </a:r>
            <a:r>
              <a:rPr lang="es-VE" sz="1400" dirty="0">
                <a:solidFill>
                  <a:schemeClr val="tx1">
                    <a:lumMod val="65000"/>
                    <a:lumOff val="35000"/>
                  </a:schemeClr>
                </a:solidFill>
              </a:rPr>
              <a:t>de dos Herramientas Pilas que se complementan</a:t>
            </a:r>
            <a:r>
              <a:rPr lang="es-VE" sz="1400" dirty="0" smtClean="0">
                <a:solidFill>
                  <a:schemeClr val="tx1">
                    <a:lumMod val="65000"/>
                    <a:lumOff val="35000"/>
                  </a:schemeClr>
                </a:solidFill>
              </a:rPr>
              <a:t>: </a:t>
            </a:r>
            <a:r>
              <a:rPr lang="es-VE" sz="1400" dirty="0">
                <a:solidFill>
                  <a:schemeClr val="tx1">
                    <a:lumMod val="65000"/>
                    <a:lumOff val="35000"/>
                  </a:schemeClr>
                </a:solidFill>
              </a:rPr>
              <a:t>la </a:t>
            </a:r>
            <a:r>
              <a:rPr lang="es-VE" sz="1400" b="1" dirty="0">
                <a:solidFill>
                  <a:schemeClr val="tx1">
                    <a:lumMod val="65000"/>
                    <a:lumOff val="35000"/>
                  </a:schemeClr>
                </a:solidFill>
                <a:hlinkClick r:id="rId5" action="ppaction://hlinksldjump"/>
              </a:rPr>
              <a:t>Ficha de Escritura </a:t>
            </a:r>
            <a:r>
              <a:rPr lang="es-VE" sz="1400" dirty="0">
                <a:solidFill>
                  <a:schemeClr val="tx1">
                    <a:lumMod val="65000"/>
                    <a:lumOff val="35000"/>
                  </a:schemeClr>
                </a:solidFill>
              </a:rPr>
              <a:t>y</a:t>
            </a:r>
            <a:r>
              <a:rPr lang="es-VE" sz="1400" b="1" dirty="0">
                <a:solidFill>
                  <a:schemeClr val="tx1">
                    <a:lumMod val="65000"/>
                    <a:lumOff val="35000"/>
                  </a:schemeClr>
                </a:solidFill>
              </a:rPr>
              <a:t> </a:t>
            </a:r>
            <a:r>
              <a:rPr lang="es-VE" sz="1400" b="1" dirty="0">
                <a:hlinkClick r:id="rId6" action="ppaction://hlinksldjump"/>
              </a:rPr>
              <a:t>Cuéntame y Encántame</a:t>
            </a:r>
            <a:r>
              <a:rPr lang="es-VE" sz="1400" b="1" dirty="0"/>
              <a:t>.</a:t>
            </a:r>
            <a:r>
              <a:rPr lang="es-VE" sz="1400" dirty="0"/>
              <a:t> </a:t>
            </a:r>
            <a:endParaRPr lang="en-US" sz="1400" dirty="0">
              <a:solidFill>
                <a:schemeClr val="tx1">
                  <a:lumMod val="65000"/>
                  <a:lumOff val="35000"/>
                </a:schemeClr>
              </a:solidFill>
            </a:endParaRPr>
          </a:p>
        </p:txBody>
      </p:sp>
      <p:sp>
        <p:nvSpPr>
          <p:cNvPr id="14" name="Rectángulo redondeado 13"/>
          <p:cNvSpPr/>
          <p:nvPr/>
        </p:nvSpPr>
        <p:spPr>
          <a:xfrm flipH="1">
            <a:off x="-27384" y="467543"/>
            <a:ext cx="5112568" cy="1191341"/>
          </a:xfrm>
          <a:prstGeom prst="roundRect">
            <a:avLst/>
          </a:prstGeom>
          <a:gradFill>
            <a:gsLst>
              <a:gs pos="0">
                <a:schemeClr val="accent1">
                  <a:lumMod val="5000"/>
                  <a:lumOff val="95000"/>
                </a:schemeClr>
              </a:gs>
              <a:gs pos="36000">
                <a:schemeClr val="accent2">
                  <a:lumMod val="60000"/>
                  <a:lumOff val="40000"/>
                </a:schemeClr>
              </a:gs>
              <a:gs pos="54000">
                <a:schemeClr val="accent4">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26 CuadroTexto">
            <a:extLst>
              <a:ext uri="{FF2B5EF4-FFF2-40B4-BE49-F238E27FC236}">
                <a16:creationId xmlns:a16="http://schemas.microsoft.com/office/drawing/2014/main" xmlns="" id="{1160F24E-E07E-452B-A2F5-8961886BAB85}"/>
              </a:ext>
            </a:extLst>
          </p:cNvPr>
          <p:cNvSpPr txBox="1"/>
          <p:nvPr/>
        </p:nvSpPr>
        <p:spPr>
          <a:xfrm>
            <a:off x="180604" y="450121"/>
            <a:ext cx="3824460" cy="1169551"/>
          </a:xfrm>
          <a:prstGeom prst="rect">
            <a:avLst/>
          </a:prstGeom>
          <a:noFill/>
        </p:spPr>
        <p:txBody>
          <a:bodyPr wrap="square" rtlCol="0">
            <a:spAutoFit/>
          </a:bodyPr>
          <a:lstStyle/>
          <a:p>
            <a:r>
              <a:rPr lang="en-US" sz="1400" i="1" dirty="0">
                <a:solidFill>
                  <a:schemeClr val="bg1"/>
                </a:solidFill>
                <a:latin typeface="Arial" panose="020B0604020202020204" pitchFamily="34" charset="0"/>
                <a:cs typeface="Arial" panose="020B0604020202020204" pitchFamily="34" charset="0"/>
              </a:rPr>
              <a:t>Manual</a:t>
            </a:r>
          </a:p>
          <a:p>
            <a:r>
              <a:rPr lang="es-VE" sz="2800" dirty="0">
                <a:solidFill>
                  <a:schemeClr val="bg1"/>
                </a:solidFill>
                <a:latin typeface="Arial Rounded MT Bold" panose="020F0704030504030204" pitchFamily="34" charset="0"/>
                <a:cs typeface="Arial" panose="020B0604020202020204" pitchFamily="34" charset="0"/>
              </a:rPr>
              <a:t>Otras</a:t>
            </a:r>
            <a:r>
              <a:rPr lang="en-US" sz="2800" dirty="0">
                <a:solidFill>
                  <a:schemeClr val="bg1"/>
                </a:solidFill>
                <a:latin typeface="Arial Rounded MT Bold" panose="020F0704030504030204" pitchFamily="34" charset="0"/>
                <a:cs typeface="Arial" panose="020B0604020202020204" pitchFamily="34" charset="0"/>
              </a:rPr>
              <a:t> </a:t>
            </a:r>
            <a:r>
              <a:rPr lang="en-US" dirty="0">
                <a:solidFill>
                  <a:schemeClr val="bg1"/>
                </a:solidFill>
                <a:latin typeface="Arial Rounded MT Bold" panose="020F0704030504030204" pitchFamily="34" charset="0"/>
                <a:cs typeface="Arial" panose="020B0604020202020204" pitchFamily="34" charset="0"/>
              </a:rPr>
              <a:t>Herramientas </a:t>
            </a:r>
            <a:r>
              <a:rPr lang="en-US" sz="2800" dirty="0">
                <a:solidFill>
                  <a:schemeClr val="bg1"/>
                </a:solidFill>
                <a:latin typeface="Arial Rounded MT Bold" panose="020F0704030504030204" pitchFamily="34" charset="0"/>
                <a:cs typeface="Arial" panose="020B0604020202020204" pitchFamily="34" charset="0"/>
              </a:rPr>
              <a:t>PILAS </a:t>
            </a:r>
          </a:p>
        </p:txBody>
      </p:sp>
      <p:pic>
        <p:nvPicPr>
          <p:cNvPr id="17" name="Picture 2" descr="C:\Users\Luis Moya\Desktop\Logo guao.png">
            <a:extLst>
              <a:ext uri="{FF2B5EF4-FFF2-40B4-BE49-F238E27FC236}">
                <a16:creationId xmlns:a16="http://schemas.microsoft.com/office/drawing/2014/main" xmlns="" id="{8C734554-9B42-4A8C-964A-736E51EE10F0}"/>
              </a:ext>
            </a:extLst>
          </p:cNvPr>
          <p:cNvPicPr>
            <a:picLocks noChangeAspect="1" noChangeArrowheads="1"/>
          </p:cNvPicPr>
          <p:nvPr/>
        </p:nvPicPr>
        <p:blipFill rotWithShape="1">
          <a:blip r:embed="rId7" cstate="print">
            <a:extLst>
              <a:ext uri="{BEBA8EAE-BF5A-486C-A8C5-ECC9F3942E4B}">
                <a14:imgProps xmlns:a14="http://schemas.microsoft.com/office/drawing/2010/main" xmlns="">
                  <a14:imgLayer r:embed="rId8">
                    <a14:imgEffect>
                      <a14:backgroundRemoval t="3279" b="100000" l="0" r="28000"/>
                    </a14:imgEffect>
                  </a14:imgLayer>
                </a14:imgProps>
              </a:ext>
            </a:extLst>
          </a:blip>
          <a:srcRect r="71814"/>
          <a:stretch/>
        </p:blipFill>
        <p:spPr bwMode="auto">
          <a:xfrm>
            <a:off x="5995654" y="8571576"/>
            <a:ext cx="385674" cy="392912"/>
          </a:xfrm>
          <a:prstGeom prst="rect">
            <a:avLst/>
          </a:prstGeom>
          <a:noFill/>
        </p:spPr>
      </p:pic>
      <p:pic>
        <p:nvPicPr>
          <p:cNvPr id="18" name="25 Imagen" descr="pilas.png">
            <a:extLst>
              <a:ext uri="{FF2B5EF4-FFF2-40B4-BE49-F238E27FC236}">
                <a16:creationId xmlns:a16="http://schemas.microsoft.com/office/drawing/2014/main" xmlns="" id="{237DF535-AA8C-4806-B696-30814E38BE4E}"/>
              </a:ext>
            </a:extLst>
          </p:cNvPr>
          <p:cNvPicPr>
            <a:picLocks noChangeAspect="1"/>
          </p:cNvPicPr>
          <p:nvPr/>
        </p:nvPicPr>
        <p:blipFill>
          <a:blip r:embed="rId9" cstate="print"/>
          <a:stretch>
            <a:fillRect/>
          </a:stretch>
        </p:blipFill>
        <p:spPr>
          <a:xfrm>
            <a:off x="4824469" y="8551690"/>
            <a:ext cx="548747" cy="375928"/>
          </a:xfrm>
          <a:prstGeom prst="rect">
            <a:avLst/>
          </a:prstGeom>
        </p:spPr>
      </p:pic>
      <p:pic>
        <p:nvPicPr>
          <p:cNvPr id="20" name="Picture 1" descr="C:\Users\Luis Moya\Desktop\logo-original.png">
            <a:extLst>
              <a:ext uri="{FF2B5EF4-FFF2-40B4-BE49-F238E27FC236}">
                <a16:creationId xmlns:a16="http://schemas.microsoft.com/office/drawing/2014/main" xmlns="" id="{C82D3487-EB6F-4A18-97F8-340328447314}"/>
              </a:ext>
            </a:extLst>
          </p:cNvPr>
          <p:cNvPicPr>
            <a:picLocks noChangeAspect="1" noChangeArrowheads="1"/>
          </p:cNvPicPr>
          <p:nvPr/>
        </p:nvPicPr>
        <p:blipFill>
          <a:blip r:embed="rId10" cstate="print"/>
          <a:srcRect/>
          <a:stretch>
            <a:fillRect/>
          </a:stretch>
        </p:blipFill>
        <p:spPr bwMode="auto">
          <a:xfrm>
            <a:off x="5447640" y="8574565"/>
            <a:ext cx="429632" cy="389923"/>
          </a:xfrm>
          <a:prstGeom prst="rect">
            <a:avLst/>
          </a:prstGeom>
          <a:noFill/>
        </p:spPr>
      </p:pic>
    </p:spTree>
    <p:extLst>
      <p:ext uri="{BB962C8B-B14F-4D97-AF65-F5344CB8AC3E}">
        <p14:creationId xmlns:p14="http://schemas.microsoft.com/office/powerpoint/2010/main" xmlns="" val="10319130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70</a:t>
            </a:r>
            <a:endParaRPr lang="en-US" sz="1200" dirty="0">
              <a:solidFill>
                <a:schemeClr val="tx1">
                  <a:lumMod val="65000"/>
                  <a:lumOff val="35000"/>
                </a:schemeClr>
              </a:solidFill>
              <a:latin typeface="Arial" pitchFamily="34" charset="0"/>
              <a:cs typeface="Arial" pitchFamily="34" charset="0"/>
            </a:endParaRPr>
          </a:p>
        </p:txBody>
      </p:sp>
      <p:pic>
        <p:nvPicPr>
          <p:cNvPr id="17"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18"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4" cstate="print"/>
          <a:stretch>
            <a:fillRect/>
          </a:stretch>
        </p:blipFill>
        <p:spPr>
          <a:xfrm>
            <a:off x="4680453" y="8551690"/>
            <a:ext cx="548747" cy="375928"/>
          </a:xfrm>
          <a:prstGeom prst="rect">
            <a:avLst/>
          </a:prstGeom>
        </p:spPr>
      </p:pic>
      <p:pic>
        <p:nvPicPr>
          <p:cNvPr id="19"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5" cstate="print"/>
          <a:srcRect/>
          <a:stretch>
            <a:fillRect/>
          </a:stretch>
        </p:blipFill>
        <p:spPr bwMode="auto">
          <a:xfrm>
            <a:off x="5303624" y="8574565"/>
            <a:ext cx="429632" cy="389923"/>
          </a:xfrm>
          <a:prstGeom prst="rect">
            <a:avLst/>
          </a:prstGeom>
          <a:noFill/>
        </p:spPr>
      </p:pic>
      <p:sp>
        <p:nvSpPr>
          <p:cNvPr id="13" name="Rectángulo redondeado 34"/>
          <p:cNvSpPr/>
          <p:nvPr/>
        </p:nvSpPr>
        <p:spPr>
          <a:xfrm flipH="1">
            <a:off x="-27384" y="395536"/>
            <a:ext cx="5157192" cy="864096"/>
          </a:xfrm>
          <a:prstGeom prst="roundRect">
            <a:avLst/>
          </a:prstGeom>
          <a:gradFill>
            <a:gsLst>
              <a:gs pos="0">
                <a:schemeClr val="accent1">
                  <a:lumMod val="5000"/>
                  <a:lumOff val="95000"/>
                </a:schemeClr>
              </a:gs>
              <a:gs pos="13000">
                <a:schemeClr val="accent5">
                  <a:lumMod val="40000"/>
                  <a:lumOff val="60000"/>
                </a:schemeClr>
              </a:gs>
              <a:gs pos="26000">
                <a:srgbClr val="FF0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3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85184" y="189896"/>
            <a:ext cx="1834486" cy="1438237"/>
          </a:xfrm>
          <a:prstGeom prst="rect">
            <a:avLst/>
          </a:prstGeom>
        </p:spPr>
      </p:pic>
      <p:sp>
        <p:nvSpPr>
          <p:cNvPr id="16" name="Rectangle 6">
            <a:extLst/>
          </p:cNvPr>
          <p:cNvSpPr>
            <a:spLocks noChangeArrowheads="1"/>
          </p:cNvSpPr>
          <p:nvPr/>
        </p:nvSpPr>
        <p:spPr bwMode="auto">
          <a:xfrm>
            <a:off x="44624" y="473641"/>
            <a:ext cx="3907489"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s-VE" sz="2000" b="1" dirty="0">
                <a:solidFill>
                  <a:srgbClr val="FFFFFF"/>
                </a:solidFill>
                <a:latin typeface="Calibri" pitchFamily="34" charset="0"/>
                <a:ea typeface="Calibri" pitchFamily="34" charset="0"/>
                <a:cs typeface="Times New Roman" pitchFamily="18" charset="0"/>
              </a:rPr>
              <a:t>EJEMPLO: GRÁFICO DE PROGRESO</a:t>
            </a:r>
            <a:r>
              <a:rPr lang="es-VE" sz="2000" dirty="0">
                <a:solidFill>
                  <a:srgbClr val="FFFFFF"/>
                </a:solidFill>
                <a:latin typeface="Calibri" pitchFamily="34" charset="0"/>
                <a:ea typeface="Calibri" pitchFamily="34" charset="0"/>
                <a:cs typeface="Times New Roman" pitchFamily="18" charset="0"/>
              </a:rPr>
              <a:t> </a:t>
            </a:r>
            <a:r>
              <a:rPr lang="es-VE" sz="2000" b="1" dirty="0">
                <a:solidFill>
                  <a:srgbClr val="FFFFFF"/>
                </a:solidFill>
                <a:latin typeface="Calibri" pitchFamily="34" charset="0"/>
                <a:ea typeface="Calibri" pitchFamily="34" charset="0"/>
                <a:cs typeface="Times New Roman" pitchFamily="18" charset="0"/>
              </a:rPr>
              <a:t>DE UN QUINTO GRADO </a:t>
            </a:r>
            <a:endParaRPr lang="es-VE" sz="2000" dirty="0">
              <a:latin typeface="Arial" pitchFamily="34" charset="0"/>
              <a:cs typeface="Arial" pitchFamily="34" charset="0"/>
            </a:endParaRPr>
          </a:p>
        </p:txBody>
      </p:sp>
      <p:sp>
        <p:nvSpPr>
          <p:cNvPr id="25" name="24 CuadroTexto"/>
          <p:cNvSpPr txBox="1"/>
          <p:nvPr/>
        </p:nvSpPr>
        <p:spPr>
          <a:xfrm>
            <a:off x="1495123" y="1670018"/>
            <a:ext cx="3960440" cy="523220"/>
          </a:xfrm>
          <a:prstGeom prst="rect">
            <a:avLst/>
          </a:prstGeom>
          <a:solidFill>
            <a:srgbClr val="FFC000"/>
          </a:solidFill>
        </p:spPr>
        <p:txBody>
          <a:bodyPr wrap="square" rtlCol="0">
            <a:spAutoFit/>
          </a:bodyPr>
          <a:lstStyle/>
          <a:p>
            <a:pPr algn="ctr"/>
            <a:r>
              <a:rPr lang="es-VE" sz="1400" b="1" dirty="0" smtClean="0"/>
              <a:t>GRÁFICO DE PROGRESO QUINTO GRADO</a:t>
            </a:r>
          </a:p>
          <a:p>
            <a:pPr algn="ctr"/>
            <a:r>
              <a:rPr lang="es-VE" sz="1400" b="1" dirty="0" smtClean="0"/>
              <a:t>SEGUNDO LAPSO</a:t>
            </a:r>
            <a:endParaRPr lang="es-VE" sz="1400" b="1" dirty="0"/>
          </a:p>
        </p:txBody>
      </p:sp>
      <p:sp>
        <p:nvSpPr>
          <p:cNvPr id="26" name="1 CuadroTexto"/>
          <p:cNvSpPr txBox="1"/>
          <p:nvPr/>
        </p:nvSpPr>
        <p:spPr>
          <a:xfrm>
            <a:off x="188640" y="5364088"/>
            <a:ext cx="6480721" cy="290114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just"/>
            <a:r>
              <a:rPr lang="es-VE" b="1" u="sng" dirty="0" smtClean="0">
                <a:solidFill>
                  <a:schemeClr val="tx1">
                    <a:lumMod val="65000"/>
                    <a:lumOff val="35000"/>
                  </a:schemeClr>
                </a:solidFill>
              </a:rPr>
              <a:t>Laura</a:t>
            </a:r>
            <a:r>
              <a:rPr lang="es-VE" dirty="0" smtClean="0">
                <a:solidFill>
                  <a:schemeClr val="tx1">
                    <a:lumMod val="65000"/>
                    <a:lumOff val="35000"/>
                  </a:schemeClr>
                </a:solidFill>
              </a:rPr>
              <a:t> aún</a:t>
            </a:r>
            <a:r>
              <a:rPr lang="es-VE" baseline="0" dirty="0" smtClean="0">
                <a:solidFill>
                  <a:schemeClr val="tx1">
                    <a:lumMod val="65000"/>
                    <a:lumOff val="35000"/>
                  </a:schemeClr>
                </a:solidFill>
              </a:rPr>
              <a:t> </a:t>
            </a:r>
            <a:r>
              <a:rPr lang="es-VE" baseline="0" dirty="0">
                <a:solidFill>
                  <a:schemeClr val="tx1">
                    <a:lumMod val="65000"/>
                    <a:lumOff val="35000"/>
                  </a:schemeClr>
                </a:solidFill>
              </a:rPr>
              <a:t>manifiesta dudas  </a:t>
            </a:r>
            <a:r>
              <a:rPr lang="es-VE" baseline="0" dirty="0" smtClean="0">
                <a:solidFill>
                  <a:schemeClr val="tx1">
                    <a:lumMod val="65000"/>
                    <a:lumOff val="35000"/>
                  </a:schemeClr>
                </a:solidFill>
              </a:rPr>
              <a:t>al inferir la información implícita en los textos. Parafrasea en forma oral y escrita los textos leídos. Expresa sus opiniones y confronta </a:t>
            </a:r>
            <a:r>
              <a:rPr lang="es-VE" dirty="0" smtClean="0">
                <a:solidFill>
                  <a:schemeClr val="tx1">
                    <a:lumMod val="65000"/>
                    <a:lumOff val="35000"/>
                  </a:schemeClr>
                </a:solidFill>
              </a:rPr>
              <a:t>respetuosamente las opiniones de sus compañeros. </a:t>
            </a:r>
            <a:r>
              <a:rPr lang="es-VE" baseline="0" dirty="0" smtClean="0">
                <a:solidFill>
                  <a:schemeClr val="tx1">
                    <a:lumMod val="65000"/>
                    <a:lumOff val="35000"/>
                  </a:schemeClr>
                </a:solidFill>
              </a:rPr>
              <a:t>Está </a:t>
            </a:r>
            <a:r>
              <a:rPr lang="es-VE" baseline="0" dirty="0">
                <a:solidFill>
                  <a:schemeClr val="tx1">
                    <a:lumMod val="65000"/>
                    <a:lumOff val="35000"/>
                  </a:schemeClr>
                </a:solidFill>
              </a:rPr>
              <a:t>apropiándose de las reglas de concordancia, lo cual pone de manifiesto al escribir diversos textos. </a:t>
            </a:r>
            <a:r>
              <a:rPr lang="es-VE" baseline="0" dirty="0" smtClean="0">
                <a:solidFill>
                  <a:schemeClr val="tx1">
                    <a:lumMod val="65000"/>
                    <a:lumOff val="35000"/>
                  </a:schemeClr>
                </a:solidFill>
              </a:rPr>
              <a:t>Usa sinónimos para sustituir palabras en sus producciones escritas.  Conoce y usa al escribir </a:t>
            </a:r>
            <a:r>
              <a:rPr lang="es-VE" baseline="0" dirty="0">
                <a:solidFill>
                  <a:schemeClr val="tx1">
                    <a:lumMod val="65000"/>
                    <a:lumOff val="35000"/>
                  </a:schemeClr>
                </a:solidFill>
              </a:rPr>
              <a:t>diferentes tipos de palabras, pero </a:t>
            </a:r>
            <a:r>
              <a:rPr lang="es-VE" dirty="0" smtClean="0">
                <a:solidFill>
                  <a:schemeClr val="tx1">
                    <a:lumMod val="65000"/>
                    <a:lumOff val="35000"/>
                  </a:schemeClr>
                </a:solidFill>
              </a:rPr>
              <a:t>todavía</a:t>
            </a:r>
            <a:r>
              <a:rPr lang="es-VE" baseline="0" dirty="0" smtClean="0">
                <a:solidFill>
                  <a:schemeClr val="tx1">
                    <a:lumMod val="65000"/>
                    <a:lumOff val="35000"/>
                  </a:schemeClr>
                </a:solidFill>
              </a:rPr>
              <a:t> </a:t>
            </a:r>
            <a:r>
              <a:rPr lang="es-VE" baseline="0" dirty="0">
                <a:solidFill>
                  <a:schemeClr val="tx1">
                    <a:lumMod val="65000"/>
                    <a:lumOff val="35000"/>
                  </a:schemeClr>
                </a:solidFill>
              </a:rPr>
              <a:t>confunde </a:t>
            </a:r>
            <a:r>
              <a:rPr lang="es-VE" baseline="0" dirty="0" smtClean="0">
                <a:solidFill>
                  <a:schemeClr val="tx1">
                    <a:lumMod val="65000"/>
                    <a:lumOff val="35000"/>
                  </a:schemeClr>
                </a:solidFill>
              </a:rPr>
              <a:t>adjetivos y adverbios. En  </a:t>
            </a:r>
            <a:r>
              <a:rPr lang="es-VE" baseline="0" dirty="0">
                <a:solidFill>
                  <a:schemeClr val="tx1">
                    <a:lumMod val="65000"/>
                    <a:lumOff val="35000"/>
                  </a:schemeClr>
                </a:solidFill>
              </a:rPr>
              <a:t>el evento final de </a:t>
            </a:r>
            <a:r>
              <a:rPr lang="es-VE" b="1" baseline="0" dirty="0">
                <a:solidFill>
                  <a:schemeClr val="tx1">
                    <a:lumMod val="65000"/>
                    <a:lumOff val="35000"/>
                  </a:schemeClr>
                </a:solidFill>
              </a:rPr>
              <a:t>Yo sí sé leer </a:t>
            </a:r>
            <a:r>
              <a:rPr lang="es-VE" baseline="0" dirty="0">
                <a:solidFill>
                  <a:schemeClr val="tx1">
                    <a:lumMod val="65000"/>
                    <a:lumOff val="35000"/>
                  </a:schemeClr>
                </a:solidFill>
              </a:rPr>
              <a:t>superó el estándar </a:t>
            </a:r>
            <a:r>
              <a:rPr lang="es-VE" baseline="0" dirty="0" smtClean="0">
                <a:solidFill>
                  <a:schemeClr val="tx1">
                    <a:lumMod val="65000"/>
                    <a:lumOff val="35000"/>
                  </a:schemeClr>
                </a:solidFill>
              </a:rPr>
              <a:t>internacional </a:t>
            </a:r>
            <a:r>
              <a:rPr lang="es-VE" baseline="0" dirty="0">
                <a:solidFill>
                  <a:schemeClr val="tx1">
                    <a:lumMod val="65000"/>
                    <a:lumOff val="35000"/>
                  </a:schemeClr>
                </a:solidFill>
              </a:rPr>
              <a:t>de fluidez de la lectura con </a:t>
            </a:r>
            <a:r>
              <a:rPr lang="es-VE" b="1" baseline="0" dirty="0" smtClean="0">
                <a:solidFill>
                  <a:schemeClr val="tx1">
                    <a:lumMod val="65000"/>
                    <a:lumOff val="35000"/>
                  </a:schemeClr>
                </a:solidFill>
              </a:rPr>
              <a:t>120 </a:t>
            </a:r>
            <a:r>
              <a:rPr lang="es-VE" b="1" baseline="0" dirty="0">
                <a:solidFill>
                  <a:schemeClr val="tx1">
                    <a:lumMod val="65000"/>
                    <a:lumOff val="35000"/>
                  </a:schemeClr>
                </a:solidFill>
              </a:rPr>
              <a:t>palabras por minuto</a:t>
            </a:r>
            <a:r>
              <a:rPr lang="es-VE" baseline="0" dirty="0">
                <a:solidFill>
                  <a:schemeClr val="tx1">
                    <a:lumMod val="65000"/>
                    <a:lumOff val="35000"/>
                  </a:schemeClr>
                </a:solidFill>
              </a:rPr>
              <a:t>. </a:t>
            </a:r>
            <a:r>
              <a:rPr lang="es-VE" b="1" u="sng" baseline="0" dirty="0" smtClean="0">
                <a:solidFill>
                  <a:schemeClr val="tx1">
                    <a:lumMod val="65000"/>
                    <a:lumOff val="35000"/>
                  </a:schemeClr>
                </a:solidFill>
              </a:rPr>
              <a:t>Javier</a:t>
            </a:r>
            <a:r>
              <a:rPr lang="es-VE" b="1" baseline="0" dirty="0" smtClean="0">
                <a:solidFill>
                  <a:schemeClr val="tx1">
                    <a:lumMod val="65000"/>
                    <a:lumOff val="35000"/>
                  </a:schemeClr>
                </a:solidFill>
              </a:rPr>
              <a:t> </a:t>
            </a:r>
            <a:r>
              <a:rPr lang="es-VE" b="0" baseline="0" dirty="0">
                <a:solidFill>
                  <a:schemeClr val="tx1">
                    <a:lumMod val="65000"/>
                    <a:lumOff val="35000"/>
                  </a:schemeClr>
                </a:solidFill>
              </a:rPr>
              <a:t>expresa con seguridad los argumentos que sustentan sus opiniones sobre los textos que </a:t>
            </a:r>
            <a:r>
              <a:rPr lang="es-VE" b="0" baseline="0" dirty="0" smtClean="0">
                <a:solidFill>
                  <a:schemeClr val="tx1">
                    <a:lumMod val="65000"/>
                    <a:lumOff val="35000"/>
                  </a:schemeClr>
                </a:solidFill>
              </a:rPr>
              <a:t>lee y confronta respetuosamente las opiniones de sus compañeros. Aún </a:t>
            </a:r>
            <a:r>
              <a:rPr lang="es-VE" b="0" baseline="0" dirty="0">
                <a:solidFill>
                  <a:schemeClr val="tx1">
                    <a:lumMod val="65000"/>
                    <a:lumOff val="35000"/>
                  </a:schemeClr>
                </a:solidFill>
              </a:rPr>
              <a:t>requiere apoyo para </a:t>
            </a:r>
            <a:r>
              <a:rPr lang="es-VE" b="0" baseline="0" dirty="0" smtClean="0">
                <a:solidFill>
                  <a:schemeClr val="tx1">
                    <a:lumMod val="65000"/>
                    <a:lumOff val="35000"/>
                  </a:schemeClr>
                </a:solidFill>
              </a:rPr>
              <a:t>inferir</a:t>
            </a:r>
            <a:r>
              <a:rPr lang="es-VE" b="0" dirty="0" smtClean="0">
                <a:solidFill>
                  <a:schemeClr val="tx1">
                    <a:lumMod val="65000"/>
                    <a:lumOff val="35000"/>
                  </a:schemeClr>
                </a:solidFill>
              </a:rPr>
              <a:t> la información implícita en los textos</a:t>
            </a:r>
            <a:r>
              <a:rPr lang="es-VE" b="0" baseline="0" dirty="0" smtClean="0">
                <a:solidFill>
                  <a:schemeClr val="tx1">
                    <a:lumMod val="65000"/>
                    <a:lumOff val="35000"/>
                  </a:schemeClr>
                </a:solidFill>
              </a:rPr>
              <a:t>. Parafrasea en forma oral y escrita los textos leídos. Expresa sus </a:t>
            </a:r>
            <a:r>
              <a:rPr lang="es-VE" b="0" baseline="0" dirty="0">
                <a:solidFill>
                  <a:schemeClr val="tx1">
                    <a:lumMod val="65000"/>
                    <a:lumOff val="35000"/>
                  </a:schemeClr>
                </a:solidFill>
              </a:rPr>
              <a:t>dudas en cuanto a las </a:t>
            </a:r>
            <a:r>
              <a:rPr lang="es-VE" b="0" baseline="0" dirty="0" smtClean="0">
                <a:solidFill>
                  <a:schemeClr val="tx1">
                    <a:lumMod val="65000"/>
                    <a:lumOff val="35000"/>
                  </a:schemeClr>
                </a:solidFill>
              </a:rPr>
              <a:t>relaciones </a:t>
            </a:r>
            <a:r>
              <a:rPr lang="es-VE" b="0" baseline="0" dirty="0">
                <a:solidFill>
                  <a:schemeClr val="tx1">
                    <a:lumMod val="65000"/>
                    <a:lumOff val="35000"/>
                  </a:schemeClr>
                </a:solidFill>
              </a:rPr>
              <a:t>de concordancia, específicamente, entre </a:t>
            </a:r>
            <a:r>
              <a:rPr lang="es-VE" b="0" baseline="0" dirty="0" smtClean="0">
                <a:solidFill>
                  <a:schemeClr val="tx1">
                    <a:lumMod val="65000"/>
                    <a:lumOff val="35000"/>
                  </a:schemeClr>
                </a:solidFill>
              </a:rPr>
              <a:t>sustantivos y adjetivos. </a:t>
            </a:r>
            <a:r>
              <a:rPr lang="es-VE" dirty="0">
                <a:solidFill>
                  <a:schemeClr val="tx1">
                    <a:lumMod val="65000"/>
                    <a:lumOff val="35000"/>
                  </a:schemeClr>
                </a:solidFill>
              </a:rPr>
              <a:t>Usa sinónimos para sustituir palabras al escribir. </a:t>
            </a:r>
            <a:r>
              <a:rPr lang="es-VE" b="0" baseline="0" dirty="0" smtClean="0">
                <a:solidFill>
                  <a:schemeClr val="tx1">
                    <a:lumMod val="65000"/>
                    <a:lumOff val="35000"/>
                  </a:schemeClr>
                </a:solidFill>
              </a:rPr>
              <a:t>En </a:t>
            </a:r>
            <a:r>
              <a:rPr lang="es-VE" b="1" baseline="0" dirty="0">
                <a:solidFill>
                  <a:schemeClr val="tx1">
                    <a:lumMod val="65000"/>
                    <a:lumOff val="35000"/>
                  </a:schemeClr>
                </a:solidFill>
              </a:rPr>
              <a:t>Yo sí sé leer  </a:t>
            </a:r>
            <a:r>
              <a:rPr lang="es-VE" b="0" baseline="0" dirty="0" smtClean="0">
                <a:solidFill>
                  <a:schemeClr val="tx1">
                    <a:lumMod val="65000"/>
                    <a:lumOff val="35000"/>
                  </a:schemeClr>
                </a:solidFill>
              </a:rPr>
              <a:t>superó </a:t>
            </a:r>
            <a:r>
              <a:rPr lang="es-VE" b="0" baseline="0" dirty="0">
                <a:solidFill>
                  <a:schemeClr val="tx1">
                    <a:lumMod val="65000"/>
                    <a:lumOff val="35000"/>
                  </a:schemeClr>
                </a:solidFill>
              </a:rPr>
              <a:t>el estándar </a:t>
            </a:r>
            <a:r>
              <a:rPr lang="es-VE" b="0" baseline="0" dirty="0" smtClean="0">
                <a:solidFill>
                  <a:schemeClr val="tx1">
                    <a:lumMod val="65000"/>
                    <a:lumOff val="35000"/>
                  </a:schemeClr>
                </a:solidFill>
              </a:rPr>
              <a:t>internacional, </a:t>
            </a:r>
            <a:r>
              <a:rPr lang="es-VE" b="0" baseline="0" dirty="0">
                <a:solidFill>
                  <a:schemeClr val="tx1">
                    <a:lumMod val="65000"/>
                    <a:lumOff val="35000"/>
                  </a:schemeClr>
                </a:solidFill>
              </a:rPr>
              <a:t>logrando leer </a:t>
            </a:r>
            <a:r>
              <a:rPr lang="es-VE" b="1" baseline="0" dirty="0" smtClean="0">
                <a:solidFill>
                  <a:schemeClr val="tx1">
                    <a:lumMod val="65000"/>
                    <a:lumOff val="35000"/>
                  </a:schemeClr>
                </a:solidFill>
              </a:rPr>
              <a:t>118 </a:t>
            </a:r>
            <a:r>
              <a:rPr lang="es-VE" b="1" baseline="0" dirty="0">
                <a:solidFill>
                  <a:schemeClr val="tx1">
                    <a:lumMod val="65000"/>
                    <a:lumOff val="35000"/>
                  </a:schemeClr>
                </a:solidFill>
              </a:rPr>
              <a:t>palabras por minuto</a:t>
            </a:r>
            <a:r>
              <a:rPr lang="es-VE" b="0" baseline="0" dirty="0">
                <a:solidFill>
                  <a:schemeClr val="tx1">
                    <a:lumMod val="65000"/>
                    <a:lumOff val="35000"/>
                  </a:schemeClr>
                </a:solidFill>
              </a:rPr>
              <a:t>. </a:t>
            </a:r>
            <a:r>
              <a:rPr lang="es-VE" b="1" u="sng" baseline="0" dirty="0" smtClean="0">
                <a:solidFill>
                  <a:schemeClr val="tx1">
                    <a:lumMod val="65000"/>
                    <a:lumOff val="35000"/>
                  </a:schemeClr>
                </a:solidFill>
              </a:rPr>
              <a:t>Mariela</a:t>
            </a:r>
            <a:r>
              <a:rPr lang="es-VE" b="1" baseline="0" dirty="0" smtClean="0">
                <a:solidFill>
                  <a:schemeClr val="tx1">
                    <a:lumMod val="65000"/>
                    <a:lumOff val="35000"/>
                  </a:schemeClr>
                </a:solidFill>
              </a:rPr>
              <a:t> </a:t>
            </a:r>
            <a:r>
              <a:rPr lang="es-VE" b="0" baseline="0" dirty="0" smtClean="0">
                <a:solidFill>
                  <a:schemeClr val="tx1">
                    <a:lumMod val="65000"/>
                    <a:lumOff val="35000"/>
                  </a:schemeClr>
                </a:solidFill>
              </a:rPr>
              <a:t>infiere la información</a:t>
            </a:r>
            <a:r>
              <a:rPr lang="es-VE" b="0" dirty="0" smtClean="0">
                <a:solidFill>
                  <a:schemeClr val="tx1">
                    <a:lumMod val="65000"/>
                    <a:lumOff val="35000"/>
                  </a:schemeClr>
                </a:solidFill>
              </a:rPr>
              <a:t> implícita en los textos</a:t>
            </a:r>
            <a:r>
              <a:rPr lang="es-VE" b="0" baseline="0" dirty="0" smtClean="0">
                <a:solidFill>
                  <a:schemeClr val="tx1">
                    <a:lumMod val="65000"/>
                    <a:lumOff val="35000"/>
                  </a:schemeClr>
                </a:solidFill>
              </a:rPr>
              <a:t>. Parafrasea en forma oral y escrita sus lecturas.</a:t>
            </a:r>
            <a:r>
              <a:rPr lang="es-VE" b="0" dirty="0" smtClean="0">
                <a:solidFill>
                  <a:schemeClr val="tx1">
                    <a:lumMod val="65000"/>
                    <a:lumOff val="35000"/>
                  </a:schemeClr>
                </a:solidFill>
              </a:rPr>
              <a:t> Expresa sus opiniones y confronta respetuosamente las de sus compañeros. </a:t>
            </a:r>
            <a:r>
              <a:rPr lang="es-VE" b="0" baseline="0" dirty="0" smtClean="0">
                <a:solidFill>
                  <a:schemeClr val="tx1">
                    <a:lumMod val="65000"/>
                    <a:lumOff val="35000"/>
                  </a:schemeClr>
                </a:solidFill>
              </a:rPr>
              <a:t>En </a:t>
            </a:r>
            <a:r>
              <a:rPr lang="es-VE" b="0" baseline="0" dirty="0">
                <a:solidFill>
                  <a:schemeClr val="tx1">
                    <a:lumMod val="65000"/>
                    <a:lumOff val="35000"/>
                  </a:schemeClr>
                </a:solidFill>
              </a:rPr>
              <a:t>sus producciones escritas evidencia el dominio de las relaciones de concordancia, así como del uso apropiado de distintas clases de palabras: verbos, sustantivos, adjetivos y adverbios. </a:t>
            </a:r>
            <a:r>
              <a:rPr lang="es-VE" dirty="0" smtClean="0">
                <a:solidFill>
                  <a:schemeClr val="tx1">
                    <a:lumMod val="65000"/>
                    <a:lumOff val="35000"/>
                  </a:schemeClr>
                </a:solidFill>
              </a:rPr>
              <a:t>Todavía está considerando el uso de los </a:t>
            </a:r>
            <a:r>
              <a:rPr lang="es-VE" dirty="0">
                <a:solidFill>
                  <a:schemeClr val="tx1">
                    <a:lumMod val="65000"/>
                    <a:lumOff val="35000"/>
                  </a:schemeClr>
                </a:solidFill>
              </a:rPr>
              <a:t>sinónimos para sustituir palabras al </a:t>
            </a:r>
            <a:r>
              <a:rPr lang="es-VE" dirty="0" smtClean="0">
                <a:solidFill>
                  <a:schemeClr val="tx1">
                    <a:lumMod val="65000"/>
                    <a:lumOff val="35000"/>
                  </a:schemeClr>
                </a:solidFill>
              </a:rPr>
              <a:t>escribir. </a:t>
            </a:r>
            <a:r>
              <a:rPr lang="es-VE" b="0" baseline="0" dirty="0" smtClean="0">
                <a:solidFill>
                  <a:schemeClr val="tx1">
                    <a:lumMod val="65000"/>
                    <a:lumOff val="35000"/>
                  </a:schemeClr>
                </a:solidFill>
              </a:rPr>
              <a:t>En </a:t>
            </a:r>
            <a:r>
              <a:rPr lang="es-VE" b="0" baseline="0" dirty="0">
                <a:solidFill>
                  <a:schemeClr val="tx1">
                    <a:lumMod val="65000"/>
                    <a:lumOff val="35000"/>
                  </a:schemeClr>
                </a:solidFill>
              </a:rPr>
              <a:t>el ejercicio final de </a:t>
            </a:r>
            <a:r>
              <a:rPr lang="es-VE" b="1" baseline="0" dirty="0">
                <a:solidFill>
                  <a:schemeClr val="tx1">
                    <a:lumMod val="65000"/>
                    <a:lumOff val="35000"/>
                  </a:schemeClr>
                </a:solidFill>
              </a:rPr>
              <a:t>Yo sí sé leer </a:t>
            </a:r>
            <a:r>
              <a:rPr lang="es-VE" dirty="0" smtClean="0">
                <a:solidFill>
                  <a:schemeClr val="tx1">
                    <a:lumMod val="65000"/>
                    <a:lumOff val="35000"/>
                  </a:schemeClr>
                </a:solidFill>
              </a:rPr>
              <a:t>leyó</a:t>
            </a:r>
            <a:r>
              <a:rPr lang="es-VE" b="0" baseline="0" dirty="0" smtClean="0">
                <a:solidFill>
                  <a:schemeClr val="tx1">
                    <a:lumMod val="65000"/>
                    <a:lumOff val="35000"/>
                  </a:schemeClr>
                </a:solidFill>
              </a:rPr>
              <a:t> </a:t>
            </a:r>
            <a:r>
              <a:rPr lang="es-VE" b="1" baseline="0" dirty="0" smtClean="0">
                <a:solidFill>
                  <a:schemeClr val="tx1">
                    <a:lumMod val="65000"/>
                    <a:lumOff val="35000"/>
                  </a:schemeClr>
                </a:solidFill>
              </a:rPr>
              <a:t>115 </a:t>
            </a:r>
            <a:r>
              <a:rPr lang="es-VE" b="1" baseline="0" dirty="0">
                <a:solidFill>
                  <a:schemeClr val="tx1">
                    <a:lumMod val="65000"/>
                    <a:lumOff val="35000"/>
                  </a:schemeClr>
                </a:solidFill>
              </a:rPr>
              <a:t>palabras por minuto</a:t>
            </a:r>
            <a:r>
              <a:rPr lang="es-VE" b="0" baseline="0" dirty="0">
                <a:solidFill>
                  <a:schemeClr val="tx1">
                    <a:lumMod val="65000"/>
                    <a:lumOff val="35000"/>
                  </a:schemeClr>
                </a:solidFill>
              </a:rPr>
              <a:t>, </a:t>
            </a:r>
            <a:r>
              <a:rPr lang="es-VE" b="0" baseline="0" dirty="0" smtClean="0">
                <a:solidFill>
                  <a:schemeClr val="tx1">
                    <a:lumMod val="65000"/>
                    <a:lumOff val="35000"/>
                  </a:schemeClr>
                </a:solidFill>
              </a:rPr>
              <a:t> alcanzó el </a:t>
            </a:r>
            <a:r>
              <a:rPr lang="es-VE" b="0" baseline="0" dirty="0">
                <a:solidFill>
                  <a:schemeClr val="tx1">
                    <a:lumMod val="65000"/>
                    <a:lumOff val="35000"/>
                  </a:schemeClr>
                </a:solidFill>
              </a:rPr>
              <a:t>estándar </a:t>
            </a:r>
            <a:r>
              <a:rPr lang="es-VE" b="0" baseline="0" dirty="0" smtClean="0">
                <a:solidFill>
                  <a:schemeClr val="tx1">
                    <a:lumMod val="65000"/>
                    <a:lumOff val="35000"/>
                  </a:schemeClr>
                </a:solidFill>
              </a:rPr>
              <a:t>internacional de fluidez de lectura. </a:t>
            </a:r>
            <a:r>
              <a:rPr lang="es-VE" b="0" baseline="0" dirty="0">
                <a:solidFill>
                  <a:schemeClr val="tx1">
                    <a:lumMod val="65000"/>
                    <a:lumOff val="35000"/>
                  </a:schemeClr>
                </a:solidFill>
              </a:rPr>
              <a:t>En el tercer lapso se dará continuidad a este ejercicio </a:t>
            </a:r>
            <a:r>
              <a:rPr lang="es-VE" b="0" baseline="0" dirty="0" smtClean="0">
                <a:solidFill>
                  <a:schemeClr val="tx1">
                    <a:lumMod val="65000"/>
                    <a:lumOff val="35000"/>
                  </a:schemeClr>
                </a:solidFill>
              </a:rPr>
              <a:t>para  </a:t>
            </a:r>
            <a:r>
              <a:rPr lang="es-VE" b="0" baseline="0" dirty="0">
                <a:solidFill>
                  <a:schemeClr val="tx1">
                    <a:lumMod val="65000"/>
                    <a:lumOff val="35000"/>
                  </a:schemeClr>
                </a:solidFill>
              </a:rPr>
              <a:t>mejorar </a:t>
            </a:r>
            <a:r>
              <a:rPr lang="es-VE" dirty="0" smtClean="0">
                <a:solidFill>
                  <a:schemeClr val="tx1">
                    <a:lumMod val="65000"/>
                    <a:lumOff val="35000"/>
                  </a:schemeClr>
                </a:solidFill>
              </a:rPr>
              <a:t>el</a:t>
            </a:r>
            <a:r>
              <a:rPr lang="es-VE" b="0" baseline="0" dirty="0" smtClean="0">
                <a:solidFill>
                  <a:schemeClr val="tx1">
                    <a:lumMod val="65000"/>
                    <a:lumOff val="35000"/>
                  </a:schemeClr>
                </a:solidFill>
              </a:rPr>
              <a:t> </a:t>
            </a:r>
            <a:r>
              <a:rPr lang="es-VE" b="0" baseline="0" dirty="0">
                <a:solidFill>
                  <a:schemeClr val="tx1">
                    <a:lumMod val="65000"/>
                    <a:lumOff val="35000"/>
                  </a:schemeClr>
                </a:solidFill>
              </a:rPr>
              <a:t>desempeño lector y alcanzar las metas propuestas. </a:t>
            </a:r>
            <a:endParaRPr lang="es-VE" b="0" dirty="0">
              <a:solidFill>
                <a:schemeClr val="tx1">
                  <a:lumMod val="65000"/>
                  <a:lumOff val="35000"/>
                </a:schemeClr>
              </a:solidFill>
            </a:endParaRPr>
          </a:p>
        </p:txBody>
      </p:sp>
      <p:graphicFrame>
        <p:nvGraphicFramePr>
          <p:cNvPr id="15" name="14 Tabla"/>
          <p:cNvGraphicFramePr>
            <a:graphicFrameLocks noGrp="1"/>
          </p:cNvGraphicFramePr>
          <p:nvPr/>
        </p:nvGraphicFramePr>
        <p:xfrm>
          <a:off x="44629" y="2195736"/>
          <a:ext cx="6813371" cy="3096193"/>
        </p:xfrm>
        <a:graphic>
          <a:graphicData uri="http://schemas.openxmlformats.org/drawingml/2006/table">
            <a:tbl>
              <a:tblPr/>
              <a:tblGrid>
                <a:gridCol w="199960"/>
                <a:gridCol w="586991"/>
                <a:gridCol w="264145"/>
                <a:gridCol w="264145"/>
                <a:gridCol w="264145"/>
                <a:gridCol w="264145"/>
                <a:gridCol w="264145"/>
                <a:gridCol w="264145"/>
                <a:gridCol w="264145"/>
                <a:gridCol w="264145"/>
                <a:gridCol w="264145"/>
                <a:gridCol w="264145"/>
                <a:gridCol w="264145"/>
                <a:gridCol w="264145"/>
                <a:gridCol w="264145"/>
                <a:gridCol w="264145"/>
                <a:gridCol w="264145"/>
                <a:gridCol w="264145"/>
                <a:gridCol w="264145"/>
                <a:gridCol w="264145"/>
                <a:gridCol w="264145"/>
                <a:gridCol w="264145"/>
                <a:gridCol w="371760"/>
                <a:gridCol w="371760"/>
              </a:tblGrid>
              <a:tr h="1944215">
                <a:tc>
                  <a:txBody>
                    <a:bodyPr/>
                    <a:lstStyle/>
                    <a:p>
                      <a:pPr algn="l" rtl="0" fontAlgn="b"/>
                      <a:r>
                        <a:rPr lang="es-VE" sz="800" b="0" i="0" u="none" strike="noStrike" dirty="0">
                          <a:solidFill>
                            <a:srgbClr val="000000"/>
                          </a:solidFill>
                          <a:latin typeface="Calibri"/>
                        </a:rPr>
                        <a:t> </a:t>
                      </a:r>
                    </a:p>
                  </a:txBody>
                  <a:tcPr marL="3261" marR="3261" marT="32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1" i="0" u="none" strike="noStrike" dirty="0">
                          <a:solidFill>
                            <a:srgbClr val="000000"/>
                          </a:solidFill>
                          <a:latin typeface="Calibri"/>
                        </a:rPr>
                        <a:t>ESTOY APRENDIENDO</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VE" sz="600" b="0" i="0" u="none" strike="noStrike" dirty="0">
                          <a:solidFill>
                            <a:srgbClr val="000000"/>
                          </a:solidFill>
                          <a:latin typeface="Calibri"/>
                        </a:rPr>
                        <a:t>Comento libremente las lecturas que realizo en diferentes formatos</a:t>
                      </a:r>
                    </a:p>
                  </a:txBody>
                  <a:tcPr marL="3261" marR="3261" marT="326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VE" sz="600" b="0" i="0" u="none" strike="noStrike" dirty="0">
                          <a:solidFill>
                            <a:srgbClr val="000000"/>
                          </a:solidFill>
                          <a:latin typeface="Calibri"/>
                        </a:rPr>
                        <a:t>Confirmo o rechazo las predicciones y anticipaciones que hago al leer.</a:t>
                      </a:r>
                    </a:p>
                  </a:txBody>
                  <a:tcPr marL="3261" marR="3261" marT="326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VE" sz="600" b="0" i="0" u="none" strike="noStrike" dirty="0">
                          <a:solidFill>
                            <a:srgbClr val="000000"/>
                          </a:solidFill>
                          <a:latin typeface="Calibri"/>
                        </a:rPr>
                        <a:t>Escribo oraciones con sentido completo y con ellas formo párrafos.</a:t>
                      </a:r>
                    </a:p>
                  </a:txBody>
                  <a:tcPr marL="3261" marR="3261" marT="326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VE" sz="600" b="0" i="0" u="none" strike="noStrike" dirty="0">
                          <a:solidFill>
                            <a:srgbClr val="000000"/>
                          </a:solidFill>
                          <a:latin typeface="Calibri"/>
                        </a:rPr>
                        <a:t>Utilizo conectivos para enlazar palabras, oraciones y párrafos.</a:t>
                      </a:r>
                    </a:p>
                  </a:txBody>
                  <a:tcPr marL="3261" marR="3261" marT="326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VE" sz="600" b="0" i="0" u="none" strike="noStrike" dirty="0">
                          <a:solidFill>
                            <a:srgbClr val="000000"/>
                          </a:solidFill>
                          <a:latin typeface="Calibri"/>
                        </a:rPr>
                        <a:t>Reelaboro textos narrativos y descriptivos</a:t>
                      </a:r>
                    </a:p>
                  </a:txBody>
                  <a:tcPr marL="3261" marR="3261" marT="326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VE" sz="600" b="0" i="0" u="none" strike="noStrike" dirty="0">
                          <a:solidFill>
                            <a:srgbClr val="000000"/>
                          </a:solidFill>
                          <a:latin typeface="Calibri"/>
                        </a:rPr>
                        <a:t>Al leer puedo hacer inferencias.</a:t>
                      </a:r>
                    </a:p>
                  </a:txBody>
                  <a:tcPr marL="3261" marR="3261" marT="326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VE" sz="600" b="0" i="0" u="none" strike="noStrike" dirty="0">
                          <a:solidFill>
                            <a:srgbClr val="000000"/>
                          </a:solidFill>
                          <a:latin typeface="Calibri"/>
                        </a:rPr>
                        <a:t>Parafraseo en forma oral y escrita los textos que leo.</a:t>
                      </a:r>
                    </a:p>
                  </a:txBody>
                  <a:tcPr marL="3261" marR="3261" marT="326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VE" sz="600" b="0" i="0" u="none" strike="noStrike">
                          <a:solidFill>
                            <a:srgbClr val="000000"/>
                          </a:solidFill>
                          <a:latin typeface="Calibri"/>
                        </a:rPr>
                        <a:t>Expreso mis opiniones sobre los textos que leo y las argumento.</a:t>
                      </a:r>
                    </a:p>
                  </a:txBody>
                  <a:tcPr marL="3261" marR="3261" marT="326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VE" sz="600" b="0" i="0" u="none" strike="noStrike" dirty="0">
                          <a:solidFill>
                            <a:srgbClr val="000000"/>
                          </a:solidFill>
                          <a:latin typeface="Calibri"/>
                        </a:rPr>
                        <a:t>Confronto respetuosamente la opinión de mis compañeros al redactar diversos textos.</a:t>
                      </a:r>
                    </a:p>
                  </a:txBody>
                  <a:tcPr marL="3261" marR="3261" marT="326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VE" sz="600" b="0" i="0" u="none" strike="noStrike" dirty="0">
                          <a:solidFill>
                            <a:srgbClr val="000000"/>
                          </a:solidFill>
                          <a:latin typeface="Calibri"/>
                        </a:rPr>
                        <a:t>Conozco y aplico las normas de concordancia de género, número y persona.</a:t>
                      </a:r>
                    </a:p>
                  </a:txBody>
                  <a:tcPr marL="3261" marR="3261" marT="326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VE" sz="600" b="0" i="0" u="none" strike="noStrike" dirty="0">
                          <a:solidFill>
                            <a:srgbClr val="000000"/>
                          </a:solidFill>
                          <a:latin typeface="Calibri"/>
                        </a:rPr>
                        <a:t>Conozco y uso sustantivos, adjetivos, verbos y adverbios al escribir.</a:t>
                      </a:r>
                    </a:p>
                  </a:txBody>
                  <a:tcPr marL="3261" marR="3261" marT="326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VE" sz="600" b="0" i="0" u="none" strike="noStrike" dirty="0">
                          <a:solidFill>
                            <a:srgbClr val="000000"/>
                          </a:solidFill>
                          <a:latin typeface="Calibri"/>
                        </a:rPr>
                        <a:t>Sustituyo vocablos por sinónimos y formas pronominales al escribir.</a:t>
                      </a:r>
                    </a:p>
                  </a:txBody>
                  <a:tcPr marL="3261" marR="3261" marT="326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VE" sz="600" b="0" i="0" u="none" strike="noStrike" dirty="0">
                          <a:solidFill>
                            <a:srgbClr val="000000"/>
                          </a:solidFill>
                          <a:latin typeface="Calibri"/>
                        </a:rPr>
                        <a:t>Al leer puedo diferenciar e identificar la estructura de los distintos tipos de textos.</a:t>
                      </a:r>
                    </a:p>
                  </a:txBody>
                  <a:tcPr marL="3261" marR="3261" marT="326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VE" sz="600" b="0" i="0" u="none" strike="noStrike" dirty="0">
                          <a:solidFill>
                            <a:srgbClr val="000000"/>
                          </a:solidFill>
                          <a:latin typeface="Calibri"/>
                        </a:rPr>
                        <a:t>Distingo en los textos la información relevante e irrelevante.</a:t>
                      </a:r>
                    </a:p>
                  </a:txBody>
                  <a:tcPr marL="3261" marR="3261" marT="326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VE" sz="600" b="0" i="0" u="none" strike="noStrike" dirty="0">
                          <a:solidFill>
                            <a:srgbClr val="000000"/>
                          </a:solidFill>
                          <a:latin typeface="Calibri"/>
                        </a:rPr>
                        <a:t>Redacto textos diversos respetando los aspectos formales de la escritura.</a:t>
                      </a:r>
                    </a:p>
                  </a:txBody>
                  <a:tcPr marL="3261" marR="3261" marT="326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VE" sz="600" b="0" i="0" u="none" strike="noStrike" dirty="0">
                          <a:solidFill>
                            <a:srgbClr val="000000"/>
                          </a:solidFill>
                          <a:latin typeface="Calibri"/>
                        </a:rPr>
                        <a:t>Planteo a mis compañeros recomendaciones para adecuar sus producciones escritas a la audiencia.</a:t>
                      </a:r>
                    </a:p>
                  </a:txBody>
                  <a:tcPr marL="3261" marR="3261" marT="326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VE" sz="600" b="0" i="0" u="none" strike="noStrike" dirty="0">
                          <a:solidFill>
                            <a:srgbClr val="000000"/>
                          </a:solidFill>
                          <a:latin typeface="Calibri"/>
                        </a:rPr>
                        <a:t>Soy auténtico, espontáneo y creativo en la producción de textos imaginativos.</a:t>
                      </a:r>
                    </a:p>
                  </a:txBody>
                  <a:tcPr marL="3261" marR="3261" marT="326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rtl="0" fontAlgn="ctr"/>
                      <a:r>
                        <a:rPr lang="es-VE" sz="600" b="1" i="0" u="none" strike="noStrike" dirty="0">
                          <a:solidFill>
                            <a:srgbClr val="000000"/>
                          </a:solidFill>
                          <a:latin typeface="Calibri"/>
                        </a:rPr>
                        <a:t>YO SÍ SÉ LEER</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r>
              <a:tr h="504056">
                <a:tc>
                  <a:txBody>
                    <a:bodyPr/>
                    <a:lstStyle/>
                    <a:p>
                      <a:pPr algn="l" rtl="0" fontAlgn="b"/>
                      <a:r>
                        <a:rPr lang="es-VE" sz="800" b="0" i="0" u="none" strike="noStrike">
                          <a:solidFill>
                            <a:srgbClr val="000000"/>
                          </a:solidFill>
                          <a:latin typeface="Calibri"/>
                        </a:rPr>
                        <a:t> </a:t>
                      </a:r>
                    </a:p>
                  </a:txBody>
                  <a:tcPr marL="3261" marR="3261" marT="32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VE" sz="600" b="1" i="0" u="none" strike="noStrike" dirty="0">
                          <a:solidFill>
                            <a:srgbClr val="000000"/>
                          </a:solidFill>
                          <a:latin typeface="Calibri"/>
                        </a:rPr>
                        <a:t>ESTUDIANTES</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s-VE" sz="600" b="0" i="0" u="none" strike="noStrike">
                          <a:solidFill>
                            <a:srgbClr val="000000"/>
                          </a:solidFill>
                          <a:latin typeface="Calibri"/>
                        </a:rPr>
                        <a:t> </a:t>
                      </a:r>
                    </a:p>
                  </a:txBody>
                  <a:tcPr marL="3261" marR="3261" marT="32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s-VE" sz="600" b="0" i="0" u="none" strike="noStrike">
                          <a:solidFill>
                            <a:srgbClr val="000000"/>
                          </a:solidFill>
                          <a:latin typeface="Calibri"/>
                        </a:rPr>
                        <a:t> </a:t>
                      </a:r>
                    </a:p>
                  </a:txBody>
                  <a:tcPr marL="3261" marR="3261" marT="32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s-VE" sz="600" b="0" i="0" u="none" strike="noStrike">
                          <a:solidFill>
                            <a:srgbClr val="000000"/>
                          </a:solidFill>
                          <a:latin typeface="Calibri"/>
                        </a:rPr>
                        <a:t> </a:t>
                      </a:r>
                    </a:p>
                  </a:txBody>
                  <a:tcPr marL="3261" marR="3261" marT="32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s-VE" sz="600" b="0" i="0" u="none" strike="noStrike">
                          <a:solidFill>
                            <a:srgbClr val="000000"/>
                          </a:solidFill>
                          <a:latin typeface="Calibri"/>
                        </a:rPr>
                        <a:t> </a:t>
                      </a:r>
                    </a:p>
                  </a:txBody>
                  <a:tcPr marL="3261" marR="3261" marT="32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s-VE" sz="600" b="0" i="0" u="none" strike="noStrike">
                          <a:solidFill>
                            <a:srgbClr val="000000"/>
                          </a:solidFill>
                          <a:latin typeface="Calibri"/>
                        </a:rPr>
                        <a:t> </a:t>
                      </a:r>
                    </a:p>
                  </a:txBody>
                  <a:tcPr marL="3261" marR="3261" marT="32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s-VE" sz="600" b="0" i="0" u="none" strike="noStrike">
                          <a:solidFill>
                            <a:srgbClr val="000000"/>
                          </a:solidFill>
                          <a:latin typeface="Calibri"/>
                        </a:rPr>
                        <a:t> </a:t>
                      </a:r>
                    </a:p>
                  </a:txBody>
                  <a:tcPr marL="3261" marR="3261" marT="32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s-VE" sz="600" b="0" i="0" u="none" strike="noStrike">
                          <a:solidFill>
                            <a:srgbClr val="000000"/>
                          </a:solidFill>
                          <a:latin typeface="Calibri"/>
                        </a:rPr>
                        <a:t> </a:t>
                      </a:r>
                    </a:p>
                  </a:txBody>
                  <a:tcPr marL="3261" marR="3261" marT="32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ctr"/>
                      <a:r>
                        <a:rPr lang="es-VE" sz="600" b="0" i="0" u="none" strike="noStrike">
                          <a:solidFill>
                            <a:srgbClr val="000000"/>
                          </a:solidFill>
                          <a:latin typeface="Calibri"/>
                        </a:rPr>
                        <a:t> </a:t>
                      </a:r>
                    </a:p>
                  </a:txBody>
                  <a:tcPr marL="3261" marR="3261" marT="32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ctr"/>
                      <a:r>
                        <a:rPr lang="es-VE" sz="600" b="0" i="0" u="none" strike="noStrike">
                          <a:solidFill>
                            <a:srgbClr val="000000"/>
                          </a:solidFill>
                          <a:latin typeface="Calibri"/>
                        </a:rPr>
                        <a:t> </a:t>
                      </a:r>
                    </a:p>
                  </a:txBody>
                  <a:tcPr marL="3261" marR="3261" marT="32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ctr"/>
                      <a:r>
                        <a:rPr lang="es-VE" sz="600" b="0" i="0" u="none" strike="noStrike">
                          <a:solidFill>
                            <a:srgbClr val="000000"/>
                          </a:solidFill>
                          <a:latin typeface="Calibri"/>
                        </a:rPr>
                        <a:t> </a:t>
                      </a:r>
                    </a:p>
                  </a:txBody>
                  <a:tcPr marL="3261" marR="3261" marT="32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rtl="0" fontAlgn="ctr"/>
                      <a:r>
                        <a:rPr lang="es-VE" sz="600" b="0" i="0" u="none" strike="noStrike">
                          <a:solidFill>
                            <a:srgbClr val="000000"/>
                          </a:solidFill>
                          <a:latin typeface="Calibri"/>
                        </a:rPr>
                        <a:t> </a:t>
                      </a:r>
                    </a:p>
                  </a:txBody>
                  <a:tcPr marL="3261" marR="3261" marT="32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rtl="0" fontAlgn="ctr"/>
                      <a:r>
                        <a:rPr lang="es-VE" sz="600" b="0" i="0" u="none" strike="noStrike">
                          <a:solidFill>
                            <a:srgbClr val="000000"/>
                          </a:solidFill>
                          <a:latin typeface="Calibri"/>
                        </a:rPr>
                        <a:t> </a:t>
                      </a:r>
                    </a:p>
                  </a:txBody>
                  <a:tcPr marL="3261" marR="3261" marT="32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rtl="0" fontAlgn="ctr"/>
                      <a:r>
                        <a:rPr lang="es-VE" sz="600" b="0" i="0" u="none" strike="noStrike">
                          <a:solidFill>
                            <a:srgbClr val="000000"/>
                          </a:solidFill>
                          <a:latin typeface="Calibri"/>
                        </a:rPr>
                        <a:t> </a:t>
                      </a:r>
                    </a:p>
                  </a:txBody>
                  <a:tcPr marL="3261" marR="3261" marT="32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rtl="0" fontAlgn="ctr"/>
                      <a:r>
                        <a:rPr lang="es-VE" sz="600" b="0" i="0" u="none" strike="noStrike">
                          <a:solidFill>
                            <a:srgbClr val="000000"/>
                          </a:solidFill>
                          <a:latin typeface="Calibri"/>
                        </a:rPr>
                        <a:t> </a:t>
                      </a:r>
                    </a:p>
                  </a:txBody>
                  <a:tcPr marL="3261" marR="3261" marT="32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rtl="0" fontAlgn="ctr"/>
                      <a:r>
                        <a:rPr lang="es-VE" sz="600" b="0" i="0" u="none" strike="noStrike">
                          <a:solidFill>
                            <a:srgbClr val="000000"/>
                          </a:solidFill>
                          <a:latin typeface="Calibri"/>
                        </a:rPr>
                        <a:t> </a:t>
                      </a:r>
                    </a:p>
                  </a:txBody>
                  <a:tcPr marL="3261" marR="3261" marT="32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rtl="0" fontAlgn="ctr"/>
                      <a:r>
                        <a:rPr lang="es-VE" sz="600" b="0" i="0" u="none" strike="noStrike">
                          <a:solidFill>
                            <a:srgbClr val="000000"/>
                          </a:solidFill>
                          <a:latin typeface="Calibri"/>
                        </a:rPr>
                        <a:t> </a:t>
                      </a:r>
                    </a:p>
                  </a:txBody>
                  <a:tcPr marL="3261" marR="3261" marT="32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rtl="0" fontAlgn="ctr"/>
                      <a:r>
                        <a:rPr lang="es-VE" sz="600" b="0" i="0" u="none" strike="noStrike">
                          <a:solidFill>
                            <a:srgbClr val="000000"/>
                          </a:solidFill>
                          <a:latin typeface="Calibri"/>
                        </a:rPr>
                        <a:t> </a:t>
                      </a:r>
                    </a:p>
                  </a:txBody>
                  <a:tcPr marL="3261" marR="3261" marT="32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ctr"/>
                      <a:r>
                        <a:rPr lang="es-VE" sz="600" b="1" i="0" u="none" strike="noStrike">
                          <a:solidFill>
                            <a:srgbClr val="000000"/>
                          </a:solidFill>
                          <a:latin typeface="Calibri"/>
                        </a:rPr>
                        <a:t>S1</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ctr"/>
                      <a:r>
                        <a:rPr lang="es-VE" sz="600" b="1" i="0" u="none" strike="noStrike">
                          <a:solidFill>
                            <a:srgbClr val="000000"/>
                          </a:solidFill>
                          <a:latin typeface="Calibri"/>
                        </a:rPr>
                        <a:t>S7</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ctr"/>
                      <a:r>
                        <a:rPr lang="es-VE" sz="600" b="1" i="0" u="none" strike="noStrike">
                          <a:solidFill>
                            <a:srgbClr val="000000"/>
                          </a:solidFill>
                          <a:latin typeface="Calibri"/>
                        </a:rPr>
                        <a:t>S14</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ctr"/>
                      <a:r>
                        <a:rPr lang="es-VE" sz="600" b="1" i="0" u="none" strike="noStrike" dirty="0">
                          <a:solidFill>
                            <a:srgbClr val="000000"/>
                          </a:solidFill>
                          <a:latin typeface="Calibri"/>
                        </a:rPr>
                        <a:t>Promedio</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ctr"/>
                      <a:r>
                        <a:rPr lang="es-VE" sz="600" b="1" i="0" u="none" strike="noStrike" dirty="0">
                          <a:solidFill>
                            <a:srgbClr val="000000"/>
                          </a:solidFill>
                          <a:latin typeface="Calibri"/>
                        </a:rPr>
                        <a:t>Evento de cierre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63042">
                <a:tc>
                  <a:txBody>
                    <a:bodyPr/>
                    <a:lstStyle/>
                    <a:p>
                      <a:pPr algn="ctr" rtl="0" fontAlgn="ctr"/>
                      <a:r>
                        <a:rPr lang="es-VE" sz="800" b="0" i="0" u="none" strike="noStrike">
                          <a:solidFill>
                            <a:srgbClr val="000000"/>
                          </a:solidFill>
                          <a:latin typeface="Calibri"/>
                        </a:rPr>
                        <a:t>1</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1" i="0" u="none" strike="noStrike" dirty="0">
                          <a:solidFill>
                            <a:srgbClr val="000000"/>
                          </a:solidFill>
                          <a:latin typeface="Calibri"/>
                        </a:rPr>
                        <a:t>LAURA</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dirty="0">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P</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P</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P</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P</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dirty="0" smtClean="0">
                          <a:solidFill>
                            <a:srgbClr val="000000"/>
                          </a:solidFill>
                          <a:latin typeface="Calibri"/>
                        </a:rPr>
                        <a:t>P</a:t>
                      </a:r>
                      <a:endParaRPr lang="es-VE" sz="600" b="0" i="0" u="none" strike="noStrike" dirty="0">
                        <a:solidFill>
                          <a:srgbClr val="000000"/>
                        </a:solidFill>
                        <a:latin typeface="Calibri"/>
                      </a:endParaRP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102</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105</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dirty="0">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600" b="0" i="0" u="none" strike="noStrike" dirty="0">
                          <a:solidFill>
                            <a:srgbClr val="000000"/>
                          </a:solidFill>
                          <a:latin typeface="Calibri"/>
                        </a:rPr>
                        <a:t> </a:t>
                      </a:r>
                      <a:r>
                        <a:rPr lang="es-VE" sz="600" b="0" i="0" u="none" strike="noStrike" dirty="0" smtClean="0">
                          <a:solidFill>
                            <a:srgbClr val="000000"/>
                          </a:solidFill>
                          <a:latin typeface="Calibri"/>
                        </a:rPr>
                        <a:t>120</a:t>
                      </a:r>
                      <a:endParaRPr lang="es-VE" sz="600" b="0" i="0" u="none" strike="noStrike" dirty="0">
                        <a:solidFill>
                          <a:srgbClr val="000000"/>
                        </a:solidFill>
                        <a:latin typeface="Calibri"/>
                      </a:endParaRP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042">
                <a:tc>
                  <a:txBody>
                    <a:bodyPr/>
                    <a:lstStyle/>
                    <a:p>
                      <a:pPr algn="ctr" rtl="0" fontAlgn="ctr"/>
                      <a:r>
                        <a:rPr lang="es-VE" sz="800" b="0" i="0" u="none" strike="noStrike">
                          <a:solidFill>
                            <a:srgbClr val="000000"/>
                          </a:solidFill>
                          <a:latin typeface="Calibri"/>
                        </a:rPr>
                        <a:t>2</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1" i="0" u="none" strike="noStrike" dirty="0">
                          <a:solidFill>
                            <a:srgbClr val="000000"/>
                          </a:solidFill>
                          <a:latin typeface="Calibri"/>
                        </a:rPr>
                        <a:t>JAVIER</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P</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P</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P</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P</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105</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108</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dirty="0">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600" b="0" i="0" u="none" strike="noStrike" dirty="0">
                          <a:solidFill>
                            <a:srgbClr val="000000"/>
                          </a:solidFill>
                          <a:latin typeface="Calibri"/>
                        </a:rPr>
                        <a:t> </a:t>
                      </a:r>
                      <a:r>
                        <a:rPr lang="es-VE" sz="600" b="0" i="0" u="none" strike="noStrike" dirty="0" smtClean="0">
                          <a:solidFill>
                            <a:srgbClr val="000000"/>
                          </a:solidFill>
                          <a:latin typeface="Calibri"/>
                        </a:rPr>
                        <a:t>118</a:t>
                      </a:r>
                      <a:endParaRPr lang="es-VE" sz="600" b="0" i="0" u="none" strike="noStrike" dirty="0">
                        <a:solidFill>
                          <a:srgbClr val="000000"/>
                        </a:solidFill>
                        <a:latin typeface="Calibri"/>
                      </a:endParaRP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838">
                <a:tc>
                  <a:txBody>
                    <a:bodyPr/>
                    <a:lstStyle/>
                    <a:p>
                      <a:pPr algn="ctr" rtl="0" fontAlgn="ctr"/>
                      <a:r>
                        <a:rPr lang="es-VE" sz="800" b="0" i="0" u="none" strike="noStrike">
                          <a:solidFill>
                            <a:srgbClr val="000000"/>
                          </a:solidFill>
                          <a:latin typeface="Calibri"/>
                        </a:rPr>
                        <a:t>3</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1" i="0" u="none" strike="noStrike" dirty="0">
                          <a:solidFill>
                            <a:srgbClr val="000000"/>
                          </a:solidFill>
                          <a:latin typeface="Calibri"/>
                        </a:rPr>
                        <a:t>MARIELA</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dirty="0">
                          <a:solidFill>
                            <a:srgbClr val="000000"/>
                          </a:solidFill>
                          <a:latin typeface="Calibri"/>
                        </a:rPr>
                        <a:t>P</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C</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99</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102</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VE" sz="600" b="0" i="0" u="none" strike="noStrike" dirty="0">
                          <a:solidFill>
                            <a:srgbClr val="000000"/>
                          </a:solidFill>
                          <a:latin typeface="Calibri"/>
                        </a:rPr>
                        <a:t> </a:t>
                      </a: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600" b="0" i="0" u="none" strike="noStrike" dirty="0">
                          <a:solidFill>
                            <a:srgbClr val="000000"/>
                          </a:solidFill>
                          <a:latin typeface="Calibri"/>
                        </a:rPr>
                        <a:t> </a:t>
                      </a:r>
                      <a:r>
                        <a:rPr lang="es-VE" sz="600" b="0" i="0" u="none" strike="noStrike" dirty="0" smtClean="0">
                          <a:solidFill>
                            <a:srgbClr val="000000"/>
                          </a:solidFill>
                          <a:latin typeface="Calibri"/>
                        </a:rPr>
                        <a:t>115</a:t>
                      </a:r>
                      <a:endParaRPr lang="es-VE" sz="600" b="0" i="0" u="none" strike="noStrike" dirty="0">
                        <a:solidFill>
                          <a:srgbClr val="000000"/>
                        </a:solidFill>
                        <a:latin typeface="Calibri"/>
                      </a:endParaRPr>
                    </a:p>
                  </a:txBody>
                  <a:tcPr marL="3261" marR="3261" marT="3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5465290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71</a:t>
            </a:r>
            <a:endParaRPr lang="en-US" sz="1200" dirty="0">
              <a:solidFill>
                <a:schemeClr val="tx1">
                  <a:lumMod val="65000"/>
                  <a:lumOff val="35000"/>
                </a:schemeClr>
              </a:solidFill>
              <a:latin typeface="Arial" pitchFamily="34" charset="0"/>
              <a:cs typeface="Arial" pitchFamily="34" charset="0"/>
            </a:endParaRPr>
          </a:p>
        </p:txBody>
      </p:sp>
      <p:sp>
        <p:nvSpPr>
          <p:cNvPr id="12" name="11 Rectángulo redondeado"/>
          <p:cNvSpPr/>
          <p:nvPr/>
        </p:nvSpPr>
        <p:spPr>
          <a:xfrm>
            <a:off x="653864" y="6681946"/>
            <a:ext cx="6015497" cy="504056"/>
          </a:xfrm>
          <a:prstGeom prst="roundRect">
            <a:avLst/>
          </a:prstGeom>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VE" sz="1400" b="1" dirty="0" smtClean="0">
                <a:solidFill>
                  <a:schemeClr val="tx1">
                    <a:lumMod val="65000"/>
                    <a:lumOff val="35000"/>
                  </a:schemeClr>
                </a:solidFill>
                <a:ea typeface="Times New Roman"/>
                <a:cs typeface="Times New Roman"/>
              </a:rPr>
              <a:t>Celebre </a:t>
            </a:r>
            <a:r>
              <a:rPr lang="es-VE" sz="1400" b="1" dirty="0">
                <a:solidFill>
                  <a:schemeClr val="tx1">
                    <a:lumMod val="65000"/>
                    <a:lumOff val="35000"/>
                  </a:schemeClr>
                </a:solidFill>
                <a:ea typeface="Times New Roman"/>
                <a:cs typeface="Times New Roman"/>
              </a:rPr>
              <a:t>los logros y avances en </a:t>
            </a:r>
            <a:r>
              <a:rPr lang="es-VE" sz="1400" b="1" dirty="0" smtClean="0">
                <a:solidFill>
                  <a:schemeClr val="tx1">
                    <a:lumMod val="65000"/>
                    <a:lumOff val="35000"/>
                  </a:schemeClr>
                </a:solidFill>
                <a:ea typeface="Times New Roman"/>
                <a:cs typeface="Times New Roman"/>
              </a:rPr>
              <a:t>equipo y  </a:t>
            </a:r>
            <a:r>
              <a:rPr lang="es-VE" sz="1400" b="1" dirty="0">
                <a:solidFill>
                  <a:schemeClr val="tx1">
                    <a:lumMod val="65000"/>
                    <a:lumOff val="35000"/>
                  </a:schemeClr>
                </a:solidFill>
                <a:ea typeface="Times New Roman"/>
                <a:cs typeface="Times New Roman"/>
              </a:rPr>
              <a:t>continúen aprendiendo. </a:t>
            </a:r>
            <a:endParaRPr lang="es-VE" sz="1400" dirty="0">
              <a:solidFill>
                <a:schemeClr val="tx1">
                  <a:lumMod val="65000"/>
                  <a:lumOff val="35000"/>
                </a:schemeClr>
              </a:solidFill>
            </a:endParaRPr>
          </a:p>
        </p:txBody>
      </p:sp>
      <p:grpSp>
        <p:nvGrpSpPr>
          <p:cNvPr id="17" name="16 Grupo"/>
          <p:cNvGrpSpPr/>
          <p:nvPr/>
        </p:nvGrpSpPr>
        <p:grpSpPr>
          <a:xfrm>
            <a:off x="274299" y="2216278"/>
            <a:ext cx="6395062" cy="4249644"/>
            <a:chOff x="1539635" y="1123572"/>
            <a:chExt cx="6583702" cy="4249644"/>
          </a:xfrm>
        </p:grpSpPr>
        <p:sp>
          <p:nvSpPr>
            <p:cNvPr id="18" name="17 Rectángulo redondeado"/>
            <p:cNvSpPr/>
            <p:nvPr/>
          </p:nvSpPr>
          <p:spPr>
            <a:xfrm>
              <a:off x="1858641" y="4869160"/>
              <a:ext cx="6264696" cy="504056"/>
            </a:xfrm>
            <a:prstGeom prst="roundRect">
              <a:avLst/>
            </a:prstGeom>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VE" dirty="0"/>
            </a:p>
          </p:txBody>
        </p:sp>
        <p:grpSp>
          <p:nvGrpSpPr>
            <p:cNvPr id="19" name="18 Grupo"/>
            <p:cNvGrpSpPr/>
            <p:nvPr/>
          </p:nvGrpSpPr>
          <p:grpSpPr>
            <a:xfrm>
              <a:off x="1539635" y="1123572"/>
              <a:ext cx="6583702" cy="3616151"/>
              <a:chOff x="1565364" y="1340768"/>
              <a:chExt cx="6583702" cy="3616151"/>
            </a:xfrm>
          </p:grpSpPr>
          <p:sp>
            <p:nvSpPr>
              <p:cNvPr id="21" name="20 Rectángulo redondeado"/>
              <p:cNvSpPr/>
              <p:nvPr/>
            </p:nvSpPr>
            <p:spPr>
              <a:xfrm>
                <a:off x="1869938" y="1340768"/>
                <a:ext cx="6264696" cy="504056"/>
              </a:xfrm>
              <a:prstGeom prst="roundRect">
                <a:avLst/>
              </a:prstGeom>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VE" dirty="0"/>
              </a:p>
            </p:txBody>
          </p:sp>
          <p:sp>
            <p:nvSpPr>
              <p:cNvPr id="22" name="21 Elipse"/>
              <p:cNvSpPr/>
              <p:nvPr/>
            </p:nvSpPr>
            <p:spPr>
              <a:xfrm>
                <a:off x="1583668" y="1484784"/>
                <a:ext cx="216024" cy="21602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VE" dirty="0"/>
                  <a:t>1</a:t>
                </a:r>
              </a:p>
            </p:txBody>
          </p:sp>
          <p:sp>
            <p:nvSpPr>
              <p:cNvPr id="23" name="22 Rectángulo redondeado"/>
              <p:cNvSpPr/>
              <p:nvPr/>
            </p:nvSpPr>
            <p:spPr>
              <a:xfrm>
                <a:off x="1872948" y="1972860"/>
                <a:ext cx="6264696" cy="504056"/>
              </a:xfrm>
              <a:prstGeom prst="roundRect">
                <a:avLst/>
              </a:prstGeom>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VE" dirty="0"/>
              </a:p>
            </p:txBody>
          </p:sp>
          <p:sp>
            <p:nvSpPr>
              <p:cNvPr id="24" name="23 Rectángulo redondeado"/>
              <p:cNvSpPr/>
              <p:nvPr/>
            </p:nvSpPr>
            <p:spPr>
              <a:xfrm>
                <a:off x="1862240" y="2614036"/>
                <a:ext cx="6264696" cy="504056"/>
              </a:xfrm>
              <a:prstGeom prst="roundRect">
                <a:avLst/>
              </a:prstGeom>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VE" sz="1300" b="1" dirty="0">
                    <a:solidFill>
                      <a:schemeClr val="tx1">
                        <a:lumMod val="65000"/>
                        <a:lumOff val="35000"/>
                      </a:schemeClr>
                    </a:solidFill>
                  </a:rPr>
                  <a:t>Seleccione la escala de valoración a utilizar, por ejemplo:  siempre, a veces, nunca; iniciado, en proceso, consolidado; excelente, bien, regular, mejorable; u otras</a:t>
                </a:r>
                <a:r>
                  <a:rPr lang="es-VE" sz="1400" b="1" dirty="0">
                    <a:solidFill>
                      <a:schemeClr val="tx1">
                        <a:lumMod val="65000"/>
                        <a:lumOff val="35000"/>
                      </a:schemeClr>
                    </a:solidFill>
                  </a:rPr>
                  <a:t>.</a:t>
                </a:r>
              </a:p>
            </p:txBody>
          </p:sp>
          <p:sp>
            <p:nvSpPr>
              <p:cNvPr id="25" name="24 Rectángulo redondeado"/>
              <p:cNvSpPr/>
              <p:nvPr/>
            </p:nvSpPr>
            <p:spPr>
              <a:xfrm>
                <a:off x="1850203" y="3228963"/>
                <a:ext cx="6264696" cy="504056"/>
              </a:xfrm>
              <a:prstGeom prst="roundRect">
                <a:avLst/>
              </a:prstGeom>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VE" dirty="0"/>
              </a:p>
            </p:txBody>
          </p:sp>
          <p:sp>
            <p:nvSpPr>
              <p:cNvPr id="26" name="25 Rectángulo redondeado"/>
              <p:cNvSpPr/>
              <p:nvPr/>
            </p:nvSpPr>
            <p:spPr>
              <a:xfrm>
                <a:off x="1881435" y="3842997"/>
                <a:ext cx="6264696" cy="504056"/>
              </a:xfrm>
              <a:prstGeom prst="roundRect">
                <a:avLst/>
              </a:prstGeom>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VE" dirty="0"/>
              </a:p>
            </p:txBody>
          </p:sp>
          <p:sp>
            <p:nvSpPr>
              <p:cNvPr id="27" name="26 Rectángulo redondeado"/>
              <p:cNvSpPr/>
              <p:nvPr/>
            </p:nvSpPr>
            <p:spPr>
              <a:xfrm>
                <a:off x="1884370" y="4452863"/>
                <a:ext cx="6264696" cy="504056"/>
              </a:xfrm>
              <a:prstGeom prst="roundRect">
                <a:avLst/>
              </a:prstGeom>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VE" dirty="0"/>
              </a:p>
            </p:txBody>
          </p:sp>
          <p:sp>
            <p:nvSpPr>
              <p:cNvPr id="28" name="27 Elipse"/>
              <p:cNvSpPr/>
              <p:nvPr/>
            </p:nvSpPr>
            <p:spPr>
              <a:xfrm>
                <a:off x="1568810" y="2116876"/>
                <a:ext cx="216024" cy="21602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VE" dirty="0"/>
                  <a:t>2</a:t>
                </a:r>
              </a:p>
            </p:txBody>
          </p:sp>
          <p:sp>
            <p:nvSpPr>
              <p:cNvPr id="33" name="32 Elipse"/>
              <p:cNvSpPr/>
              <p:nvPr/>
            </p:nvSpPr>
            <p:spPr>
              <a:xfrm>
                <a:off x="1583668" y="2758052"/>
                <a:ext cx="216024" cy="21602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VE" dirty="0"/>
                  <a:t>3</a:t>
                </a:r>
              </a:p>
            </p:txBody>
          </p:sp>
          <p:sp>
            <p:nvSpPr>
              <p:cNvPr id="34" name="33 Elipse"/>
              <p:cNvSpPr/>
              <p:nvPr/>
            </p:nvSpPr>
            <p:spPr>
              <a:xfrm>
                <a:off x="1565364" y="3372979"/>
                <a:ext cx="216024" cy="21602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VE" dirty="0"/>
                  <a:t>4</a:t>
                </a:r>
              </a:p>
            </p:txBody>
          </p:sp>
          <p:sp>
            <p:nvSpPr>
              <p:cNvPr id="36" name="35 Elipse"/>
              <p:cNvSpPr/>
              <p:nvPr/>
            </p:nvSpPr>
            <p:spPr>
              <a:xfrm>
                <a:off x="1583668" y="3987013"/>
                <a:ext cx="216024" cy="21602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VE" dirty="0"/>
                  <a:t>5</a:t>
                </a:r>
              </a:p>
            </p:txBody>
          </p:sp>
          <p:sp>
            <p:nvSpPr>
              <p:cNvPr id="37" name="36 Elipse"/>
              <p:cNvSpPr/>
              <p:nvPr/>
            </p:nvSpPr>
            <p:spPr>
              <a:xfrm>
                <a:off x="1603669" y="4596879"/>
                <a:ext cx="216024" cy="21602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VE" dirty="0"/>
                  <a:t>6</a:t>
                </a:r>
              </a:p>
            </p:txBody>
          </p:sp>
        </p:grpSp>
        <p:sp>
          <p:nvSpPr>
            <p:cNvPr id="20" name="19 Elipse"/>
            <p:cNvSpPr/>
            <p:nvPr/>
          </p:nvSpPr>
          <p:spPr>
            <a:xfrm>
              <a:off x="1592328" y="5013176"/>
              <a:ext cx="216024" cy="21602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VE" dirty="0"/>
                <a:t>7</a:t>
              </a:r>
            </a:p>
          </p:txBody>
        </p:sp>
      </p:grpSp>
      <p:sp>
        <p:nvSpPr>
          <p:cNvPr id="38" name="37 Rectángulo"/>
          <p:cNvSpPr/>
          <p:nvPr/>
        </p:nvSpPr>
        <p:spPr>
          <a:xfrm>
            <a:off x="1157921" y="2195736"/>
            <a:ext cx="5220008" cy="523220"/>
          </a:xfrm>
          <a:prstGeom prst="rect">
            <a:avLst/>
          </a:prstGeom>
        </p:spPr>
        <p:txBody>
          <a:bodyPr wrap="square">
            <a:spAutoFit/>
          </a:bodyPr>
          <a:lstStyle/>
          <a:p>
            <a:pPr lvl="0" algn="ctr">
              <a:tabLst>
                <a:tab pos="457200" algn="l"/>
              </a:tabLst>
            </a:pPr>
            <a:r>
              <a:rPr lang="es-ES" sz="1400" b="1" dirty="0">
                <a:solidFill>
                  <a:schemeClr val="tx1">
                    <a:lumMod val="65000"/>
                    <a:lumOff val="35000"/>
                  </a:schemeClr>
                </a:solidFill>
                <a:ea typeface="Times New Roman"/>
                <a:cs typeface="Times New Roman"/>
              </a:rPr>
              <a:t> </a:t>
            </a:r>
            <a:r>
              <a:rPr lang="es-VE" sz="1400" b="1" dirty="0">
                <a:solidFill>
                  <a:schemeClr val="tx1">
                    <a:lumMod val="65000"/>
                    <a:lumOff val="35000"/>
                  </a:schemeClr>
                </a:solidFill>
                <a:ea typeface="Times New Roman"/>
                <a:cs typeface="Times New Roman"/>
              </a:rPr>
              <a:t>Explíqueles detalladamente a los estudiantes las partes que componen el Gráfico de </a:t>
            </a:r>
            <a:r>
              <a:rPr lang="es-VE" sz="1400" b="1" dirty="0" smtClean="0">
                <a:solidFill>
                  <a:schemeClr val="tx1">
                    <a:lumMod val="65000"/>
                    <a:lumOff val="35000"/>
                  </a:schemeClr>
                </a:solidFill>
                <a:ea typeface="Times New Roman"/>
                <a:cs typeface="Times New Roman"/>
              </a:rPr>
              <a:t>Progreso </a:t>
            </a:r>
            <a:r>
              <a:rPr lang="es-VE" sz="1400" b="1" dirty="0">
                <a:solidFill>
                  <a:schemeClr val="tx1">
                    <a:lumMod val="65000"/>
                    <a:lumOff val="35000"/>
                  </a:schemeClr>
                </a:solidFill>
                <a:ea typeface="Times New Roman"/>
                <a:cs typeface="Times New Roman"/>
              </a:rPr>
              <a:t>y cómo se actualiza.</a:t>
            </a:r>
            <a:r>
              <a:rPr lang="es-VE" sz="1400" b="1" dirty="0">
                <a:solidFill>
                  <a:schemeClr val="bg1"/>
                </a:solidFill>
                <a:ea typeface="Times New Roman"/>
                <a:cs typeface="Times New Roman"/>
              </a:rPr>
              <a:t>. </a:t>
            </a:r>
            <a:endParaRPr lang="es-VE" sz="1400" dirty="0">
              <a:solidFill>
                <a:schemeClr val="bg1"/>
              </a:solidFill>
              <a:latin typeface="Times New Roman"/>
              <a:ea typeface="Times New Roman"/>
            </a:endParaRPr>
          </a:p>
        </p:txBody>
      </p:sp>
      <p:sp>
        <p:nvSpPr>
          <p:cNvPr id="39" name="38 Rectángulo"/>
          <p:cNvSpPr/>
          <p:nvPr/>
        </p:nvSpPr>
        <p:spPr>
          <a:xfrm>
            <a:off x="1503297" y="2848370"/>
            <a:ext cx="4441000" cy="523220"/>
          </a:xfrm>
          <a:prstGeom prst="rect">
            <a:avLst/>
          </a:prstGeom>
        </p:spPr>
        <p:txBody>
          <a:bodyPr wrap="square">
            <a:spAutoFit/>
          </a:bodyPr>
          <a:lstStyle/>
          <a:p>
            <a:pPr algn="ctr"/>
            <a:r>
              <a:rPr lang="es-VE" sz="1400" b="1" dirty="0">
                <a:solidFill>
                  <a:schemeClr val="tx1">
                    <a:lumMod val="65000"/>
                    <a:lumOff val="35000"/>
                  </a:schemeClr>
                </a:solidFill>
                <a:ea typeface="Times New Roman"/>
                <a:cs typeface="Times New Roman"/>
              </a:rPr>
              <a:t>Acuerde con los estudiantes la manera de reflejar los logros en el </a:t>
            </a:r>
            <a:r>
              <a:rPr lang="es-VE" sz="1400" b="1" dirty="0" smtClean="0">
                <a:solidFill>
                  <a:schemeClr val="tx1">
                    <a:lumMod val="65000"/>
                    <a:lumOff val="35000"/>
                  </a:schemeClr>
                </a:solidFill>
                <a:ea typeface="Times New Roman"/>
                <a:cs typeface="Times New Roman"/>
              </a:rPr>
              <a:t>Gráfico</a:t>
            </a:r>
            <a:r>
              <a:rPr lang="es-VE" sz="1400" b="1" dirty="0">
                <a:solidFill>
                  <a:schemeClr val="tx1">
                    <a:lumMod val="65000"/>
                    <a:lumOff val="35000"/>
                  </a:schemeClr>
                </a:solidFill>
                <a:ea typeface="Times New Roman"/>
                <a:cs typeface="Times New Roman"/>
              </a:rPr>
              <a:t>: con colores, figuras,  letras  u otros.</a:t>
            </a:r>
            <a:endParaRPr lang="es-VE" sz="1400" dirty="0">
              <a:solidFill>
                <a:schemeClr val="tx1">
                  <a:lumMod val="65000"/>
                  <a:lumOff val="35000"/>
                </a:schemeClr>
              </a:solidFill>
            </a:endParaRPr>
          </a:p>
        </p:txBody>
      </p:sp>
      <p:sp>
        <p:nvSpPr>
          <p:cNvPr id="40" name="39 Rectángulo"/>
          <p:cNvSpPr/>
          <p:nvPr/>
        </p:nvSpPr>
        <p:spPr>
          <a:xfrm>
            <a:off x="1361484" y="4726976"/>
            <a:ext cx="4441000" cy="523220"/>
          </a:xfrm>
          <a:prstGeom prst="rect">
            <a:avLst/>
          </a:prstGeom>
        </p:spPr>
        <p:txBody>
          <a:bodyPr wrap="square">
            <a:spAutoFit/>
          </a:bodyPr>
          <a:lstStyle/>
          <a:p>
            <a:pPr algn="ctr"/>
            <a:r>
              <a:rPr lang="es-VE" sz="1400" b="1" dirty="0">
                <a:solidFill>
                  <a:schemeClr val="tx1">
                    <a:lumMod val="65000"/>
                    <a:lumOff val="35000"/>
                  </a:schemeClr>
                </a:solidFill>
                <a:ea typeface="Times New Roman"/>
                <a:cs typeface="Times New Roman"/>
              </a:rPr>
              <a:t>Compruebe el aprendizaje al finalizar cada actividad planificada en la Agenda PILAS. </a:t>
            </a:r>
            <a:endParaRPr lang="es-VE" sz="1400" dirty="0">
              <a:solidFill>
                <a:schemeClr val="tx1">
                  <a:lumMod val="65000"/>
                  <a:lumOff val="35000"/>
                </a:schemeClr>
              </a:solidFill>
            </a:endParaRPr>
          </a:p>
        </p:txBody>
      </p:sp>
      <p:sp>
        <p:nvSpPr>
          <p:cNvPr id="41" name="40 Rectángulo"/>
          <p:cNvSpPr/>
          <p:nvPr/>
        </p:nvSpPr>
        <p:spPr>
          <a:xfrm>
            <a:off x="1425221" y="4104473"/>
            <a:ext cx="4441000" cy="523220"/>
          </a:xfrm>
          <a:prstGeom prst="rect">
            <a:avLst/>
          </a:prstGeom>
        </p:spPr>
        <p:txBody>
          <a:bodyPr wrap="square">
            <a:spAutoFit/>
          </a:bodyPr>
          <a:lstStyle/>
          <a:p>
            <a:pPr algn="ctr"/>
            <a:r>
              <a:rPr lang="es-VE" sz="1400" b="1" dirty="0">
                <a:solidFill>
                  <a:schemeClr val="tx1">
                    <a:lumMod val="65000"/>
                    <a:lumOff val="35000"/>
                  </a:schemeClr>
                </a:solidFill>
                <a:ea typeface="Times New Roman"/>
                <a:cs typeface="Times New Roman"/>
              </a:rPr>
              <a:t>Mantenga al día </a:t>
            </a:r>
            <a:r>
              <a:rPr lang="es-VE" sz="1400" b="1" dirty="0" smtClean="0">
                <a:solidFill>
                  <a:schemeClr val="tx1">
                    <a:lumMod val="65000"/>
                    <a:lumOff val="35000"/>
                  </a:schemeClr>
                </a:solidFill>
                <a:ea typeface="Times New Roman"/>
                <a:cs typeface="Times New Roman"/>
              </a:rPr>
              <a:t>los </a:t>
            </a:r>
            <a:r>
              <a:rPr lang="es-VE" sz="1400" b="1" dirty="0">
                <a:solidFill>
                  <a:schemeClr val="tx1">
                    <a:lumMod val="65000"/>
                    <a:lumOff val="35000"/>
                  </a:schemeClr>
                </a:solidFill>
                <a:ea typeface="Times New Roman"/>
                <a:cs typeface="Times New Roman"/>
              </a:rPr>
              <a:t>registros de evaluación en los instrumentos que emplea para ello. </a:t>
            </a:r>
            <a:endParaRPr lang="es-VE" sz="1400" dirty="0">
              <a:solidFill>
                <a:schemeClr val="tx1">
                  <a:lumMod val="65000"/>
                  <a:lumOff val="35000"/>
                </a:schemeClr>
              </a:solidFill>
            </a:endParaRPr>
          </a:p>
        </p:txBody>
      </p:sp>
      <p:sp>
        <p:nvSpPr>
          <p:cNvPr id="42" name="41 Rectángulo"/>
          <p:cNvSpPr/>
          <p:nvPr/>
        </p:nvSpPr>
        <p:spPr>
          <a:xfrm>
            <a:off x="1361484" y="5298538"/>
            <a:ext cx="4441000" cy="523220"/>
          </a:xfrm>
          <a:prstGeom prst="rect">
            <a:avLst/>
          </a:prstGeom>
        </p:spPr>
        <p:txBody>
          <a:bodyPr wrap="square">
            <a:spAutoFit/>
          </a:bodyPr>
          <a:lstStyle/>
          <a:p>
            <a:pPr algn="ctr"/>
            <a:r>
              <a:rPr lang="es-VE" sz="1400" b="1" dirty="0">
                <a:solidFill>
                  <a:schemeClr val="tx1">
                    <a:lumMod val="65000"/>
                    <a:lumOff val="35000"/>
                  </a:schemeClr>
                </a:solidFill>
                <a:ea typeface="Times New Roman"/>
                <a:cs typeface="Times New Roman"/>
              </a:rPr>
              <a:t>Genere un clima de confianza para analizar con los estudiantes lo logrado con cada actividad</a:t>
            </a:r>
            <a:r>
              <a:rPr lang="es-VE" sz="1400" dirty="0">
                <a:solidFill>
                  <a:schemeClr val="tx1">
                    <a:lumMod val="65000"/>
                    <a:lumOff val="35000"/>
                  </a:schemeClr>
                </a:solidFill>
                <a:ea typeface="Times New Roman"/>
                <a:cs typeface="Times New Roman"/>
              </a:rPr>
              <a:t>. </a:t>
            </a:r>
            <a:endParaRPr lang="es-VE" sz="1400" dirty="0">
              <a:solidFill>
                <a:schemeClr val="tx1">
                  <a:lumMod val="65000"/>
                  <a:lumOff val="35000"/>
                </a:schemeClr>
              </a:solidFill>
            </a:endParaRPr>
          </a:p>
        </p:txBody>
      </p:sp>
      <p:sp>
        <p:nvSpPr>
          <p:cNvPr id="43" name="42 Rectángulo"/>
          <p:cNvSpPr/>
          <p:nvPr/>
        </p:nvSpPr>
        <p:spPr>
          <a:xfrm>
            <a:off x="1002409" y="5961866"/>
            <a:ext cx="5338300" cy="523220"/>
          </a:xfrm>
          <a:prstGeom prst="rect">
            <a:avLst/>
          </a:prstGeom>
        </p:spPr>
        <p:txBody>
          <a:bodyPr wrap="square">
            <a:spAutoFit/>
          </a:bodyPr>
          <a:lstStyle/>
          <a:p>
            <a:pPr algn="ctr"/>
            <a:r>
              <a:rPr lang="es-VE" sz="1400" b="1" dirty="0">
                <a:solidFill>
                  <a:schemeClr val="tx1">
                    <a:lumMod val="65000"/>
                    <a:lumOff val="35000"/>
                  </a:schemeClr>
                </a:solidFill>
                <a:ea typeface="Times New Roman"/>
                <a:cs typeface="Times New Roman"/>
              </a:rPr>
              <a:t>Actualice el gráfico cada quince días en equipo con los estudiantes, o  una vez que cuente con datos confiables y suficientes para ello.</a:t>
            </a:r>
            <a:endParaRPr lang="es-VE" sz="1400" dirty="0">
              <a:solidFill>
                <a:schemeClr val="tx1">
                  <a:lumMod val="65000"/>
                  <a:lumOff val="35000"/>
                </a:schemeClr>
              </a:solidFill>
            </a:endParaRPr>
          </a:p>
        </p:txBody>
      </p:sp>
      <p:sp>
        <p:nvSpPr>
          <p:cNvPr id="44" name="43 Elipse"/>
          <p:cNvSpPr/>
          <p:nvPr/>
        </p:nvSpPr>
        <p:spPr>
          <a:xfrm>
            <a:off x="329560" y="6753954"/>
            <a:ext cx="209834" cy="21602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VE" dirty="0"/>
              <a:t>8</a:t>
            </a:r>
          </a:p>
        </p:txBody>
      </p:sp>
      <p:pic>
        <p:nvPicPr>
          <p:cNvPr id="46"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47"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4" cstate="print"/>
          <a:stretch>
            <a:fillRect/>
          </a:stretch>
        </p:blipFill>
        <p:spPr>
          <a:xfrm>
            <a:off x="4680453" y="8551690"/>
            <a:ext cx="548747" cy="375928"/>
          </a:xfrm>
          <a:prstGeom prst="rect">
            <a:avLst/>
          </a:prstGeom>
        </p:spPr>
      </p:pic>
      <p:pic>
        <p:nvPicPr>
          <p:cNvPr id="48"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5" cstate="print"/>
          <a:srcRect/>
          <a:stretch>
            <a:fillRect/>
          </a:stretch>
        </p:blipFill>
        <p:spPr bwMode="auto">
          <a:xfrm>
            <a:off x="5303624" y="8574565"/>
            <a:ext cx="429632" cy="389923"/>
          </a:xfrm>
          <a:prstGeom prst="rect">
            <a:avLst/>
          </a:prstGeom>
          <a:noFill/>
        </p:spPr>
      </p:pic>
      <p:sp>
        <p:nvSpPr>
          <p:cNvPr id="35" name="Rectángulo redondeado 34"/>
          <p:cNvSpPr/>
          <p:nvPr/>
        </p:nvSpPr>
        <p:spPr>
          <a:xfrm flipH="1">
            <a:off x="-27384" y="395536"/>
            <a:ext cx="5157192" cy="864096"/>
          </a:xfrm>
          <a:prstGeom prst="roundRect">
            <a:avLst/>
          </a:prstGeom>
          <a:gradFill>
            <a:gsLst>
              <a:gs pos="0">
                <a:schemeClr val="accent1">
                  <a:lumMod val="5000"/>
                  <a:lumOff val="95000"/>
                </a:schemeClr>
              </a:gs>
              <a:gs pos="13000">
                <a:schemeClr val="accent5">
                  <a:lumMod val="40000"/>
                  <a:lumOff val="60000"/>
                </a:schemeClr>
              </a:gs>
              <a:gs pos="26000">
                <a:srgbClr val="FF0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1" name="Imagen 3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85184" y="189896"/>
            <a:ext cx="1834486" cy="1438237"/>
          </a:xfrm>
          <a:prstGeom prst="rect">
            <a:avLst/>
          </a:prstGeom>
        </p:spPr>
      </p:pic>
      <p:sp>
        <p:nvSpPr>
          <p:cNvPr id="53" name="Rectangle 6">
            <a:extLst/>
          </p:cNvPr>
          <p:cNvSpPr>
            <a:spLocks noChangeArrowheads="1"/>
          </p:cNvSpPr>
          <p:nvPr/>
        </p:nvSpPr>
        <p:spPr bwMode="auto">
          <a:xfrm>
            <a:off x="153381" y="473641"/>
            <a:ext cx="325071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sz="2000" b="1" dirty="0">
                <a:solidFill>
                  <a:schemeClr val="bg1"/>
                </a:solidFill>
              </a:rPr>
              <a:t>EL GRÁFICO DE PROGRESO PASO A PASO</a:t>
            </a:r>
          </a:p>
        </p:txBody>
      </p:sp>
    </p:spTree>
    <p:extLst>
      <p:ext uri="{BB962C8B-B14F-4D97-AF65-F5344CB8AC3E}">
        <p14:creationId xmlns:p14="http://schemas.microsoft.com/office/powerpoint/2010/main" xmlns="" val="17178093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8 CuadroTexto">
            <a:extLst>
              <a:ext uri="{FF2B5EF4-FFF2-40B4-BE49-F238E27FC236}">
                <a16:creationId xmlns:a16="http://schemas.microsoft.com/office/drawing/2014/main" xmlns="" id="{9CD14F73-5B1D-44DC-A814-88767F7A4734}"/>
              </a:ext>
            </a:extLst>
          </p:cNvPr>
          <p:cNvSpPr txBox="1"/>
          <p:nvPr/>
        </p:nvSpPr>
        <p:spPr>
          <a:xfrm>
            <a:off x="0" y="8215340"/>
            <a:ext cx="6840760" cy="769441"/>
          </a:xfrm>
          <a:prstGeom prst="rect">
            <a:avLst/>
          </a:prstGeom>
          <a:noFill/>
        </p:spPr>
        <p:txBody>
          <a:bodyPr wrap="square" rtlCol="0">
            <a:spAutoFit/>
          </a:bodyPr>
          <a:lstStyle/>
          <a:p>
            <a:pPr algn="r"/>
            <a:r>
              <a:rPr lang="en-US" sz="4400" dirty="0">
                <a:solidFill>
                  <a:schemeClr val="bg1"/>
                </a:solidFill>
                <a:latin typeface="Arial Rounded MT Bold" pitchFamily="34" charset="0"/>
              </a:rPr>
              <a:t>I</a:t>
            </a:r>
          </a:p>
        </p:txBody>
      </p:sp>
      <p:pic>
        <p:nvPicPr>
          <p:cNvPr id="14" name="Picture 2" descr="C:\Users\Luis Moya\Desktop\Logo guao.png">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Effect>
                      <a14:brightnessContrast bright="20000"/>
                    </a14:imgEffect>
                  </a14:imgLayer>
                </a14:imgProps>
              </a:ext>
            </a:extLst>
          </a:blip>
          <a:srcRect r="71814"/>
          <a:stretch/>
        </p:blipFill>
        <p:spPr bwMode="auto">
          <a:xfrm>
            <a:off x="1783017" y="8406718"/>
            <a:ext cx="421847" cy="429764"/>
          </a:xfrm>
          <a:prstGeom prst="rect">
            <a:avLst/>
          </a:prstGeom>
          <a:noFill/>
        </p:spPr>
      </p:pic>
      <p:pic>
        <p:nvPicPr>
          <p:cNvPr id="15" name="25 Imagen" descr="pilas.png">
            <a:extLst/>
          </p:cNvPr>
          <p:cNvPicPr>
            <a:picLocks noChangeAspect="1"/>
          </p:cNvPicPr>
          <p:nvPr/>
        </p:nvPicPr>
        <p:blipFill>
          <a:blip r:embed="rId4" cstate="print"/>
          <a:stretch>
            <a:fillRect/>
          </a:stretch>
        </p:blipFill>
        <p:spPr>
          <a:xfrm>
            <a:off x="534730" y="8388424"/>
            <a:ext cx="600215" cy="411187"/>
          </a:xfrm>
          <a:prstGeom prst="rect">
            <a:avLst/>
          </a:prstGeom>
        </p:spPr>
      </p:pic>
      <p:pic>
        <p:nvPicPr>
          <p:cNvPr id="16" name="Picture 1" descr="C:\Users\Luis Moya\Desktop\logo-original.png">
            <a:extLst/>
          </p:cNvPr>
          <p:cNvPicPr>
            <a:picLocks noChangeAspect="1" noChangeArrowheads="1"/>
          </p:cNvPicPr>
          <p:nvPr/>
        </p:nvPicPr>
        <p:blipFill>
          <a:blip r:embed="rId5" cstate="print"/>
          <a:srcRect/>
          <a:stretch>
            <a:fillRect/>
          </a:stretch>
        </p:blipFill>
        <p:spPr bwMode="auto">
          <a:xfrm>
            <a:off x="1195110" y="8409986"/>
            <a:ext cx="469929" cy="426496"/>
          </a:xfrm>
          <a:prstGeom prst="rect">
            <a:avLst/>
          </a:prstGeom>
          <a:noFill/>
        </p:spPr>
      </p:pic>
      <p:sp>
        <p:nvSpPr>
          <p:cNvPr id="11" name="Elipse 8"/>
          <p:cNvSpPr/>
          <p:nvPr/>
        </p:nvSpPr>
        <p:spPr>
          <a:xfrm rot="18335169">
            <a:off x="2742122" y="1162411"/>
            <a:ext cx="2049136" cy="2066650"/>
          </a:xfrm>
          <a:prstGeom prst="ellipse">
            <a:avLst/>
          </a:prstGeom>
          <a:gradFill flip="none" rotWithShape="1">
            <a:gsLst>
              <a:gs pos="10000">
                <a:schemeClr val="accent1">
                  <a:lumMod val="5000"/>
                  <a:lumOff val="95000"/>
                </a:schemeClr>
              </a:gs>
              <a:gs pos="34000">
                <a:schemeClr val="accent5">
                  <a:lumMod val="20000"/>
                  <a:lumOff val="80000"/>
                </a:schemeClr>
              </a:gs>
              <a:gs pos="65000">
                <a:srgbClr val="00A44A"/>
              </a:gs>
            </a:gsLst>
            <a:lin ang="16200000" scaled="1"/>
            <a:tileRect/>
          </a:gradFill>
          <a:ln>
            <a:noFill/>
          </a:ln>
          <a:effectLst>
            <a:outerShdw blurRad="215900" dist="38100" dir="13500000" sx="102000" sy="102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Elipse 8"/>
          <p:cNvSpPr/>
          <p:nvPr/>
        </p:nvSpPr>
        <p:spPr>
          <a:xfrm rot="18335169">
            <a:off x="3249520" y="1765354"/>
            <a:ext cx="6628331" cy="6684983"/>
          </a:xfrm>
          <a:prstGeom prst="ellipse">
            <a:avLst/>
          </a:prstGeom>
          <a:gradFill flip="none" rotWithShape="1">
            <a:gsLst>
              <a:gs pos="10000">
                <a:schemeClr val="accent1">
                  <a:lumMod val="5000"/>
                  <a:lumOff val="95000"/>
                </a:schemeClr>
              </a:gs>
              <a:gs pos="34000">
                <a:schemeClr val="accent5">
                  <a:lumMod val="20000"/>
                  <a:lumOff val="80000"/>
                </a:schemeClr>
              </a:gs>
              <a:gs pos="65000">
                <a:srgbClr val="00B050"/>
              </a:gs>
            </a:gsLst>
            <a:lin ang="16200000" scaled="1"/>
            <a:tileRect/>
          </a:gradFill>
          <a:ln>
            <a:noFill/>
          </a:ln>
          <a:effectLst>
            <a:outerShdw blurRad="215900" dist="38100" dir="13500000" sx="102000" sy="102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0" name="4 CuadroTexto">
            <a:extLst>
              <a:ext uri="{FF2B5EF4-FFF2-40B4-BE49-F238E27FC236}">
                <a16:creationId xmlns:a16="http://schemas.microsoft.com/office/drawing/2014/main" xmlns="" id="{3134A149-D9A9-4156-8449-8631C4BCBB9C}"/>
              </a:ext>
            </a:extLst>
          </p:cNvPr>
          <p:cNvSpPr txBox="1"/>
          <p:nvPr/>
        </p:nvSpPr>
        <p:spPr>
          <a:xfrm rot="16200000">
            <a:off x="3175740" y="4252678"/>
            <a:ext cx="5129546" cy="1015663"/>
          </a:xfrm>
          <a:prstGeom prst="rect">
            <a:avLst/>
          </a:prstGeom>
          <a:noFill/>
          <a:effectLst>
            <a:outerShdw blurRad="50800" dist="38100" dir="2700000" algn="tl" rotWithShape="0">
              <a:prstClr val="black">
                <a:alpha val="40000"/>
              </a:prstClr>
            </a:outerShdw>
          </a:effectLst>
        </p:spPr>
        <p:txBody>
          <a:bodyPr wrap="none" rtlCol="0">
            <a:spAutoFit/>
          </a:bodyPr>
          <a:lstStyle/>
          <a:p>
            <a:r>
              <a:rPr lang="es-VE" sz="6000" dirty="0" smtClean="0">
                <a:solidFill>
                  <a:schemeClr val="bg1"/>
                </a:solidFill>
                <a:latin typeface="Arial Rounded MT Bold" pitchFamily="34" charset="0"/>
              </a:rPr>
              <a:t>ENCÁNTAME</a:t>
            </a:r>
            <a:endParaRPr lang="es-VE" sz="6000" dirty="0">
              <a:solidFill>
                <a:schemeClr val="bg1"/>
              </a:solidFill>
              <a:latin typeface="Arial Rounded MT Bold" pitchFamily="34" charset="0"/>
            </a:endParaRPr>
          </a:p>
        </p:txBody>
      </p:sp>
      <p:sp>
        <p:nvSpPr>
          <p:cNvPr id="21" name="4 CuadroTexto">
            <a:extLst>
              <a:ext uri="{FF2B5EF4-FFF2-40B4-BE49-F238E27FC236}">
                <a16:creationId xmlns:a16="http://schemas.microsoft.com/office/drawing/2014/main" xmlns="" id="{3134A149-D9A9-4156-8449-8631C4BCBB9C}"/>
              </a:ext>
            </a:extLst>
          </p:cNvPr>
          <p:cNvSpPr txBox="1"/>
          <p:nvPr/>
        </p:nvSpPr>
        <p:spPr>
          <a:xfrm rot="16200000">
            <a:off x="2983365" y="4762703"/>
            <a:ext cx="4236737"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s-VE" sz="4800" dirty="0" smtClean="0">
                <a:solidFill>
                  <a:schemeClr val="bg1"/>
                </a:solidFill>
                <a:latin typeface="Arial Rounded MT Bold" pitchFamily="34" charset="0"/>
              </a:rPr>
              <a:t>CUÉNTAME Y</a:t>
            </a:r>
            <a:endParaRPr lang="es-VE" sz="4800" dirty="0">
              <a:solidFill>
                <a:schemeClr val="bg1"/>
              </a:solidFill>
              <a:latin typeface="Arial Rounded MT Bold" pitchFamily="34" charset="0"/>
            </a:endParaRPr>
          </a:p>
        </p:txBody>
      </p:sp>
      <p:sp>
        <p:nvSpPr>
          <p:cNvPr id="22" name="5 CuadroTexto">
            <a:extLst>
              <a:ext uri="{FF2B5EF4-FFF2-40B4-BE49-F238E27FC236}">
                <a16:creationId xmlns:a16="http://schemas.microsoft.com/office/drawing/2014/main" xmlns="" id="{EAC902FC-539C-4D97-9CD8-701E565D448A}"/>
              </a:ext>
            </a:extLst>
          </p:cNvPr>
          <p:cNvSpPr txBox="1"/>
          <p:nvPr/>
        </p:nvSpPr>
        <p:spPr>
          <a:xfrm>
            <a:off x="4797152" y="7044079"/>
            <a:ext cx="1401346" cy="1200329"/>
          </a:xfrm>
          <a:prstGeom prst="rect">
            <a:avLst/>
          </a:prstGeom>
          <a:noFill/>
          <a:effectLst>
            <a:outerShdw blurRad="50800" dist="38100" dir="2700000" algn="tl" rotWithShape="0">
              <a:prstClr val="black">
                <a:alpha val="40000"/>
              </a:prstClr>
            </a:outerShdw>
          </a:effectLst>
        </p:spPr>
        <p:txBody>
          <a:bodyPr wrap="none" rtlCol="0">
            <a:spAutoFit/>
          </a:bodyPr>
          <a:lstStyle/>
          <a:p>
            <a:r>
              <a:rPr lang="es-VE" sz="7200" b="1" dirty="0" smtClean="0">
                <a:solidFill>
                  <a:schemeClr val="bg1"/>
                </a:solidFill>
                <a:latin typeface="Arial Rounded MT Bold" pitchFamily="34" charset="0"/>
              </a:rPr>
              <a:t>VI.</a:t>
            </a:r>
            <a:endParaRPr lang="es-VE" sz="7200" b="1" dirty="0">
              <a:solidFill>
                <a:schemeClr val="bg1"/>
              </a:solidFill>
              <a:latin typeface="Arial Rounded MT Bold" pitchFamily="34" charset="0"/>
            </a:endParaRPr>
          </a:p>
        </p:txBody>
      </p:sp>
    </p:spTree>
    <p:extLst>
      <p:ext uri="{BB962C8B-B14F-4D97-AF65-F5344CB8AC3E}">
        <p14:creationId xmlns:p14="http://schemas.microsoft.com/office/powerpoint/2010/main" xmlns="" val="38055265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73</a:t>
            </a:r>
            <a:endParaRPr lang="en-US" sz="1200" dirty="0">
              <a:solidFill>
                <a:schemeClr val="tx1">
                  <a:lumMod val="65000"/>
                  <a:lumOff val="35000"/>
                </a:schemeClr>
              </a:solidFill>
              <a:latin typeface="Arial" pitchFamily="34" charset="0"/>
              <a:cs typeface="Arial" pitchFamily="34" charset="0"/>
            </a:endParaRPr>
          </a:p>
        </p:txBody>
      </p:sp>
      <p:pic>
        <p:nvPicPr>
          <p:cNvPr id="5"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6"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4" cstate="print"/>
          <a:stretch>
            <a:fillRect/>
          </a:stretch>
        </p:blipFill>
        <p:spPr>
          <a:xfrm>
            <a:off x="4680453" y="8551690"/>
            <a:ext cx="548747" cy="375928"/>
          </a:xfrm>
          <a:prstGeom prst="rect">
            <a:avLst/>
          </a:prstGeom>
        </p:spPr>
      </p:pic>
      <p:pic>
        <p:nvPicPr>
          <p:cNvPr id="7"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5" cstate="print"/>
          <a:srcRect/>
          <a:stretch>
            <a:fillRect/>
          </a:stretch>
        </p:blipFill>
        <p:spPr bwMode="auto">
          <a:xfrm>
            <a:off x="5303624" y="8574565"/>
            <a:ext cx="429632" cy="389923"/>
          </a:xfrm>
          <a:prstGeom prst="rect">
            <a:avLst/>
          </a:prstGeom>
          <a:noFill/>
        </p:spPr>
      </p:pic>
      <p:sp>
        <p:nvSpPr>
          <p:cNvPr id="8" name="Rectángulo redondeado 34"/>
          <p:cNvSpPr/>
          <p:nvPr/>
        </p:nvSpPr>
        <p:spPr>
          <a:xfrm flipH="1">
            <a:off x="-27384" y="395536"/>
            <a:ext cx="5157192" cy="864096"/>
          </a:xfrm>
          <a:prstGeom prst="roundRect">
            <a:avLst/>
          </a:prstGeom>
          <a:gradFill>
            <a:gsLst>
              <a:gs pos="0">
                <a:schemeClr val="accent1">
                  <a:lumMod val="5000"/>
                  <a:lumOff val="95000"/>
                </a:schemeClr>
              </a:gs>
              <a:gs pos="13000">
                <a:schemeClr val="accent5">
                  <a:lumMod val="40000"/>
                  <a:lumOff val="60000"/>
                </a:schemeClr>
              </a:gs>
              <a:gs pos="26000">
                <a:srgbClr val="00A44A"/>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3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85184" y="189896"/>
            <a:ext cx="1834486" cy="1438237"/>
          </a:xfrm>
          <a:prstGeom prst="rect">
            <a:avLst/>
          </a:prstGeom>
        </p:spPr>
      </p:pic>
      <p:sp>
        <p:nvSpPr>
          <p:cNvPr id="10" name="Rectangle 6">
            <a:extLst/>
          </p:cNvPr>
          <p:cNvSpPr>
            <a:spLocks noChangeArrowheads="1"/>
          </p:cNvSpPr>
          <p:nvPr/>
        </p:nvSpPr>
        <p:spPr bwMode="auto">
          <a:xfrm>
            <a:off x="153380" y="504421"/>
            <a:ext cx="500381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sz="3600" b="1" dirty="0" smtClean="0">
                <a:solidFill>
                  <a:schemeClr val="bg1"/>
                </a:solidFill>
              </a:rPr>
              <a:t>C</a:t>
            </a:r>
            <a:r>
              <a:rPr lang="es-VE" sz="2800" b="1" dirty="0" smtClean="0">
                <a:solidFill>
                  <a:schemeClr val="bg1"/>
                </a:solidFill>
              </a:rPr>
              <a:t>UÉNTAME Y </a:t>
            </a:r>
            <a:r>
              <a:rPr lang="es-VE" sz="3600" b="1" dirty="0" smtClean="0">
                <a:solidFill>
                  <a:schemeClr val="bg1"/>
                </a:solidFill>
              </a:rPr>
              <a:t>E</a:t>
            </a:r>
            <a:r>
              <a:rPr lang="es-VE" sz="2800" b="1" dirty="0" smtClean="0">
                <a:solidFill>
                  <a:schemeClr val="bg1"/>
                </a:solidFill>
              </a:rPr>
              <a:t>NCÁNTAME </a:t>
            </a:r>
            <a:endParaRPr lang="es-VE" sz="2800" b="1" dirty="0">
              <a:solidFill>
                <a:schemeClr val="bg1"/>
              </a:solidFill>
            </a:endParaRPr>
          </a:p>
        </p:txBody>
      </p:sp>
      <p:sp>
        <p:nvSpPr>
          <p:cNvPr id="11" name="10 CuadroTexto"/>
          <p:cNvSpPr txBox="1"/>
          <p:nvPr/>
        </p:nvSpPr>
        <p:spPr>
          <a:xfrm>
            <a:off x="3364371" y="2028819"/>
            <a:ext cx="3207313" cy="5293757"/>
          </a:xfrm>
          <a:prstGeom prst="rect">
            <a:avLst/>
          </a:prstGeom>
          <a:noFill/>
        </p:spPr>
        <p:txBody>
          <a:bodyPr wrap="square" rtlCol="0">
            <a:spAutoFit/>
          </a:bodyPr>
          <a:lstStyle/>
          <a:p>
            <a:pPr marL="342900" indent="-342900" algn="just"/>
            <a:endParaRPr lang="en-US" sz="1600" b="1" i="1" dirty="0" smtClean="0">
              <a:solidFill>
                <a:srgbClr val="00A44A"/>
              </a:solidFill>
            </a:endParaRPr>
          </a:p>
          <a:p>
            <a:pPr marL="342900" indent="-342900" algn="just"/>
            <a:r>
              <a:rPr lang="es-ES_tradnl" sz="1600" b="1" dirty="0" smtClean="0">
                <a:solidFill>
                  <a:srgbClr val="00A44A"/>
                </a:solidFill>
              </a:rPr>
              <a:t>OBJETO DE SU USO</a:t>
            </a:r>
          </a:p>
          <a:p>
            <a:pPr marL="61913" indent="-1588" algn="just">
              <a:lnSpc>
                <a:spcPct val="150000"/>
              </a:lnSpc>
            </a:pPr>
            <a:endParaRPr lang="es-VE" sz="1200" dirty="0" smtClean="0">
              <a:solidFill>
                <a:schemeClr val="tx1">
                  <a:lumMod val="65000"/>
                  <a:lumOff val="35000"/>
                </a:schemeClr>
              </a:solidFill>
            </a:endParaRPr>
          </a:p>
          <a:p>
            <a:pPr marL="61913" indent="-1588" algn="just">
              <a:lnSpc>
                <a:spcPct val="150000"/>
              </a:lnSpc>
            </a:pPr>
            <a:r>
              <a:rPr lang="es-VE" sz="1200" dirty="0" smtClean="0">
                <a:solidFill>
                  <a:schemeClr val="tx1">
                    <a:lumMod val="65000"/>
                    <a:lumOff val="35000"/>
                  </a:schemeClr>
                </a:solidFill>
              </a:rPr>
              <a:t>La herramienta  PILAS Cuéntame y Encántame tiene como objetivo v</a:t>
            </a:r>
            <a:r>
              <a:rPr lang="es-ES_tradnl" sz="1200" dirty="0" smtClean="0">
                <a:solidFill>
                  <a:schemeClr val="tx1">
                    <a:lumMod val="65000"/>
                    <a:lumOff val="35000"/>
                  </a:schemeClr>
                </a:solidFill>
              </a:rPr>
              <a:t>alorar el carácter          comunicativo y perdurable de la escritura, a través de la producción de cuentos que  promuevan la  convivencia plácida entre los niños. </a:t>
            </a:r>
          </a:p>
          <a:p>
            <a:pPr marL="61913" indent="-1588" algn="just">
              <a:lnSpc>
                <a:spcPct val="150000"/>
              </a:lnSpc>
            </a:pPr>
            <a:r>
              <a:rPr lang="es-ES_tradnl" sz="1200" dirty="0" smtClean="0">
                <a:solidFill>
                  <a:schemeClr val="tx1">
                    <a:lumMod val="65000"/>
                    <a:lumOff val="35000"/>
                  </a:schemeClr>
                </a:solidFill>
              </a:rPr>
              <a:t>Los estudiantes </a:t>
            </a:r>
            <a:r>
              <a:rPr lang="es-ES" sz="1200" dirty="0" smtClean="0">
                <a:solidFill>
                  <a:schemeClr val="tx1">
                    <a:lumMod val="65000"/>
                    <a:lumOff val="35000"/>
                  </a:schemeClr>
                </a:solidFill>
              </a:rPr>
              <a:t>aprenden a: </a:t>
            </a:r>
            <a:endParaRPr lang="en-US" sz="1200" dirty="0" smtClean="0">
              <a:solidFill>
                <a:schemeClr val="tx1">
                  <a:lumMod val="65000"/>
                  <a:lumOff val="35000"/>
                </a:schemeClr>
              </a:solidFill>
            </a:endParaRPr>
          </a:p>
          <a:p>
            <a:pPr algn="just">
              <a:lnSpc>
                <a:spcPct val="150000"/>
              </a:lnSpc>
            </a:pPr>
            <a:r>
              <a:rPr lang="es-VE" sz="1200" dirty="0" smtClean="0">
                <a:solidFill>
                  <a:schemeClr val="tx1">
                    <a:lumMod val="65000"/>
                    <a:lumOff val="35000"/>
                  </a:schemeClr>
                </a:solidFill>
              </a:rPr>
              <a:t>  *</a:t>
            </a:r>
            <a:r>
              <a:rPr lang="es-ES" sz="1200" b="1" dirty="0" smtClean="0">
                <a:solidFill>
                  <a:schemeClr val="tx1">
                    <a:lumMod val="65000"/>
                    <a:lumOff val="35000"/>
                  </a:schemeClr>
                </a:solidFill>
              </a:rPr>
              <a:t>Escribir</a:t>
            </a:r>
            <a:r>
              <a:rPr lang="es-ES" sz="1200" dirty="0" smtClean="0">
                <a:solidFill>
                  <a:schemeClr val="tx1">
                    <a:lumMod val="65000"/>
                    <a:lumOff val="35000"/>
                  </a:schemeClr>
                </a:solidFill>
              </a:rPr>
              <a:t>: Expresar los pensamientos.</a:t>
            </a:r>
            <a:endParaRPr lang="en-US" sz="1200" dirty="0" smtClean="0">
              <a:solidFill>
                <a:schemeClr val="tx1">
                  <a:lumMod val="65000"/>
                  <a:lumOff val="35000"/>
                </a:schemeClr>
              </a:solidFill>
            </a:endParaRPr>
          </a:p>
          <a:p>
            <a:pPr algn="just">
              <a:lnSpc>
                <a:spcPct val="150000"/>
              </a:lnSpc>
            </a:pPr>
            <a:r>
              <a:rPr lang="es-VE" sz="1200" dirty="0" smtClean="0">
                <a:solidFill>
                  <a:schemeClr val="tx1">
                    <a:lumMod val="65000"/>
                    <a:lumOff val="35000"/>
                  </a:schemeClr>
                </a:solidFill>
              </a:rPr>
              <a:t>   *</a:t>
            </a:r>
            <a:r>
              <a:rPr lang="es-ES" sz="1200" b="1" dirty="0" smtClean="0">
                <a:solidFill>
                  <a:schemeClr val="tx1">
                    <a:lumMod val="65000"/>
                    <a:lumOff val="35000"/>
                  </a:schemeClr>
                </a:solidFill>
              </a:rPr>
              <a:t>Narrar</a:t>
            </a:r>
            <a:r>
              <a:rPr lang="es-ES" sz="1200" dirty="0" smtClean="0">
                <a:solidFill>
                  <a:schemeClr val="tx1">
                    <a:lumMod val="65000"/>
                    <a:lumOff val="35000"/>
                  </a:schemeClr>
                </a:solidFill>
              </a:rPr>
              <a:t>: una forma natural de organizar  la  </a:t>
            </a:r>
          </a:p>
          <a:p>
            <a:pPr marL="109538" algn="just">
              <a:lnSpc>
                <a:spcPct val="150000"/>
              </a:lnSpc>
            </a:pPr>
            <a:r>
              <a:rPr lang="es-ES" sz="1200" dirty="0" smtClean="0">
                <a:solidFill>
                  <a:schemeClr val="tx1">
                    <a:lumMod val="65000"/>
                    <a:lumOff val="35000"/>
                  </a:schemeClr>
                </a:solidFill>
              </a:rPr>
              <a:t>experiencia, construir la memoria individual </a:t>
            </a:r>
            <a:endParaRPr lang="en-US" sz="1200" dirty="0" smtClean="0">
              <a:solidFill>
                <a:schemeClr val="tx1">
                  <a:lumMod val="65000"/>
                  <a:lumOff val="35000"/>
                </a:schemeClr>
              </a:solidFill>
            </a:endParaRPr>
          </a:p>
          <a:p>
            <a:pPr algn="just">
              <a:lnSpc>
                <a:spcPct val="150000"/>
              </a:lnSpc>
            </a:pPr>
            <a:r>
              <a:rPr lang="es-ES" sz="1200" dirty="0" smtClean="0">
                <a:solidFill>
                  <a:schemeClr val="tx1">
                    <a:lumMod val="65000"/>
                    <a:lumOff val="35000"/>
                  </a:schemeClr>
                </a:solidFill>
              </a:rPr>
              <a:t>   y colectiva con base a criterios.                   </a:t>
            </a:r>
            <a:endParaRPr lang="en-US" sz="1200" dirty="0" smtClean="0">
              <a:solidFill>
                <a:schemeClr val="tx1">
                  <a:lumMod val="65000"/>
                  <a:lumOff val="35000"/>
                </a:schemeClr>
              </a:solidFill>
            </a:endParaRPr>
          </a:p>
          <a:p>
            <a:pPr algn="just">
              <a:lnSpc>
                <a:spcPct val="150000"/>
              </a:lnSpc>
            </a:pPr>
            <a:r>
              <a:rPr lang="es-VE" sz="1200" dirty="0" smtClean="0">
                <a:solidFill>
                  <a:schemeClr val="tx1">
                    <a:lumMod val="65000"/>
                    <a:lumOff val="35000"/>
                  </a:schemeClr>
                </a:solidFill>
              </a:rPr>
              <a:t>  *</a:t>
            </a:r>
            <a:r>
              <a:rPr lang="es-ES" sz="1200" b="1" dirty="0" smtClean="0">
                <a:solidFill>
                  <a:schemeClr val="tx1">
                    <a:lumMod val="65000"/>
                    <a:lumOff val="35000"/>
                  </a:schemeClr>
                </a:solidFill>
              </a:rPr>
              <a:t>Organizar el discurso</a:t>
            </a:r>
            <a:r>
              <a:rPr lang="es-ES" sz="1200" dirty="0" smtClean="0">
                <a:solidFill>
                  <a:schemeClr val="tx1">
                    <a:lumMod val="65000"/>
                    <a:lumOff val="35000"/>
                  </a:schemeClr>
                </a:solidFill>
              </a:rPr>
              <a:t> (escrito): en general     </a:t>
            </a:r>
          </a:p>
          <a:p>
            <a:pPr algn="just">
              <a:lnSpc>
                <a:spcPct val="150000"/>
              </a:lnSpc>
            </a:pPr>
            <a:r>
              <a:rPr lang="es-ES" sz="1200" dirty="0" smtClean="0">
                <a:solidFill>
                  <a:schemeClr val="tx1">
                    <a:lumMod val="65000"/>
                    <a:lumOff val="35000"/>
                  </a:schemeClr>
                </a:solidFill>
              </a:rPr>
              <a:t>  es el reflejo de la organización del   pensamiento.</a:t>
            </a:r>
            <a:endParaRPr lang="en-US" sz="1200" dirty="0" smtClean="0">
              <a:solidFill>
                <a:schemeClr val="tx1">
                  <a:lumMod val="65000"/>
                  <a:lumOff val="35000"/>
                </a:schemeClr>
              </a:solidFill>
            </a:endParaRPr>
          </a:p>
          <a:p>
            <a:pPr marL="61913" indent="-1588" algn="just">
              <a:lnSpc>
                <a:spcPct val="150000"/>
              </a:lnSpc>
            </a:pPr>
            <a:endParaRPr lang="es-ES_tradnl" sz="1200" dirty="0" smtClean="0">
              <a:solidFill>
                <a:schemeClr val="tx1">
                  <a:lumMod val="65000"/>
                  <a:lumOff val="35000"/>
                </a:schemeClr>
              </a:solidFill>
            </a:endParaRPr>
          </a:p>
          <a:p>
            <a:pPr marL="61913" indent="-1588" algn="just">
              <a:lnSpc>
                <a:spcPct val="150000"/>
              </a:lnSpc>
            </a:pPr>
            <a:endParaRPr lang="es-ES_tradnl" sz="1200" b="1" dirty="0" smtClean="0">
              <a:solidFill>
                <a:schemeClr val="tx1">
                  <a:lumMod val="65000"/>
                  <a:lumOff val="35000"/>
                </a:schemeClr>
              </a:solidFill>
            </a:endParaRPr>
          </a:p>
        </p:txBody>
      </p:sp>
      <p:cxnSp>
        <p:nvCxnSpPr>
          <p:cNvPr id="12" name="39 Conector recto de flecha"/>
          <p:cNvCxnSpPr/>
          <p:nvPr/>
        </p:nvCxnSpPr>
        <p:spPr>
          <a:xfrm>
            <a:off x="3364372" y="2074623"/>
            <a:ext cx="0" cy="15304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13" name="132 Conector recto de flecha"/>
          <p:cNvCxnSpPr/>
          <p:nvPr/>
        </p:nvCxnSpPr>
        <p:spPr>
          <a:xfrm>
            <a:off x="3840439" y="2074623"/>
            <a:ext cx="797202" cy="276999"/>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14" name="134 Conector recto de flecha"/>
          <p:cNvCxnSpPr/>
          <p:nvPr/>
        </p:nvCxnSpPr>
        <p:spPr>
          <a:xfrm flipH="1">
            <a:off x="3796891" y="2074623"/>
            <a:ext cx="225838" cy="276999"/>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pic>
        <p:nvPicPr>
          <p:cNvPr id="16" name="Imagen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88640" y="2074623"/>
            <a:ext cx="3137815" cy="2353361"/>
          </a:xfrm>
          <a:prstGeom prst="rect">
            <a:avLst/>
          </a:prstGeom>
          <a:effectLst>
            <a:reflection blurRad="6350" stA="50000" endA="295" endPos="92000" dist="101600" dir="5400000" sy="-100000" algn="bl" rotWithShape="0"/>
          </a:effectLst>
        </p:spPr>
      </p:pic>
    </p:spTree>
    <p:extLst>
      <p:ext uri="{BB962C8B-B14F-4D97-AF65-F5344CB8AC3E}">
        <p14:creationId xmlns:p14="http://schemas.microsoft.com/office/powerpoint/2010/main" xmlns="" val="57162943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74</a:t>
            </a:r>
            <a:endParaRPr lang="en-US" sz="1200" dirty="0">
              <a:solidFill>
                <a:schemeClr val="tx1">
                  <a:lumMod val="65000"/>
                  <a:lumOff val="35000"/>
                </a:schemeClr>
              </a:solidFill>
              <a:latin typeface="Arial" pitchFamily="34" charset="0"/>
              <a:cs typeface="Arial" pitchFamily="34" charset="0"/>
            </a:endParaRPr>
          </a:p>
        </p:txBody>
      </p:sp>
      <p:pic>
        <p:nvPicPr>
          <p:cNvPr id="5"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6"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4" cstate="print"/>
          <a:stretch>
            <a:fillRect/>
          </a:stretch>
        </p:blipFill>
        <p:spPr>
          <a:xfrm>
            <a:off x="4680453" y="8551690"/>
            <a:ext cx="548747" cy="375928"/>
          </a:xfrm>
          <a:prstGeom prst="rect">
            <a:avLst/>
          </a:prstGeom>
        </p:spPr>
      </p:pic>
      <p:pic>
        <p:nvPicPr>
          <p:cNvPr id="7"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5" cstate="print"/>
          <a:srcRect/>
          <a:stretch>
            <a:fillRect/>
          </a:stretch>
        </p:blipFill>
        <p:spPr bwMode="auto">
          <a:xfrm>
            <a:off x="5303624" y="8574565"/>
            <a:ext cx="429632" cy="389923"/>
          </a:xfrm>
          <a:prstGeom prst="rect">
            <a:avLst/>
          </a:prstGeom>
          <a:noFill/>
        </p:spPr>
      </p:pic>
      <p:sp>
        <p:nvSpPr>
          <p:cNvPr id="8" name="Rectángulo redondeado 34"/>
          <p:cNvSpPr/>
          <p:nvPr/>
        </p:nvSpPr>
        <p:spPr>
          <a:xfrm flipH="1">
            <a:off x="-27384" y="395536"/>
            <a:ext cx="5157192" cy="864096"/>
          </a:xfrm>
          <a:prstGeom prst="roundRect">
            <a:avLst/>
          </a:prstGeom>
          <a:gradFill>
            <a:gsLst>
              <a:gs pos="0">
                <a:schemeClr val="accent1">
                  <a:lumMod val="5000"/>
                  <a:lumOff val="95000"/>
                </a:schemeClr>
              </a:gs>
              <a:gs pos="13000">
                <a:schemeClr val="accent5">
                  <a:lumMod val="40000"/>
                  <a:lumOff val="60000"/>
                </a:schemeClr>
              </a:gs>
              <a:gs pos="26000">
                <a:srgbClr val="00A44A"/>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3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85184" y="189896"/>
            <a:ext cx="1834486" cy="1438237"/>
          </a:xfrm>
          <a:prstGeom prst="rect">
            <a:avLst/>
          </a:prstGeom>
        </p:spPr>
      </p:pic>
      <p:sp>
        <p:nvSpPr>
          <p:cNvPr id="10" name="Rectangle 6">
            <a:extLst/>
          </p:cNvPr>
          <p:cNvSpPr>
            <a:spLocks noChangeArrowheads="1"/>
          </p:cNvSpPr>
          <p:nvPr/>
        </p:nvSpPr>
        <p:spPr bwMode="auto">
          <a:xfrm>
            <a:off x="153380" y="350532"/>
            <a:ext cx="464377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sz="2800" b="1" dirty="0" smtClean="0">
                <a:solidFill>
                  <a:schemeClr val="bg1"/>
                </a:solidFill>
              </a:rPr>
              <a:t>¿CÓMO SE ORGANIZA EL AULA Y LOS ALUMNOS?</a:t>
            </a:r>
            <a:endParaRPr lang="es-VE" sz="2800" b="1" dirty="0">
              <a:solidFill>
                <a:schemeClr val="bg1"/>
              </a:solidFill>
            </a:endParaRPr>
          </a:p>
        </p:txBody>
      </p:sp>
      <p:sp>
        <p:nvSpPr>
          <p:cNvPr id="15" name="3 Marcador de texto"/>
          <p:cNvSpPr txBox="1">
            <a:spLocks/>
          </p:cNvSpPr>
          <p:nvPr/>
        </p:nvSpPr>
        <p:spPr>
          <a:xfrm>
            <a:off x="153380" y="1403648"/>
            <a:ext cx="3080396" cy="7534486"/>
          </a:xfrm>
          <a:prstGeom prst="rect">
            <a:avLst/>
          </a:prstGeom>
          <a:noFill/>
          <a:ln>
            <a:solidFill>
              <a:schemeClr val="bg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s-ES" sz="1200" dirty="0" smtClean="0">
                <a:solidFill>
                  <a:schemeClr val="tx1">
                    <a:lumMod val="65000"/>
                    <a:lumOff val="35000"/>
                  </a:schemeClr>
                </a:solidFill>
              </a:rPr>
              <a:t>¿</a:t>
            </a:r>
            <a:r>
              <a:rPr lang="es-ES" sz="1200" b="1" dirty="0" smtClean="0">
                <a:solidFill>
                  <a:schemeClr val="tx1">
                    <a:lumMod val="65000"/>
                    <a:lumOff val="35000"/>
                  </a:schemeClr>
                </a:solidFill>
              </a:rPr>
              <a:t>QUÉ APRENDEN LOS ESTUDIANTES  AL ESCRIBIR UN CUENTO  COLECTIVO?</a:t>
            </a:r>
            <a:endParaRPr lang="en-US" sz="1200" b="1" dirty="0" smtClean="0">
              <a:solidFill>
                <a:schemeClr val="tx1">
                  <a:lumMod val="65000"/>
                  <a:lumOff val="35000"/>
                </a:schemeClr>
              </a:solidFill>
            </a:endParaRPr>
          </a:p>
          <a:p>
            <a:pPr marL="0" indent="0" algn="just">
              <a:lnSpc>
                <a:spcPct val="150000"/>
              </a:lnSpc>
              <a:buFont typeface="Arial" panose="020B0604020202020204" pitchFamily="34" charset="0"/>
              <a:buNone/>
            </a:pPr>
            <a:r>
              <a:rPr lang="es-ES" sz="1200" dirty="0" smtClean="0">
                <a:solidFill>
                  <a:schemeClr val="tx1">
                    <a:lumMod val="65000"/>
                    <a:lumOff val="35000"/>
                  </a:schemeClr>
                </a:solidFill>
              </a:rPr>
              <a:t>Aprenden a:</a:t>
            </a:r>
            <a:endParaRPr lang="en-US" sz="1200" dirty="0" smtClean="0">
              <a:solidFill>
                <a:schemeClr val="tx1">
                  <a:lumMod val="65000"/>
                  <a:lumOff val="35000"/>
                </a:schemeClr>
              </a:solidFill>
            </a:endParaRPr>
          </a:p>
          <a:p>
            <a:pPr marL="0" indent="0" algn="just">
              <a:lnSpc>
                <a:spcPct val="150000"/>
              </a:lnSpc>
              <a:buFont typeface="Arial" panose="020B0604020202020204" pitchFamily="34" charset="0"/>
              <a:buNone/>
            </a:pPr>
            <a:r>
              <a:rPr lang="es-ES" sz="1200" b="1" dirty="0" smtClean="0">
                <a:solidFill>
                  <a:schemeClr val="tx1">
                    <a:lumMod val="65000"/>
                    <a:lumOff val="35000"/>
                  </a:schemeClr>
                </a:solidFill>
              </a:rPr>
              <a:t>-</a:t>
            </a:r>
            <a:r>
              <a:rPr lang="es-ES" sz="1200" dirty="0" smtClean="0">
                <a:solidFill>
                  <a:schemeClr val="tx1">
                    <a:lumMod val="65000"/>
                    <a:lumOff val="35000"/>
                  </a:schemeClr>
                </a:solidFill>
              </a:rPr>
              <a:t>Trabajar  en equipo</a:t>
            </a:r>
          </a:p>
          <a:p>
            <a:pPr marL="0" indent="0" algn="just">
              <a:lnSpc>
                <a:spcPct val="150000"/>
              </a:lnSpc>
              <a:buFont typeface="Arial" panose="020B0604020202020204" pitchFamily="34" charset="0"/>
              <a:buNone/>
            </a:pPr>
            <a:r>
              <a:rPr lang="es-ES" sz="1200" dirty="0" smtClean="0">
                <a:solidFill>
                  <a:schemeClr val="tx1">
                    <a:lumMod val="65000"/>
                    <a:lumOff val="35000"/>
                  </a:schemeClr>
                </a:solidFill>
              </a:rPr>
              <a:t>-Respetar las ideas del otro</a:t>
            </a:r>
            <a:endParaRPr lang="en-US" sz="1200" dirty="0" smtClean="0">
              <a:solidFill>
                <a:schemeClr val="tx1">
                  <a:lumMod val="65000"/>
                  <a:lumOff val="35000"/>
                </a:schemeClr>
              </a:solidFill>
            </a:endParaRPr>
          </a:p>
          <a:p>
            <a:pPr marL="0" indent="0" algn="just">
              <a:lnSpc>
                <a:spcPct val="150000"/>
              </a:lnSpc>
              <a:buFont typeface="Arial" panose="020B0604020202020204" pitchFamily="34" charset="0"/>
              <a:buNone/>
            </a:pPr>
            <a:r>
              <a:rPr lang="es-VE" sz="1200" dirty="0" smtClean="0">
                <a:solidFill>
                  <a:schemeClr val="tx1">
                    <a:lumMod val="65000"/>
                    <a:lumOff val="35000"/>
                  </a:schemeClr>
                </a:solidFill>
              </a:rPr>
              <a:t>-</a:t>
            </a:r>
            <a:r>
              <a:rPr lang="es-ES" sz="1200" dirty="0" smtClean="0">
                <a:solidFill>
                  <a:schemeClr val="tx1">
                    <a:lumMod val="65000"/>
                    <a:lumOff val="35000"/>
                  </a:schemeClr>
                </a:solidFill>
              </a:rPr>
              <a:t>Ser solidarios</a:t>
            </a:r>
            <a:endParaRPr lang="en-US" sz="1200" dirty="0" smtClean="0">
              <a:solidFill>
                <a:schemeClr val="tx1">
                  <a:lumMod val="65000"/>
                  <a:lumOff val="35000"/>
                </a:schemeClr>
              </a:solidFill>
            </a:endParaRPr>
          </a:p>
          <a:p>
            <a:pPr marL="0" indent="0" algn="just">
              <a:lnSpc>
                <a:spcPct val="150000"/>
              </a:lnSpc>
              <a:buFont typeface="Arial" panose="020B0604020202020204" pitchFamily="34" charset="0"/>
              <a:buNone/>
            </a:pPr>
            <a:r>
              <a:rPr lang="es-ES" sz="1200" dirty="0" smtClean="0">
                <a:solidFill>
                  <a:schemeClr val="tx1">
                    <a:lumMod val="65000"/>
                    <a:lumOff val="35000"/>
                  </a:schemeClr>
                </a:solidFill>
              </a:rPr>
              <a:t>-Convivir </a:t>
            </a:r>
          </a:p>
          <a:p>
            <a:pPr algn="just">
              <a:lnSpc>
                <a:spcPct val="150000"/>
              </a:lnSpc>
            </a:pPr>
            <a:endParaRPr lang="es-ES" sz="1200" b="1" dirty="0" smtClean="0">
              <a:solidFill>
                <a:schemeClr val="tx1">
                  <a:lumMod val="65000"/>
                  <a:lumOff val="35000"/>
                </a:schemeClr>
              </a:solidFill>
            </a:endParaRPr>
          </a:p>
          <a:p>
            <a:pPr marL="0" indent="0" algn="just">
              <a:lnSpc>
                <a:spcPct val="150000"/>
              </a:lnSpc>
              <a:buFont typeface="Arial" panose="020B0604020202020204" pitchFamily="34" charset="0"/>
              <a:buNone/>
            </a:pPr>
            <a:r>
              <a:rPr lang="es-VE" sz="1200" b="1" dirty="0" smtClean="0">
                <a:solidFill>
                  <a:schemeClr val="tx1">
                    <a:lumMod val="65000"/>
                    <a:lumOff val="35000"/>
                  </a:schemeClr>
                </a:solidFill>
              </a:rPr>
              <a:t>¿CÓMO SE ORGANIZA EL AULA Y LOS ESTUDIANTES?</a:t>
            </a:r>
          </a:p>
          <a:p>
            <a:pPr marL="0" indent="0" algn="just">
              <a:lnSpc>
                <a:spcPct val="150000"/>
              </a:lnSpc>
              <a:buFont typeface="Arial" panose="020B0604020202020204" pitchFamily="34" charset="0"/>
              <a:buNone/>
            </a:pPr>
            <a:r>
              <a:rPr lang="es-ES_tradnl" sz="1200" dirty="0" smtClean="0">
                <a:solidFill>
                  <a:schemeClr val="tx1">
                    <a:lumMod val="65000"/>
                    <a:lumOff val="35000"/>
                  </a:schemeClr>
                </a:solidFill>
              </a:rPr>
              <a:t>El  aula debe organizarse de tal manera que propicie un ambiente agradable, para la inventiva y  la creatividad. La </a:t>
            </a:r>
            <a:r>
              <a:rPr lang="es-VE" sz="1200" dirty="0" smtClean="0">
                <a:solidFill>
                  <a:schemeClr val="tx1">
                    <a:lumMod val="65000"/>
                    <a:lumOff val="35000"/>
                  </a:schemeClr>
                </a:solidFill>
              </a:rPr>
              <a:t>disposición</a:t>
            </a:r>
            <a:r>
              <a:rPr lang="es-ES_tradnl" sz="1200" dirty="0" smtClean="0">
                <a:solidFill>
                  <a:schemeClr val="tx1">
                    <a:lumMod val="65000"/>
                    <a:lumOff val="35000"/>
                  </a:schemeClr>
                </a:solidFill>
              </a:rPr>
              <a:t> de los estudiantes debe romper con la tradicional formación en filas, los participantes deben estar en capacidad de verse a la  cara unos </a:t>
            </a:r>
            <a:r>
              <a:rPr lang="es-ES_tradnl" sz="1200" dirty="0">
                <a:solidFill>
                  <a:schemeClr val="tx1">
                    <a:lumMod val="65000"/>
                    <a:lumOff val="35000"/>
                  </a:schemeClr>
                </a:solidFill>
              </a:rPr>
              <a:t>a</a:t>
            </a:r>
            <a:r>
              <a:rPr lang="es-ES_tradnl" sz="1200" dirty="0" smtClean="0">
                <a:solidFill>
                  <a:schemeClr val="tx1">
                    <a:lumMod val="65000"/>
                    <a:lumOff val="35000"/>
                  </a:schemeClr>
                </a:solidFill>
              </a:rPr>
              <a:t> otros. Distribuciones en círculo, media luna o rincones de lectura suelen ser apropiados. La participación de los estudiantes es colectiva, (trabajo en grupo).</a:t>
            </a:r>
          </a:p>
          <a:p>
            <a:pPr marL="0" indent="0" algn="just">
              <a:lnSpc>
                <a:spcPct val="150000"/>
              </a:lnSpc>
              <a:buFont typeface="Arial" panose="020B0604020202020204" pitchFamily="34" charset="0"/>
              <a:buNone/>
            </a:pPr>
            <a:endParaRPr lang="es-ES_tradnl" sz="1200" dirty="0" smtClean="0">
              <a:solidFill>
                <a:schemeClr val="tx1">
                  <a:lumMod val="65000"/>
                  <a:lumOff val="35000"/>
                </a:schemeClr>
              </a:solidFill>
            </a:endParaRPr>
          </a:p>
          <a:p>
            <a:pPr marL="0" indent="0" algn="just">
              <a:lnSpc>
                <a:spcPct val="150000"/>
              </a:lnSpc>
              <a:buNone/>
            </a:pPr>
            <a:r>
              <a:rPr lang="es-VE" sz="1200" b="1" dirty="0">
                <a:solidFill>
                  <a:schemeClr val="tx1">
                    <a:lumMod val="65000"/>
                    <a:lumOff val="35000"/>
                  </a:schemeClr>
                </a:solidFill>
              </a:rPr>
              <a:t>ROL DEL </a:t>
            </a:r>
            <a:r>
              <a:rPr lang="es-VE" sz="1200" b="1" dirty="0" smtClean="0">
                <a:solidFill>
                  <a:schemeClr val="tx1">
                    <a:lumMod val="65000"/>
                    <a:lumOff val="35000"/>
                  </a:schemeClr>
                </a:solidFill>
              </a:rPr>
              <a:t>DOCENTE</a:t>
            </a:r>
            <a:endParaRPr lang="es-VE" sz="1200" b="1" dirty="0">
              <a:solidFill>
                <a:schemeClr val="tx1">
                  <a:lumMod val="65000"/>
                  <a:lumOff val="35000"/>
                </a:schemeClr>
              </a:solidFill>
            </a:endParaRPr>
          </a:p>
          <a:p>
            <a:pPr marL="0" lvl="0" indent="0" algn="just">
              <a:lnSpc>
                <a:spcPct val="150000"/>
              </a:lnSpc>
              <a:buNone/>
            </a:pPr>
            <a:r>
              <a:rPr lang="es-ES_tradnl" sz="1200" b="1" dirty="0">
                <a:solidFill>
                  <a:schemeClr val="tx1">
                    <a:lumMod val="65000"/>
                    <a:lumOff val="35000"/>
                  </a:schemeClr>
                </a:solidFill>
              </a:rPr>
              <a:t>-Antes del ejercicio</a:t>
            </a:r>
            <a:r>
              <a:rPr lang="es-ES_tradnl" sz="1200" dirty="0">
                <a:solidFill>
                  <a:schemeClr val="tx1">
                    <a:lumMod val="65000"/>
                    <a:lumOff val="35000"/>
                  </a:schemeClr>
                </a:solidFill>
              </a:rPr>
              <a:t>: Sensibiliza y motiva a los estudiantes  en cuanto a la producción de cuentos. </a:t>
            </a:r>
            <a:r>
              <a:rPr lang="es-VE" sz="1200" dirty="0">
                <a:solidFill>
                  <a:schemeClr val="tx1">
                    <a:lumMod val="65000"/>
                    <a:lumOff val="35000"/>
                  </a:schemeClr>
                </a:solidFill>
              </a:rPr>
              <a:t>Organiza los equipos de trabajo, se sugiere conformar grupos de 7 a 10  estudiantes, considerando la matrícula</a:t>
            </a:r>
            <a:r>
              <a:rPr lang="es-VE" sz="1200" i="1" dirty="0">
                <a:solidFill>
                  <a:schemeClr val="tx1">
                    <a:lumMod val="65000"/>
                    <a:lumOff val="35000"/>
                  </a:schemeClr>
                </a:solidFill>
              </a:rPr>
              <a:t>. </a:t>
            </a:r>
          </a:p>
          <a:p>
            <a:pPr marL="0" indent="0" algn="just">
              <a:lnSpc>
                <a:spcPct val="150000"/>
              </a:lnSpc>
              <a:buFont typeface="Arial" panose="020B0604020202020204" pitchFamily="34" charset="0"/>
              <a:buNone/>
            </a:pPr>
            <a:endParaRPr lang="en-US" sz="1200" dirty="0" smtClean="0">
              <a:solidFill>
                <a:schemeClr val="tx1">
                  <a:lumMod val="65000"/>
                  <a:lumOff val="35000"/>
                </a:schemeClr>
              </a:solidFill>
            </a:endParaRPr>
          </a:p>
          <a:p>
            <a:pPr algn="just">
              <a:lnSpc>
                <a:spcPct val="150000"/>
              </a:lnSpc>
            </a:pPr>
            <a:endParaRPr lang="en-US" sz="1200" dirty="0" smtClean="0">
              <a:solidFill>
                <a:schemeClr val="tx1">
                  <a:lumMod val="65000"/>
                  <a:lumOff val="35000"/>
                </a:schemeClr>
              </a:solidFill>
            </a:endParaRPr>
          </a:p>
        </p:txBody>
      </p:sp>
      <p:sp>
        <p:nvSpPr>
          <p:cNvPr id="17" name="16 CuadroTexto"/>
          <p:cNvSpPr txBox="1"/>
          <p:nvPr/>
        </p:nvSpPr>
        <p:spPr>
          <a:xfrm>
            <a:off x="3347864" y="1403648"/>
            <a:ext cx="3249488" cy="7571303"/>
          </a:xfrm>
          <a:prstGeom prst="rect">
            <a:avLst/>
          </a:prstGeom>
          <a:noFill/>
        </p:spPr>
        <p:txBody>
          <a:bodyPr wrap="square" rtlCol="0">
            <a:spAutoFit/>
          </a:bodyPr>
          <a:lstStyle/>
          <a:p>
            <a:pPr lvl="0" algn="just">
              <a:lnSpc>
                <a:spcPct val="150000"/>
              </a:lnSpc>
            </a:pPr>
            <a:endParaRPr lang="es-VE" sz="1200" dirty="0" smtClean="0">
              <a:solidFill>
                <a:schemeClr val="tx1">
                  <a:lumMod val="65000"/>
                  <a:lumOff val="35000"/>
                </a:schemeClr>
              </a:solidFill>
            </a:endParaRPr>
          </a:p>
          <a:p>
            <a:pPr algn="just">
              <a:lnSpc>
                <a:spcPct val="150000"/>
              </a:lnSpc>
            </a:pPr>
            <a:r>
              <a:rPr lang="es-ES_tradnl" sz="1200" b="1" dirty="0" smtClean="0">
                <a:solidFill>
                  <a:schemeClr val="tx1">
                    <a:lumMod val="65000"/>
                    <a:lumOff val="35000"/>
                  </a:schemeClr>
                </a:solidFill>
              </a:rPr>
              <a:t>-Durante el ejercicio:</a:t>
            </a:r>
            <a:r>
              <a:rPr lang="es-ES_tradnl" sz="1200" dirty="0" smtClean="0">
                <a:solidFill>
                  <a:schemeClr val="tx1">
                    <a:lumMod val="65000"/>
                    <a:lumOff val="35000"/>
                  </a:schemeClr>
                </a:solidFill>
              </a:rPr>
              <a:t> Lee y muestra cuentos a los alumnos. </a:t>
            </a:r>
            <a:endParaRPr lang="en-US" sz="1200" dirty="0" smtClean="0">
              <a:solidFill>
                <a:schemeClr val="tx1">
                  <a:lumMod val="65000"/>
                  <a:lumOff val="35000"/>
                </a:schemeClr>
              </a:solidFill>
            </a:endParaRPr>
          </a:p>
          <a:p>
            <a:pPr algn="just">
              <a:lnSpc>
                <a:spcPct val="150000"/>
              </a:lnSpc>
            </a:pPr>
            <a:r>
              <a:rPr lang="es-ES_tradnl" sz="1200" dirty="0" smtClean="0">
                <a:solidFill>
                  <a:schemeClr val="tx1">
                    <a:lumMod val="65000"/>
                    <a:lumOff val="35000"/>
                  </a:schemeClr>
                </a:solidFill>
              </a:rPr>
              <a:t>Orienta el proceso de producción literaria: escritura, ortografía, pulcritud, dibujos.  </a:t>
            </a:r>
            <a:endParaRPr lang="en-US" sz="1200" b="1" dirty="0" smtClean="0">
              <a:solidFill>
                <a:schemeClr val="tx1">
                  <a:lumMod val="65000"/>
                  <a:lumOff val="35000"/>
                </a:schemeClr>
              </a:solidFill>
            </a:endParaRPr>
          </a:p>
          <a:p>
            <a:pPr algn="just">
              <a:lnSpc>
                <a:spcPct val="150000"/>
              </a:lnSpc>
            </a:pPr>
            <a:r>
              <a:rPr lang="es-ES_tradnl" sz="1200" dirty="0" smtClean="0">
                <a:solidFill>
                  <a:schemeClr val="tx1">
                    <a:lumMod val="65000"/>
                    <a:lumOff val="35000"/>
                  </a:schemeClr>
                </a:solidFill>
              </a:rPr>
              <a:t>Dispón y organiza el material necesario en cada grupo. </a:t>
            </a:r>
            <a:endParaRPr lang="en-US" sz="1200" dirty="0" smtClean="0">
              <a:solidFill>
                <a:schemeClr val="tx1">
                  <a:lumMod val="65000"/>
                  <a:lumOff val="35000"/>
                </a:schemeClr>
              </a:solidFill>
            </a:endParaRPr>
          </a:p>
          <a:p>
            <a:pPr algn="just">
              <a:lnSpc>
                <a:spcPct val="150000"/>
              </a:lnSpc>
            </a:pPr>
            <a:r>
              <a:rPr lang="es-ES_tradnl" sz="1200" dirty="0" smtClean="0">
                <a:solidFill>
                  <a:schemeClr val="tx1">
                    <a:lumMod val="65000"/>
                    <a:lumOff val="35000"/>
                  </a:schemeClr>
                </a:solidFill>
              </a:rPr>
              <a:t>En  quinto grado los alumnos </a:t>
            </a:r>
            <a:r>
              <a:rPr lang="es-ES_tradnl" sz="1200" b="1" dirty="0" smtClean="0">
                <a:solidFill>
                  <a:schemeClr val="tx1">
                    <a:lumMod val="65000"/>
                    <a:lumOff val="35000"/>
                  </a:schemeClr>
                </a:solidFill>
              </a:rPr>
              <a:t>elaboran cuentos ilustrados</a:t>
            </a:r>
            <a:r>
              <a:rPr lang="es-ES_tradnl" sz="1200" dirty="0" smtClean="0">
                <a:solidFill>
                  <a:schemeClr val="tx1">
                    <a:lumMod val="65000"/>
                    <a:lumOff val="35000"/>
                  </a:schemeClr>
                </a:solidFill>
              </a:rPr>
              <a:t>. El énfasis  de la función narrativa radica en el texto escrito y las imágenes solamente “ilustran” lo dicho en el texto.  En este  grado los alumnos podrán enriquecer sus producciones,   incorporando recursos literarios como: onomatopeyas, comparaciones, símil, metáforas, entre otros. Es </a:t>
            </a:r>
            <a:r>
              <a:rPr lang="es-ES_tradnl" sz="1200" dirty="0">
                <a:solidFill>
                  <a:schemeClr val="tx1">
                    <a:lumMod val="65000"/>
                    <a:lumOff val="35000"/>
                  </a:schemeClr>
                </a:solidFill>
              </a:rPr>
              <a:t>importante la orientación del </a:t>
            </a:r>
            <a:r>
              <a:rPr lang="es-ES_tradnl" sz="1200" dirty="0" smtClean="0">
                <a:solidFill>
                  <a:schemeClr val="tx1">
                    <a:lumMod val="65000"/>
                    <a:lumOff val="35000"/>
                  </a:schemeClr>
                </a:solidFill>
              </a:rPr>
              <a:t>docente, en ese sentido. Las producciones  estarán ajustadas  al nivel.</a:t>
            </a:r>
          </a:p>
          <a:p>
            <a:pPr algn="just">
              <a:lnSpc>
                <a:spcPct val="150000"/>
              </a:lnSpc>
            </a:pPr>
            <a:endParaRPr lang="es-ES_tradnl" sz="1200" dirty="0" smtClean="0">
              <a:solidFill>
                <a:schemeClr val="tx1">
                  <a:lumMod val="65000"/>
                  <a:lumOff val="35000"/>
                </a:schemeClr>
              </a:solidFill>
            </a:endParaRPr>
          </a:p>
          <a:p>
            <a:pPr algn="just">
              <a:lnSpc>
                <a:spcPct val="150000"/>
              </a:lnSpc>
            </a:pPr>
            <a:r>
              <a:rPr lang="es-ES_tradnl" sz="1200" b="1" dirty="0" smtClean="0">
                <a:solidFill>
                  <a:schemeClr val="tx1">
                    <a:lumMod val="65000"/>
                    <a:lumOff val="35000"/>
                  </a:schemeClr>
                </a:solidFill>
              </a:rPr>
              <a:t>-Después del ejercicio: </a:t>
            </a:r>
            <a:r>
              <a:rPr lang="es-ES_tradnl" sz="1200" dirty="0" smtClean="0">
                <a:solidFill>
                  <a:schemeClr val="tx1">
                    <a:lumMod val="65000"/>
                    <a:lumOff val="35000"/>
                  </a:schemeClr>
                </a:solidFill>
              </a:rPr>
              <a:t>revisar cada uno de los cuentos, valorar las producciones, realizar exposición de los trabajos. Evaluar y registrar. Al finalizar el lapso  correlaciona todo lo trabajado con los resultados de la </a:t>
            </a:r>
            <a:r>
              <a:rPr lang="es-ES_tradnl" sz="1200" b="1" dirty="0" smtClean="0">
                <a:solidFill>
                  <a:schemeClr val="tx1">
                    <a:lumMod val="65000"/>
                    <a:lumOff val="35000"/>
                  </a:schemeClr>
                </a:solidFill>
                <a:hlinkClick r:id="rId7" action="ppaction://hlinksldjump"/>
              </a:rPr>
              <a:t>Ficha de Escritura</a:t>
            </a:r>
            <a:r>
              <a:rPr lang="es-ES_tradnl" sz="1200" dirty="0" smtClean="0">
                <a:solidFill>
                  <a:schemeClr val="tx1">
                    <a:lumMod val="65000"/>
                    <a:lumOff val="35000"/>
                  </a:schemeClr>
                </a:solidFill>
              </a:rPr>
              <a:t>. </a:t>
            </a:r>
            <a:endParaRPr lang="en-US" sz="1200" dirty="0" smtClean="0">
              <a:solidFill>
                <a:schemeClr val="tx1">
                  <a:lumMod val="65000"/>
                  <a:lumOff val="35000"/>
                </a:schemeClr>
              </a:solidFill>
            </a:endParaRPr>
          </a:p>
          <a:p>
            <a:pPr algn="just">
              <a:lnSpc>
                <a:spcPct val="150000"/>
              </a:lnSpc>
            </a:pPr>
            <a:endParaRPr lang="es-ES_tradnl" sz="1200" dirty="0" smtClean="0">
              <a:solidFill>
                <a:schemeClr val="tx1">
                  <a:lumMod val="65000"/>
                  <a:lumOff val="35000"/>
                </a:schemeClr>
              </a:solidFill>
            </a:endParaRPr>
          </a:p>
          <a:p>
            <a:pPr algn="just">
              <a:lnSpc>
                <a:spcPct val="150000"/>
              </a:lnSpc>
            </a:pPr>
            <a:r>
              <a:rPr lang="es-ES_tradnl" sz="1200" b="1" dirty="0" smtClean="0">
                <a:solidFill>
                  <a:schemeClr val="tx1">
                    <a:lumMod val="65000"/>
                    <a:lumOff val="35000"/>
                  </a:schemeClr>
                </a:solidFill>
              </a:rPr>
              <a:t> </a:t>
            </a:r>
            <a:endParaRPr lang="en-US" sz="1200" dirty="0" smtClean="0">
              <a:solidFill>
                <a:schemeClr val="tx1">
                  <a:lumMod val="65000"/>
                  <a:lumOff val="35000"/>
                </a:schemeClr>
              </a:solidFill>
            </a:endParaRPr>
          </a:p>
          <a:p>
            <a:pPr algn="just">
              <a:lnSpc>
                <a:spcPct val="150000"/>
              </a:lnSpc>
            </a:pPr>
            <a:endParaRPr lang="es-VE" sz="1200" dirty="0">
              <a:solidFill>
                <a:schemeClr val="tx1">
                  <a:lumMod val="65000"/>
                  <a:lumOff val="35000"/>
                </a:schemeClr>
              </a:solidFill>
            </a:endParaRPr>
          </a:p>
        </p:txBody>
      </p:sp>
    </p:spTree>
    <p:extLst>
      <p:ext uri="{BB962C8B-B14F-4D97-AF65-F5344CB8AC3E}">
        <p14:creationId xmlns:p14="http://schemas.microsoft.com/office/powerpoint/2010/main" xmlns="" val="30812484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75</a:t>
            </a:r>
            <a:endParaRPr lang="en-US" sz="1200" dirty="0">
              <a:solidFill>
                <a:schemeClr val="tx1">
                  <a:lumMod val="65000"/>
                  <a:lumOff val="35000"/>
                </a:schemeClr>
              </a:solidFill>
              <a:latin typeface="Arial" pitchFamily="34" charset="0"/>
              <a:cs typeface="Arial" pitchFamily="34" charset="0"/>
            </a:endParaRPr>
          </a:p>
        </p:txBody>
      </p:sp>
      <p:pic>
        <p:nvPicPr>
          <p:cNvPr id="5"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6"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4" cstate="print"/>
          <a:stretch>
            <a:fillRect/>
          </a:stretch>
        </p:blipFill>
        <p:spPr>
          <a:xfrm>
            <a:off x="4680453" y="8551690"/>
            <a:ext cx="548747" cy="375928"/>
          </a:xfrm>
          <a:prstGeom prst="rect">
            <a:avLst/>
          </a:prstGeom>
        </p:spPr>
      </p:pic>
      <p:pic>
        <p:nvPicPr>
          <p:cNvPr id="7"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5" cstate="print"/>
          <a:srcRect/>
          <a:stretch>
            <a:fillRect/>
          </a:stretch>
        </p:blipFill>
        <p:spPr bwMode="auto">
          <a:xfrm>
            <a:off x="5303624" y="8574565"/>
            <a:ext cx="429632" cy="389923"/>
          </a:xfrm>
          <a:prstGeom prst="rect">
            <a:avLst/>
          </a:prstGeom>
          <a:noFill/>
        </p:spPr>
      </p:pic>
      <p:sp>
        <p:nvSpPr>
          <p:cNvPr id="8" name="Rectángulo redondeado 34"/>
          <p:cNvSpPr/>
          <p:nvPr/>
        </p:nvSpPr>
        <p:spPr>
          <a:xfrm flipH="1">
            <a:off x="0" y="395536"/>
            <a:ext cx="5157192" cy="864096"/>
          </a:xfrm>
          <a:prstGeom prst="roundRect">
            <a:avLst/>
          </a:prstGeom>
          <a:gradFill>
            <a:gsLst>
              <a:gs pos="0">
                <a:schemeClr val="accent1">
                  <a:lumMod val="5000"/>
                  <a:lumOff val="95000"/>
                </a:schemeClr>
              </a:gs>
              <a:gs pos="13000">
                <a:schemeClr val="accent5">
                  <a:lumMod val="40000"/>
                  <a:lumOff val="60000"/>
                </a:schemeClr>
              </a:gs>
              <a:gs pos="26000">
                <a:srgbClr val="00A44A"/>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3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85184" y="189896"/>
            <a:ext cx="1834486" cy="1438237"/>
          </a:xfrm>
          <a:prstGeom prst="rect">
            <a:avLst/>
          </a:prstGeom>
        </p:spPr>
      </p:pic>
      <p:sp>
        <p:nvSpPr>
          <p:cNvPr id="10" name="Rectangle 6">
            <a:extLst/>
          </p:cNvPr>
          <p:cNvSpPr>
            <a:spLocks noChangeArrowheads="1"/>
          </p:cNvSpPr>
          <p:nvPr/>
        </p:nvSpPr>
        <p:spPr bwMode="auto">
          <a:xfrm>
            <a:off x="153380" y="565975"/>
            <a:ext cx="3995699"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sz="2800" b="1" dirty="0" smtClean="0">
                <a:solidFill>
                  <a:schemeClr val="bg1"/>
                </a:solidFill>
              </a:rPr>
              <a:t>ROL DEL  ALUMNO</a:t>
            </a:r>
            <a:endParaRPr lang="es-VE" sz="2800" b="1" dirty="0">
              <a:solidFill>
                <a:schemeClr val="bg1"/>
              </a:solidFill>
            </a:endParaRPr>
          </a:p>
        </p:txBody>
      </p:sp>
      <p:sp>
        <p:nvSpPr>
          <p:cNvPr id="15" name="3 Marcador de texto"/>
          <p:cNvSpPr txBox="1">
            <a:spLocks/>
          </p:cNvSpPr>
          <p:nvPr/>
        </p:nvSpPr>
        <p:spPr>
          <a:xfrm>
            <a:off x="153380" y="1403648"/>
            <a:ext cx="3080396" cy="7534486"/>
          </a:xfrm>
          <a:prstGeom prst="rect">
            <a:avLst/>
          </a:prstGeom>
          <a:no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lnSpc>
                <a:spcPct val="150000"/>
              </a:lnSpc>
              <a:buNone/>
            </a:pPr>
            <a:r>
              <a:rPr lang="es-VE" sz="1200" b="1" dirty="0">
                <a:solidFill>
                  <a:schemeClr val="tx1">
                    <a:lumMod val="65000"/>
                    <a:lumOff val="35000"/>
                  </a:schemeClr>
                </a:solidFill>
              </a:rPr>
              <a:t>ROL DEL ALUMNO:</a:t>
            </a:r>
            <a:endParaRPr lang="es-VE" sz="1200" dirty="0">
              <a:solidFill>
                <a:schemeClr val="tx1">
                  <a:lumMod val="65000"/>
                  <a:lumOff val="35000"/>
                </a:schemeClr>
              </a:solidFill>
            </a:endParaRPr>
          </a:p>
          <a:p>
            <a:pPr marL="0" indent="0" algn="just">
              <a:lnSpc>
                <a:spcPct val="150000"/>
              </a:lnSpc>
              <a:buNone/>
            </a:pPr>
            <a:r>
              <a:rPr lang="es-ES_tradnl" sz="1200" dirty="0">
                <a:solidFill>
                  <a:schemeClr val="tx1">
                    <a:lumMod val="65000"/>
                    <a:lumOff val="35000"/>
                  </a:schemeClr>
                </a:solidFill>
              </a:rPr>
              <a:t>Cada grupo de estudiante  debe construir un  cuento  </a:t>
            </a:r>
            <a:r>
              <a:rPr lang="es-ES_tradnl" sz="1200" dirty="0" smtClean="0">
                <a:solidFill>
                  <a:schemeClr val="tx1">
                    <a:lumMod val="65000"/>
                    <a:lumOff val="35000"/>
                  </a:schemeClr>
                </a:solidFill>
              </a:rPr>
              <a:t>inédito. </a:t>
            </a:r>
            <a:endParaRPr lang="es-ES_tradnl" sz="1200" dirty="0">
              <a:solidFill>
                <a:schemeClr val="tx1">
                  <a:lumMod val="65000"/>
                  <a:lumOff val="35000"/>
                </a:schemeClr>
              </a:solidFill>
            </a:endParaRPr>
          </a:p>
          <a:p>
            <a:pPr marL="0" indent="0" algn="just">
              <a:lnSpc>
                <a:spcPct val="150000"/>
              </a:lnSpc>
              <a:buNone/>
            </a:pPr>
            <a:r>
              <a:rPr lang="es-ES_tradnl" sz="1200" dirty="0">
                <a:solidFill>
                  <a:schemeClr val="tx1">
                    <a:lumMod val="65000"/>
                    <a:lumOff val="35000"/>
                  </a:schemeClr>
                </a:solidFill>
              </a:rPr>
              <a:t>Los trabajos  deben ser manuscritos (escritos a mano por ambas caras de la hoja), y en letra legible.  </a:t>
            </a:r>
          </a:p>
          <a:p>
            <a:pPr marL="0" indent="0" algn="just">
              <a:lnSpc>
                <a:spcPct val="150000"/>
              </a:lnSpc>
              <a:buNone/>
            </a:pPr>
            <a:r>
              <a:rPr lang="es-ES_tradnl" sz="1200" dirty="0">
                <a:solidFill>
                  <a:schemeClr val="tx1">
                    <a:lumMod val="65000"/>
                    <a:lumOff val="35000"/>
                  </a:schemeClr>
                </a:solidFill>
              </a:rPr>
              <a:t>Todos los estudiantes pueden escribir e ilustrar. </a:t>
            </a:r>
          </a:p>
          <a:p>
            <a:pPr marL="0" indent="0" algn="just">
              <a:lnSpc>
                <a:spcPct val="150000"/>
              </a:lnSpc>
              <a:buNone/>
            </a:pPr>
            <a:r>
              <a:rPr lang="es-ES_tradnl" sz="1200" dirty="0">
                <a:solidFill>
                  <a:schemeClr val="tx1">
                    <a:lumMod val="65000"/>
                    <a:lumOff val="35000"/>
                  </a:schemeClr>
                </a:solidFill>
              </a:rPr>
              <a:t>El texto debe ser coherente y tener buena ortografía (se sugiere relacionar con la Ficha de Escritura).</a:t>
            </a:r>
          </a:p>
          <a:p>
            <a:pPr marL="0" indent="0" algn="just">
              <a:lnSpc>
                <a:spcPct val="150000"/>
              </a:lnSpc>
              <a:buNone/>
            </a:pPr>
            <a:r>
              <a:rPr lang="es-ES_tradnl" sz="1200" dirty="0">
                <a:solidFill>
                  <a:schemeClr val="tx1">
                    <a:lumMod val="65000"/>
                    <a:lumOff val="35000"/>
                  </a:schemeClr>
                </a:solidFill>
              </a:rPr>
              <a:t>Las   ilustraciones deben ser originales</a:t>
            </a:r>
            <a:r>
              <a:rPr lang="es-ES_tradnl" sz="1200" b="1" dirty="0">
                <a:solidFill>
                  <a:schemeClr val="tx1">
                    <a:lumMod val="65000"/>
                    <a:lumOff val="35000"/>
                  </a:schemeClr>
                </a:solidFill>
              </a:rPr>
              <a:t> (</a:t>
            </a:r>
            <a:r>
              <a:rPr lang="es-ES_tradnl" sz="1200" dirty="0">
                <a:solidFill>
                  <a:schemeClr val="tx1">
                    <a:lumMod val="65000"/>
                    <a:lumOff val="35000"/>
                  </a:schemeClr>
                </a:solidFill>
              </a:rPr>
              <a:t>propias del  alumno, de acuerdo a su creatividad),</a:t>
            </a:r>
            <a:r>
              <a:rPr lang="es-ES_tradnl" sz="1200" b="1" dirty="0">
                <a:solidFill>
                  <a:schemeClr val="tx1">
                    <a:lumMod val="65000"/>
                    <a:lumOff val="35000"/>
                  </a:schemeClr>
                </a:solidFill>
              </a:rPr>
              <a:t> </a:t>
            </a:r>
            <a:r>
              <a:rPr lang="es-ES_tradnl" sz="1200" dirty="0">
                <a:solidFill>
                  <a:schemeClr val="tx1">
                    <a:lumMod val="65000"/>
                    <a:lumOff val="35000"/>
                  </a:schemeClr>
                </a:solidFill>
              </a:rPr>
              <a:t>y realizadas  a mano alzada.</a:t>
            </a:r>
            <a:r>
              <a:rPr lang="es-ES_tradnl" sz="1200" b="1" dirty="0">
                <a:solidFill>
                  <a:schemeClr val="tx1">
                    <a:lumMod val="65000"/>
                    <a:lumOff val="35000"/>
                  </a:schemeClr>
                </a:solidFill>
              </a:rPr>
              <a:t>  </a:t>
            </a:r>
          </a:p>
          <a:p>
            <a:pPr marL="0" indent="0" algn="just">
              <a:lnSpc>
                <a:spcPct val="150000"/>
              </a:lnSpc>
              <a:buNone/>
            </a:pPr>
            <a:r>
              <a:rPr lang="es-ES_tradnl" sz="1200" dirty="0">
                <a:solidFill>
                  <a:schemeClr val="tx1">
                    <a:lumMod val="65000"/>
                    <a:lumOff val="35000"/>
                  </a:schemeClr>
                </a:solidFill>
              </a:rPr>
              <a:t>El cuento tendrá una extensión mínima de 16 páginas y máxima 25 incluyendo  la portada y  la cubierta</a:t>
            </a:r>
            <a:r>
              <a:rPr lang="es-ES_tradnl" sz="1200" dirty="0" smtClean="0">
                <a:solidFill>
                  <a:schemeClr val="tx1">
                    <a:lumMod val="65000"/>
                    <a:lumOff val="35000"/>
                  </a:schemeClr>
                </a:solidFill>
              </a:rPr>
              <a:t>.</a:t>
            </a:r>
          </a:p>
          <a:p>
            <a:pPr marL="0" indent="0" algn="just">
              <a:lnSpc>
                <a:spcPct val="150000"/>
              </a:lnSpc>
              <a:buNone/>
            </a:pPr>
            <a:endParaRPr lang="es-ES_tradnl" sz="1200" dirty="0">
              <a:solidFill>
                <a:schemeClr val="tx1">
                  <a:lumMod val="65000"/>
                  <a:lumOff val="35000"/>
                </a:schemeClr>
              </a:solidFill>
            </a:endParaRPr>
          </a:p>
          <a:p>
            <a:pPr marL="0" indent="0" algn="r">
              <a:buNone/>
            </a:pPr>
            <a:r>
              <a:rPr lang="es-ES_tradnl" sz="1200" b="1" dirty="0">
                <a:solidFill>
                  <a:schemeClr val="tx1">
                    <a:lumMod val="65000"/>
                    <a:lumOff val="35000"/>
                  </a:schemeClr>
                </a:solidFill>
              </a:rPr>
              <a:t>¿EN </a:t>
            </a:r>
            <a:r>
              <a:rPr lang="es-ES_tradnl" sz="1200" b="1" dirty="0" smtClean="0">
                <a:solidFill>
                  <a:schemeClr val="tx1">
                    <a:lumMod val="65000"/>
                    <a:lumOff val="35000"/>
                  </a:schemeClr>
                </a:solidFill>
              </a:rPr>
              <a:t>QUÉ </a:t>
            </a:r>
            <a:r>
              <a:rPr lang="es-ES_tradnl" sz="1200" b="1" dirty="0">
                <a:solidFill>
                  <a:schemeClr val="tx1">
                    <a:lumMod val="65000"/>
                    <a:lumOff val="35000"/>
                  </a:schemeClr>
                </a:solidFill>
              </a:rPr>
              <a:t>MOMENTO  SE SUGIERE UTILIZAR LA HERRAMIENTA CUÉNTAME Y ENCÁNTAME?</a:t>
            </a:r>
            <a:endParaRPr lang="en-US" sz="1200" dirty="0">
              <a:solidFill>
                <a:schemeClr val="tx1">
                  <a:lumMod val="65000"/>
                  <a:lumOff val="35000"/>
                </a:schemeClr>
              </a:solidFill>
            </a:endParaRPr>
          </a:p>
          <a:p>
            <a:pPr marL="0" indent="0" algn="just">
              <a:lnSpc>
                <a:spcPct val="150000"/>
              </a:lnSpc>
              <a:buNone/>
            </a:pPr>
            <a:r>
              <a:rPr lang="es-ES_tradnl" sz="1200" dirty="0">
                <a:solidFill>
                  <a:schemeClr val="tx1">
                    <a:lumMod val="65000"/>
                    <a:lumOff val="35000"/>
                  </a:schemeClr>
                </a:solidFill>
              </a:rPr>
              <a:t>Los momentos más recomendables, para utilizar la herramienta, en  quinto grado, es  a partir del segundo y tercer </a:t>
            </a:r>
            <a:r>
              <a:rPr lang="es-ES_tradnl" sz="1200" dirty="0" smtClean="0">
                <a:solidFill>
                  <a:schemeClr val="tx1">
                    <a:lumMod val="65000"/>
                    <a:lumOff val="35000"/>
                  </a:schemeClr>
                </a:solidFill>
              </a:rPr>
              <a:t>Momento </a:t>
            </a:r>
            <a:r>
              <a:rPr lang="es-ES_tradnl" sz="1200" dirty="0">
                <a:solidFill>
                  <a:schemeClr val="tx1">
                    <a:lumMod val="65000"/>
                    <a:lumOff val="35000"/>
                  </a:schemeClr>
                </a:solidFill>
              </a:rPr>
              <a:t>(lapsos).</a:t>
            </a:r>
            <a:endParaRPr lang="en-US" sz="1200" dirty="0" smtClean="0">
              <a:solidFill>
                <a:schemeClr val="tx1">
                  <a:lumMod val="65000"/>
                  <a:lumOff val="35000"/>
                </a:schemeClr>
              </a:solidFill>
            </a:endParaRPr>
          </a:p>
          <a:p>
            <a:pPr algn="just">
              <a:lnSpc>
                <a:spcPct val="150000"/>
              </a:lnSpc>
            </a:pPr>
            <a:endParaRPr lang="en-US" sz="1200" dirty="0" smtClean="0">
              <a:solidFill>
                <a:schemeClr val="tx1">
                  <a:lumMod val="65000"/>
                  <a:lumOff val="35000"/>
                </a:schemeClr>
              </a:solidFill>
            </a:endParaRPr>
          </a:p>
        </p:txBody>
      </p:sp>
      <p:sp>
        <p:nvSpPr>
          <p:cNvPr id="17" name="16 CuadroTexto"/>
          <p:cNvSpPr txBox="1"/>
          <p:nvPr/>
        </p:nvSpPr>
        <p:spPr>
          <a:xfrm>
            <a:off x="3347864" y="1675993"/>
            <a:ext cx="3249488" cy="5355312"/>
          </a:xfrm>
          <a:prstGeom prst="rect">
            <a:avLst/>
          </a:prstGeom>
          <a:noFill/>
        </p:spPr>
        <p:txBody>
          <a:bodyPr wrap="square" rtlCol="0">
            <a:spAutoFit/>
          </a:bodyPr>
          <a:lstStyle/>
          <a:p>
            <a:pPr algn="just">
              <a:lnSpc>
                <a:spcPct val="150000"/>
              </a:lnSpc>
            </a:pPr>
            <a:r>
              <a:rPr lang="es-ES_tradnl" sz="1200" dirty="0" smtClean="0">
                <a:solidFill>
                  <a:schemeClr val="tx1">
                    <a:lumMod val="65000"/>
                    <a:lumOff val="35000"/>
                  </a:schemeClr>
                </a:solidFill>
              </a:rPr>
              <a:t>No </a:t>
            </a:r>
            <a:r>
              <a:rPr lang="es-ES_tradnl" sz="1200" dirty="0">
                <a:solidFill>
                  <a:schemeClr val="tx1">
                    <a:lumMod val="65000"/>
                    <a:lumOff val="35000"/>
                  </a:schemeClr>
                </a:solidFill>
              </a:rPr>
              <a:t>obstante, esta actividad se puede realizar durante todo el año escolar. Es importante correlacionarla con la</a:t>
            </a:r>
            <a:r>
              <a:rPr lang="es-ES_tradnl" sz="1200" b="1" dirty="0">
                <a:solidFill>
                  <a:schemeClr val="tx1">
                    <a:lumMod val="65000"/>
                    <a:lumOff val="35000"/>
                  </a:schemeClr>
                </a:solidFill>
              </a:rPr>
              <a:t> </a:t>
            </a:r>
            <a:r>
              <a:rPr lang="es-ES_tradnl" sz="1200" dirty="0">
                <a:solidFill>
                  <a:schemeClr val="tx1">
                    <a:lumMod val="65000"/>
                    <a:lumOff val="35000"/>
                  </a:schemeClr>
                </a:solidFill>
              </a:rPr>
              <a:t>ficha de escritura.</a:t>
            </a:r>
          </a:p>
          <a:p>
            <a:pPr algn="just">
              <a:lnSpc>
                <a:spcPct val="150000"/>
              </a:lnSpc>
            </a:pPr>
            <a:r>
              <a:rPr lang="es-ES_tradnl" sz="1200" dirty="0">
                <a:solidFill>
                  <a:schemeClr val="tx1">
                    <a:lumMod val="65000"/>
                    <a:lumOff val="35000"/>
                  </a:schemeClr>
                </a:solidFill>
              </a:rPr>
              <a:t>En la jornada semanal de clase, l</a:t>
            </a:r>
            <a:r>
              <a:rPr lang="es-VE" sz="1200" dirty="0">
                <a:solidFill>
                  <a:schemeClr val="tx1">
                    <a:lumMod val="65000"/>
                    <a:lumOff val="35000"/>
                  </a:schemeClr>
                </a:solidFill>
              </a:rPr>
              <a:t>a práctica de la escritura debe darse todos los días. El maestro en </a:t>
            </a:r>
            <a:r>
              <a:rPr lang="es-VE" sz="1200" dirty="0" smtClean="0">
                <a:solidFill>
                  <a:schemeClr val="tx1">
                    <a:lumMod val="65000"/>
                    <a:lumOff val="35000"/>
                  </a:schemeClr>
                </a:solidFill>
              </a:rPr>
              <a:t>la </a:t>
            </a:r>
            <a:r>
              <a:rPr lang="es-VE" sz="1200" dirty="0">
                <a:solidFill>
                  <a:schemeClr val="tx1">
                    <a:lumMod val="65000"/>
                    <a:lumOff val="35000"/>
                  </a:schemeClr>
                </a:solidFill>
              </a:rPr>
              <a:t>planificación diaria</a:t>
            </a:r>
            <a:r>
              <a:rPr lang="es-VE" sz="1200" b="1" dirty="0">
                <a:solidFill>
                  <a:schemeClr val="tx1">
                    <a:lumMod val="65000"/>
                    <a:lumOff val="35000"/>
                  </a:schemeClr>
                </a:solidFill>
              </a:rPr>
              <a:t> </a:t>
            </a:r>
            <a:r>
              <a:rPr lang="es-VE" sz="1200" dirty="0">
                <a:solidFill>
                  <a:schemeClr val="tx1">
                    <a:lumMod val="65000"/>
                    <a:lumOff val="35000"/>
                  </a:schemeClr>
                </a:solidFill>
              </a:rPr>
              <a:t>incluirá actividades </a:t>
            </a:r>
            <a:r>
              <a:rPr lang="es-VE" sz="1200" dirty="0" smtClean="0">
                <a:solidFill>
                  <a:schemeClr val="tx1">
                    <a:lumMod val="65000"/>
                    <a:lumOff val="35000"/>
                  </a:schemeClr>
                </a:solidFill>
              </a:rPr>
              <a:t> prácticas, así garantiza </a:t>
            </a:r>
            <a:r>
              <a:rPr lang="es-VE" sz="1200" dirty="0">
                <a:solidFill>
                  <a:schemeClr val="tx1">
                    <a:lumMod val="65000"/>
                    <a:lumOff val="35000"/>
                  </a:schemeClr>
                </a:solidFill>
              </a:rPr>
              <a:t>el </a:t>
            </a:r>
            <a:r>
              <a:rPr lang="es-VE" sz="1200" dirty="0" smtClean="0">
                <a:solidFill>
                  <a:schemeClr val="tx1">
                    <a:lumMod val="65000"/>
                    <a:lumOff val="35000"/>
                  </a:schemeClr>
                </a:solidFill>
              </a:rPr>
              <a:t>proceso de </a:t>
            </a:r>
            <a:r>
              <a:rPr lang="es-VE" sz="1200" dirty="0">
                <a:solidFill>
                  <a:schemeClr val="tx1">
                    <a:lumMod val="65000"/>
                    <a:lumOff val="35000"/>
                  </a:schemeClr>
                </a:solidFill>
              </a:rPr>
              <a:t>aprendizaje de </a:t>
            </a:r>
            <a:r>
              <a:rPr lang="es-VE" sz="1200" dirty="0" smtClean="0">
                <a:solidFill>
                  <a:schemeClr val="tx1">
                    <a:lumMod val="65000"/>
                    <a:lumOff val="35000"/>
                  </a:schemeClr>
                </a:solidFill>
              </a:rPr>
              <a:t>la escritura. </a:t>
            </a:r>
            <a:endParaRPr lang="es-VE" sz="1200" dirty="0">
              <a:solidFill>
                <a:schemeClr val="tx1">
                  <a:lumMod val="65000"/>
                  <a:lumOff val="35000"/>
                </a:schemeClr>
              </a:solidFill>
            </a:endParaRPr>
          </a:p>
          <a:p>
            <a:pPr algn="just">
              <a:lnSpc>
                <a:spcPct val="150000"/>
              </a:lnSpc>
            </a:pPr>
            <a:r>
              <a:rPr lang="es-VE" sz="1200" dirty="0">
                <a:solidFill>
                  <a:schemeClr val="tx1">
                    <a:lumMod val="65000"/>
                    <a:lumOff val="35000"/>
                  </a:schemeClr>
                </a:solidFill>
              </a:rPr>
              <a:t>Se recomienda </a:t>
            </a:r>
            <a:r>
              <a:rPr lang="es-VE" sz="1200" b="1" dirty="0">
                <a:solidFill>
                  <a:schemeClr val="tx1">
                    <a:lumMod val="65000"/>
                    <a:lumOff val="35000"/>
                  </a:schemeClr>
                </a:solidFill>
              </a:rPr>
              <a:t>dedicar 45 minutos diarios</a:t>
            </a:r>
            <a:r>
              <a:rPr lang="es-VE" sz="1200" dirty="0">
                <a:solidFill>
                  <a:schemeClr val="tx1">
                    <a:lumMod val="65000"/>
                    <a:lumOff val="35000"/>
                  </a:schemeClr>
                </a:solidFill>
              </a:rPr>
              <a:t>, </a:t>
            </a:r>
            <a:r>
              <a:rPr lang="es-VE" sz="1200" dirty="0" smtClean="0">
                <a:solidFill>
                  <a:schemeClr val="tx1">
                    <a:lumMod val="65000"/>
                    <a:lumOff val="35000"/>
                  </a:schemeClr>
                </a:solidFill>
              </a:rPr>
              <a:t>(aproximadamente) </a:t>
            </a:r>
            <a:r>
              <a:rPr lang="es-VE" sz="1200" dirty="0">
                <a:solidFill>
                  <a:schemeClr val="tx1">
                    <a:lumMod val="65000"/>
                    <a:lumOff val="35000"/>
                  </a:schemeClr>
                </a:solidFill>
              </a:rPr>
              <a:t>de la </a:t>
            </a:r>
            <a:r>
              <a:rPr lang="es-VE" sz="1200" dirty="0" smtClean="0">
                <a:solidFill>
                  <a:schemeClr val="tx1">
                    <a:lumMod val="65000"/>
                    <a:lumOff val="35000"/>
                  </a:schemeClr>
                </a:solidFill>
              </a:rPr>
              <a:t>jornada,  para </a:t>
            </a:r>
            <a:r>
              <a:rPr lang="es-VE" sz="1200" dirty="0">
                <a:solidFill>
                  <a:schemeClr val="tx1">
                    <a:lumMod val="65000"/>
                    <a:lumOff val="35000"/>
                  </a:schemeClr>
                </a:solidFill>
              </a:rPr>
              <a:t>la producción del cuento, hasta  concluir su elaboración.</a:t>
            </a:r>
          </a:p>
          <a:p>
            <a:pPr algn="just">
              <a:lnSpc>
                <a:spcPct val="150000"/>
              </a:lnSpc>
            </a:pPr>
            <a:r>
              <a:rPr lang="es-ES_tradnl" sz="1200" dirty="0">
                <a:solidFill>
                  <a:schemeClr val="tx1">
                    <a:lumMod val="65000"/>
                    <a:lumOff val="35000"/>
                  </a:schemeClr>
                </a:solidFill>
              </a:rPr>
              <a:t>Las producciones se sugiere archivarlas en un portafolio,  para hacer seguimiento </a:t>
            </a:r>
            <a:r>
              <a:rPr lang="es-ES_tradnl" sz="1200" dirty="0" smtClean="0">
                <a:solidFill>
                  <a:schemeClr val="tx1">
                    <a:lumMod val="65000"/>
                    <a:lumOff val="35000"/>
                  </a:schemeClr>
                </a:solidFill>
              </a:rPr>
              <a:t>de </a:t>
            </a:r>
            <a:r>
              <a:rPr lang="es-ES_tradnl" sz="1200" dirty="0">
                <a:solidFill>
                  <a:schemeClr val="tx1">
                    <a:lumMod val="65000"/>
                    <a:lumOff val="35000"/>
                  </a:schemeClr>
                </a:solidFill>
              </a:rPr>
              <a:t>los </a:t>
            </a:r>
            <a:r>
              <a:rPr lang="es-ES_tradnl" sz="1200" dirty="0" smtClean="0">
                <a:solidFill>
                  <a:schemeClr val="tx1">
                    <a:lumMod val="65000"/>
                    <a:lumOff val="35000"/>
                  </a:schemeClr>
                </a:solidFill>
              </a:rPr>
              <a:t>avances. </a:t>
            </a:r>
            <a:r>
              <a:rPr lang="es-ES_tradnl" sz="1200" dirty="0">
                <a:solidFill>
                  <a:schemeClr val="tx1">
                    <a:lumMod val="65000"/>
                    <a:lumOff val="35000"/>
                  </a:schemeClr>
                </a:solidFill>
              </a:rPr>
              <a:t>Se sugiere apoyarse con el empleo de la Ficha de Escritura</a:t>
            </a:r>
            <a:r>
              <a:rPr lang="es-ES_tradnl" sz="1200" b="1" dirty="0">
                <a:solidFill>
                  <a:schemeClr val="tx1">
                    <a:lumMod val="65000"/>
                    <a:lumOff val="35000"/>
                  </a:schemeClr>
                </a:solidFill>
              </a:rPr>
              <a:t>.</a:t>
            </a:r>
          </a:p>
          <a:p>
            <a:pPr algn="just">
              <a:lnSpc>
                <a:spcPct val="150000"/>
              </a:lnSpc>
            </a:pPr>
            <a:endParaRPr lang="es-ES_tradnl" sz="1200" dirty="0" smtClean="0">
              <a:solidFill>
                <a:schemeClr val="tx1">
                  <a:lumMod val="65000"/>
                  <a:lumOff val="35000"/>
                </a:schemeClr>
              </a:solidFill>
            </a:endParaRPr>
          </a:p>
          <a:p>
            <a:pPr algn="just">
              <a:lnSpc>
                <a:spcPct val="150000"/>
              </a:lnSpc>
            </a:pPr>
            <a:r>
              <a:rPr lang="es-ES_tradnl" sz="1200" b="1" dirty="0" smtClean="0">
                <a:solidFill>
                  <a:schemeClr val="tx1">
                    <a:lumMod val="65000"/>
                    <a:lumOff val="35000"/>
                  </a:schemeClr>
                </a:solidFill>
              </a:rPr>
              <a:t> </a:t>
            </a:r>
            <a:endParaRPr lang="en-US" sz="1200" dirty="0" smtClean="0">
              <a:solidFill>
                <a:schemeClr val="tx1">
                  <a:lumMod val="65000"/>
                  <a:lumOff val="35000"/>
                </a:schemeClr>
              </a:solidFill>
            </a:endParaRPr>
          </a:p>
          <a:p>
            <a:pPr algn="just">
              <a:lnSpc>
                <a:spcPct val="150000"/>
              </a:lnSpc>
            </a:pPr>
            <a:endParaRPr lang="es-VE" sz="1200" dirty="0">
              <a:solidFill>
                <a:schemeClr val="tx1">
                  <a:lumMod val="65000"/>
                  <a:lumOff val="35000"/>
                </a:schemeClr>
              </a:solidFill>
            </a:endParaRPr>
          </a:p>
        </p:txBody>
      </p:sp>
    </p:spTree>
    <p:extLst>
      <p:ext uri="{BB962C8B-B14F-4D97-AF65-F5344CB8AC3E}">
        <p14:creationId xmlns:p14="http://schemas.microsoft.com/office/powerpoint/2010/main" xmlns="" val="205058188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76</a:t>
            </a:r>
            <a:endParaRPr lang="en-US" sz="1200" dirty="0">
              <a:solidFill>
                <a:schemeClr val="tx1">
                  <a:lumMod val="65000"/>
                  <a:lumOff val="35000"/>
                </a:schemeClr>
              </a:solidFill>
              <a:latin typeface="Arial" pitchFamily="34" charset="0"/>
              <a:cs typeface="Arial" pitchFamily="34" charset="0"/>
            </a:endParaRPr>
          </a:p>
        </p:txBody>
      </p:sp>
      <p:pic>
        <p:nvPicPr>
          <p:cNvPr id="5"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6"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4" cstate="print"/>
          <a:stretch>
            <a:fillRect/>
          </a:stretch>
        </p:blipFill>
        <p:spPr>
          <a:xfrm>
            <a:off x="4680453" y="8551690"/>
            <a:ext cx="548747" cy="375928"/>
          </a:xfrm>
          <a:prstGeom prst="rect">
            <a:avLst/>
          </a:prstGeom>
        </p:spPr>
      </p:pic>
      <p:pic>
        <p:nvPicPr>
          <p:cNvPr id="7"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5" cstate="print"/>
          <a:srcRect/>
          <a:stretch>
            <a:fillRect/>
          </a:stretch>
        </p:blipFill>
        <p:spPr bwMode="auto">
          <a:xfrm>
            <a:off x="5303624" y="8574565"/>
            <a:ext cx="429632" cy="389923"/>
          </a:xfrm>
          <a:prstGeom prst="rect">
            <a:avLst/>
          </a:prstGeom>
          <a:noFill/>
        </p:spPr>
      </p:pic>
      <p:sp>
        <p:nvSpPr>
          <p:cNvPr id="8" name="Rectángulo redondeado 34"/>
          <p:cNvSpPr/>
          <p:nvPr/>
        </p:nvSpPr>
        <p:spPr>
          <a:xfrm flipH="1">
            <a:off x="-27384" y="395536"/>
            <a:ext cx="5157192" cy="864096"/>
          </a:xfrm>
          <a:prstGeom prst="roundRect">
            <a:avLst/>
          </a:prstGeom>
          <a:gradFill>
            <a:gsLst>
              <a:gs pos="0">
                <a:schemeClr val="accent1">
                  <a:lumMod val="5000"/>
                  <a:lumOff val="95000"/>
                </a:schemeClr>
              </a:gs>
              <a:gs pos="13000">
                <a:schemeClr val="accent5">
                  <a:lumMod val="40000"/>
                  <a:lumOff val="60000"/>
                </a:schemeClr>
              </a:gs>
              <a:gs pos="26000">
                <a:srgbClr val="00A44A"/>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3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85184" y="189896"/>
            <a:ext cx="1834486" cy="1438237"/>
          </a:xfrm>
          <a:prstGeom prst="rect">
            <a:avLst/>
          </a:prstGeom>
        </p:spPr>
      </p:pic>
      <p:sp>
        <p:nvSpPr>
          <p:cNvPr id="10" name="Rectangle 6">
            <a:extLst/>
          </p:cNvPr>
          <p:cNvSpPr>
            <a:spLocks noChangeArrowheads="1"/>
          </p:cNvSpPr>
          <p:nvPr/>
        </p:nvSpPr>
        <p:spPr bwMode="auto">
          <a:xfrm>
            <a:off x="153380" y="565975"/>
            <a:ext cx="493180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sz="2800" b="1" dirty="0" smtClean="0">
                <a:solidFill>
                  <a:schemeClr val="bg1"/>
                </a:solidFill>
              </a:rPr>
              <a:t>ORIENTACIONES  GENERALES</a:t>
            </a:r>
            <a:endParaRPr lang="es-VE" sz="2800" b="1" dirty="0">
              <a:solidFill>
                <a:schemeClr val="bg1"/>
              </a:solidFill>
            </a:endParaRPr>
          </a:p>
        </p:txBody>
      </p:sp>
      <p:sp>
        <p:nvSpPr>
          <p:cNvPr id="15" name="3 Marcador de texto"/>
          <p:cNvSpPr txBox="1">
            <a:spLocks/>
          </p:cNvSpPr>
          <p:nvPr/>
        </p:nvSpPr>
        <p:spPr>
          <a:xfrm>
            <a:off x="204588" y="1574018"/>
            <a:ext cx="3080396" cy="7534486"/>
          </a:xfrm>
          <a:prstGeom prst="rect">
            <a:avLst/>
          </a:prstGeom>
          <a:no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lnSpc>
                <a:spcPct val="150000"/>
              </a:lnSpc>
              <a:buNone/>
              <a:defRPr/>
            </a:pPr>
            <a:r>
              <a:rPr lang="es-ES_tradnl" sz="1200" b="1" dirty="0">
                <a:solidFill>
                  <a:schemeClr val="tx1">
                    <a:lumMod val="65000"/>
                    <a:lumOff val="35000"/>
                  </a:schemeClr>
                </a:solidFill>
              </a:rPr>
              <a:t>ORIENTACIONES GENERALES:</a:t>
            </a:r>
            <a:endParaRPr lang="en-US" sz="1200" dirty="0">
              <a:solidFill>
                <a:schemeClr val="tx1">
                  <a:lumMod val="65000"/>
                  <a:lumOff val="35000"/>
                </a:schemeClr>
              </a:solidFill>
            </a:endParaRPr>
          </a:p>
          <a:p>
            <a:pPr marL="0" lvl="0" indent="0" algn="just">
              <a:lnSpc>
                <a:spcPct val="150000"/>
              </a:lnSpc>
              <a:buNone/>
              <a:defRPr/>
            </a:pPr>
            <a:r>
              <a:rPr lang="es-ES" sz="1200" dirty="0">
                <a:solidFill>
                  <a:schemeClr val="tx1">
                    <a:lumMod val="65000"/>
                    <a:lumOff val="35000"/>
                  </a:schemeClr>
                </a:solidFill>
              </a:rPr>
              <a:t>El cuento puede elaborarse en uno de los siguientes materiales: </a:t>
            </a:r>
            <a:endParaRPr lang="en-US" sz="1200" dirty="0">
              <a:solidFill>
                <a:schemeClr val="tx1">
                  <a:lumMod val="65000"/>
                  <a:lumOff val="35000"/>
                </a:schemeClr>
              </a:solidFill>
            </a:endParaRPr>
          </a:p>
          <a:p>
            <a:pPr marL="0" lvl="0" indent="0" algn="just">
              <a:lnSpc>
                <a:spcPct val="150000"/>
              </a:lnSpc>
              <a:buNone/>
              <a:defRPr/>
            </a:pPr>
            <a:r>
              <a:rPr lang="es-ES" sz="1200" dirty="0">
                <a:solidFill>
                  <a:schemeClr val="tx1">
                    <a:lumMod val="65000"/>
                    <a:lumOff val="35000"/>
                  </a:schemeClr>
                </a:solidFill>
              </a:rPr>
              <a:t>-Lámina de papel bond, </a:t>
            </a:r>
            <a:r>
              <a:rPr lang="es-ES" sz="1200" b="1" dirty="0">
                <a:solidFill>
                  <a:schemeClr val="tx1">
                    <a:lumMod val="65000"/>
                    <a:lumOff val="35000"/>
                  </a:schemeClr>
                </a:solidFill>
              </a:rPr>
              <a:t>doblada  cuatro veces a la mitad,</a:t>
            </a:r>
            <a:r>
              <a:rPr lang="es-ES" sz="1200" dirty="0">
                <a:solidFill>
                  <a:schemeClr val="tx1">
                    <a:lumMod val="65000"/>
                    <a:lumOff val="35000"/>
                  </a:schemeClr>
                </a:solidFill>
              </a:rPr>
              <a:t> quedando un total de 8 hojas y 16 páginas.</a:t>
            </a:r>
            <a:endParaRPr lang="en-US" sz="1200" dirty="0">
              <a:solidFill>
                <a:schemeClr val="tx1">
                  <a:lumMod val="65000"/>
                  <a:lumOff val="35000"/>
                </a:schemeClr>
              </a:solidFill>
            </a:endParaRPr>
          </a:p>
          <a:p>
            <a:pPr marL="0" lvl="0" indent="0" algn="just">
              <a:lnSpc>
                <a:spcPct val="150000"/>
              </a:lnSpc>
              <a:buNone/>
              <a:defRPr/>
            </a:pPr>
            <a:r>
              <a:rPr lang="es-VE" sz="1200" dirty="0" smtClean="0">
                <a:solidFill>
                  <a:schemeClr val="tx1">
                    <a:lumMod val="65000"/>
                    <a:lumOff val="35000"/>
                  </a:schemeClr>
                </a:solidFill>
              </a:rPr>
              <a:t>-</a:t>
            </a:r>
            <a:r>
              <a:rPr lang="es-ES" sz="1200" dirty="0">
                <a:solidFill>
                  <a:schemeClr val="tx1">
                    <a:lumMod val="65000"/>
                    <a:lumOff val="35000"/>
                  </a:schemeClr>
                </a:solidFill>
              </a:rPr>
              <a:t>Hojas blancas tamaño oficio, dobladas a la mitad. </a:t>
            </a:r>
            <a:endParaRPr lang="en-US" sz="1200" dirty="0">
              <a:solidFill>
                <a:schemeClr val="tx1">
                  <a:lumMod val="65000"/>
                  <a:lumOff val="35000"/>
                </a:schemeClr>
              </a:solidFill>
            </a:endParaRPr>
          </a:p>
          <a:p>
            <a:pPr marL="0" lvl="0" indent="0" algn="just">
              <a:lnSpc>
                <a:spcPct val="150000"/>
              </a:lnSpc>
              <a:buNone/>
              <a:defRPr/>
            </a:pPr>
            <a:r>
              <a:rPr lang="es-VE" sz="1200" dirty="0" smtClean="0">
                <a:solidFill>
                  <a:schemeClr val="tx1">
                    <a:lumMod val="65000"/>
                    <a:lumOff val="35000"/>
                  </a:schemeClr>
                </a:solidFill>
              </a:rPr>
              <a:t>-</a:t>
            </a:r>
            <a:r>
              <a:rPr lang="es-ES" sz="1200" dirty="0">
                <a:solidFill>
                  <a:schemeClr val="tx1">
                    <a:lumMod val="65000"/>
                    <a:lumOff val="35000"/>
                  </a:schemeClr>
                </a:solidFill>
              </a:rPr>
              <a:t>Otro tipo de papel, respetando el tamaño propuesto, lo importante es que el material permita la legibilidad del cuento.</a:t>
            </a:r>
            <a:endParaRPr lang="en-US" sz="1200" dirty="0">
              <a:solidFill>
                <a:schemeClr val="tx1">
                  <a:lumMod val="65000"/>
                  <a:lumOff val="35000"/>
                </a:schemeClr>
              </a:solidFill>
            </a:endParaRPr>
          </a:p>
          <a:p>
            <a:pPr marL="0" lvl="0" indent="0" algn="just">
              <a:lnSpc>
                <a:spcPct val="150000"/>
              </a:lnSpc>
              <a:buNone/>
              <a:defRPr/>
            </a:pPr>
            <a:r>
              <a:rPr lang="es-ES" sz="1200" dirty="0" smtClean="0">
                <a:solidFill>
                  <a:schemeClr val="tx1">
                    <a:lumMod val="65000"/>
                    <a:lumOff val="35000"/>
                  </a:schemeClr>
                </a:solidFill>
              </a:rPr>
              <a:t>-</a:t>
            </a:r>
            <a:r>
              <a:rPr lang="es-ES" sz="1200" dirty="0">
                <a:solidFill>
                  <a:schemeClr val="tx1">
                    <a:lumMod val="65000"/>
                    <a:lumOff val="35000"/>
                  </a:schemeClr>
                </a:solidFill>
              </a:rPr>
              <a:t>Utilizar las hojas en orientación vertical.    </a:t>
            </a:r>
            <a:endParaRPr lang="en-US" sz="1200" dirty="0">
              <a:solidFill>
                <a:schemeClr val="tx1">
                  <a:lumMod val="65000"/>
                  <a:lumOff val="35000"/>
                </a:schemeClr>
              </a:solidFill>
            </a:endParaRPr>
          </a:p>
          <a:p>
            <a:pPr marL="0" lvl="0" indent="0" algn="just">
              <a:lnSpc>
                <a:spcPct val="150000"/>
              </a:lnSpc>
              <a:buNone/>
              <a:defRPr/>
            </a:pPr>
            <a:r>
              <a:rPr lang="es-ES_tradnl" sz="1200" dirty="0" smtClean="0">
                <a:solidFill>
                  <a:schemeClr val="tx1">
                    <a:lumMod val="65000"/>
                    <a:lumOff val="35000"/>
                  </a:schemeClr>
                </a:solidFill>
              </a:rPr>
              <a:t>-Elaborar </a:t>
            </a:r>
            <a:r>
              <a:rPr lang="es-ES_tradnl" sz="1200" dirty="0">
                <a:solidFill>
                  <a:schemeClr val="tx1">
                    <a:lumMod val="65000"/>
                    <a:lumOff val="35000"/>
                  </a:schemeClr>
                </a:solidFill>
              </a:rPr>
              <a:t>la portada (artesanal) con materiales reusables, </a:t>
            </a:r>
            <a:r>
              <a:rPr lang="es-ES_tradnl" sz="1200" dirty="0" smtClean="0">
                <a:solidFill>
                  <a:schemeClr val="tx1">
                    <a:lumMod val="65000"/>
                    <a:lumOff val="35000"/>
                  </a:schemeClr>
                </a:solidFill>
              </a:rPr>
              <a:t>de manera creativa </a:t>
            </a:r>
            <a:r>
              <a:rPr lang="es-ES_tradnl" sz="1200" dirty="0">
                <a:solidFill>
                  <a:schemeClr val="tx1">
                    <a:lumMod val="65000"/>
                    <a:lumOff val="35000"/>
                  </a:schemeClr>
                </a:solidFill>
              </a:rPr>
              <a:t>y acorde al tema.</a:t>
            </a:r>
          </a:p>
          <a:p>
            <a:pPr marL="0" lvl="0" indent="0" algn="just">
              <a:lnSpc>
                <a:spcPct val="150000"/>
              </a:lnSpc>
              <a:buNone/>
              <a:defRPr/>
            </a:pPr>
            <a:r>
              <a:rPr lang="es-ES_tradnl" sz="1200" b="1" dirty="0">
                <a:solidFill>
                  <a:schemeClr val="tx1">
                    <a:lumMod val="65000"/>
                    <a:lumOff val="35000"/>
                  </a:schemeClr>
                </a:solidFill>
              </a:rPr>
              <a:t>-Recursos de Apoyo:</a:t>
            </a:r>
            <a:endParaRPr lang="en-US" sz="1200" dirty="0">
              <a:solidFill>
                <a:schemeClr val="tx1">
                  <a:lumMod val="65000"/>
                  <a:lumOff val="35000"/>
                </a:schemeClr>
              </a:solidFill>
            </a:endParaRPr>
          </a:p>
          <a:p>
            <a:pPr marL="0" lvl="0" indent="0" algn="just">
              <a:lnSpc>
                <a:spcPct val="150000"/>
              </a:lnSpc>
              <a:buNone/>
              <a:defRPr/>
            </a:pPr>
            <a:r>
              <a:rPr lang="es-ES_tradnl" sz="1200" dirty="0">
                <a:solidFill>
                  <a:schemeClr val="tx1">
                    <a:lumMod val="65000"/>
                    <a:lumOff val="35000"/>
                  </a:schemeClr>
                </a:solidFill>
              </a:rPr>
              <a:t>- Papel bond u hojas blancas tamaño oficio</a:t>
            </a:r>
            <a:endParaRPr lang="en-US" sz="1200" dirty="0">
              <a:solidFill>
                <a:schemeClr val="tx1">
                  <a:lumMod val="65000"/>
                  <a:lumOff val="35000"/>
                </a:schemeClr>
              </a:solidFill>
            </a:endParaRPr>
          </a:p>
          <a:p>
            <a:pPr marL="0" lvl="0" indent="0" algn="just">
              <a:lnSpc>
                <a:spcPct val="150000"/>
              </a:lnSpc>
              <a:buNone/>
              <a:defRPr/>
            </a:pPr>
            <a:r>
              <a:rPr lang="es-ES_tradnl" sz="1200" dirty="0">
                <a:solidFill>
                  <a:schemeClr val="tx1">
                    <a:lumMod val="65000"/>
                    <a:lumOff val="35000"/>
                  </a:schemeClr>
                </a:solidFill>
              </a:rPr>
              <a:t>-Creyones</a:t>
            </a:r>
            <a:endParaRPr lang="en-US" sz="1200" dirty="0">
              <a:solidFill>
                <a:schemeClr val="tx1">
                  <a:lumMod val="65000"/>
                  <a:lumOff val="35000"/>
                </a:schemeClr>
              </a:solidFill>
            </a:endParaRPr>
          </a:p>
          <a:p>
            <a:pPr marL="0" lvl="0" indent="0" algn="just">
              <a:lnSpc>
                <a:spcPct val="150000"/>
              </a:lnSpc>
              <a:buNone/>
              <a:defRPr/>
            </a:pPr>
            <a:r>
              <a:rPr lang="es-ES_tradnl" sz="1200" dirty="0">
                <a:solidFill>
                  <a:schemeClr val="tx1">
                    <a:lumMod val="65000"/>
                    <a:lumOff val="35000"/>
                  </a:schemeClr>
                </a:solidFill>
              </a:rPr>
              <a:t>-Lápices</a:t>
            </a:r>
            <a:endParaRPr lang="en-US" sz="1200" dirty="0">
              <a:solidFill>
                <a:schemeClr val="tx1">
                  <a:lumMod val="65000"/>
                  <a:lumOff val="35000"/>
                </a:schemeClr>
              </a:solidFill>
            </a:endParaRPr>
          </a:p>
          <a:p>
            <a:pPr marL="0" lvl="0" indent="0" algn="just">
              <a:lnSpc>
                <a:spcPct val="150000"/>
              </a:lnSpc>
              <a:buNone/>
              <a:defRPr/>
            </a:pPr>
            <a:r>
              <a:rPr lang="es-ES_tradnl" sz="1200" dirty="0">
                <a:solidFill>
                  <a:schemeClr val="tx1">
                    <a:lumMod val="65000"/>
                    <a:lumOff val="35000"/>
                  </a:schemeClr>
                </a:solidFill>
              </a:rPr>
              <a:t>-Tempera</a:t>
            </a:r>
            <a:endParaRPr lang="en-US" sz="1200" dirty="0">
              <a:solidFill>
                <a:schemeClr val="tx1">
                  <a:lumMod val="65000"/>
                  <a:lumOff val="35000"/>
                </a:schemeClr>
              </a:solidFill>
            </a:endParaRPr>
          </a:p>
          <a:p>
            <a:pPr marL="0" lvl="0" indent="0" algn="just">
              <a:lnSpc>
                <a:spcPct val="150000"/>
              </a:lnSpc>
              <a:buNone/>
              <a:defRPr/>
            </a:pPr>
            <a:r>
              <a:rPr lang="es-ES_tradnl" sz="1200" dirty="0">
                <a:solidFill>
                  <a:schemeClr val="tx1">
                    <a:lumMod val="65000"/>
                    <a:lumOff val="35000"/>
                  </a:schemeClr>
                </a:solidFill>
              </a:rPr>
              <a:t>-Material reutilizable</a:t>
            </a:r>
          </a:p>
          <a:p>
            <a:pPr marL="0" lvl="0" indent="0" algn="just">
              <a:lnSpc>
                <a:spcPct val="150000"/>
              </a:lnSpc>
              <a:buNone/>
              <a:defRPr/>
            </a:pPr>
            <a:r>
              <a:rPr lang="es-ES_tradnl" sz="1200" dirty="0">
                <a:solidFill>
                  <a:schemeClr val="tx1">
                    <a:lumMod val="65000"/>
                    <a:lumOff val="35000"/>
                  </a:schemeClr>
                </a:solidFill>
              </a:rPr>
              <a:t>- Goma de Pegar</a:t>
            </a:r>
          </a:p>
          <a:p>
            <a:pPr algn="just">
              <a:lnSpc>
                <a:spcPct val="150000"/>
              </a:lnSpc>
            </a:pPr>
            <a:endParaRPr lang="en-US" sz="1200" dirty="0" smtClean="0">
              <a:solidFill>
                <a:schemeClr val="tx1">
                  <a:lumMod val="65000"/>
                  <a:lumOff val="35000"/>
                </a:schemeClr>
              </a:solidFill>
            </a:endParaRPr>
          </a:p>
        </p:txBody>
      </p:sp>
      <p:pic>
        <p:nvPicPr>
          <p:cNvPr id="11" name="Imagen 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376456" y="1957915"/>
            <a:ext cx="3292904" cy="2469678"/>
          </a:xfrm>
          <a:prstGeom prst="rect">
            <a:avLst/>
          </a:prstGeom>
          <a:effectLst>
            <a:reflection blurRad="6350" stA="50000" endA="295" endPos="92000" dist="101600" dir="5400000" sy="-100000" algn="bl" rotWithShape="0"/>
          </a:effectLst>
        </p:spPr>
      </p:pic>
    </p:spTree>
    <p:extLst>
      <p:ext uri="{BB962C8B-B14F-4D97-AF65-F5344CB8AC3E}">
        <p14:creationId xmlns:p14="http://schemas.microsoft.com/office/powerpoint/2010/main" xmlns="" val="321590407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0 CuadroTexto">
            <a:extLst>
              <a:ext uri="{FF2B5EF4-FFF2-40B4-BE49-F238E27FC236}">
                <a16:creationId xmlns:a16="http://schemas.microsoft.com/office/drawing/2014/main" xmlns=""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77</a:t>
            </a:r>
            <a:endParaRPr lang="en-US" sz="1200" dirty="0">
              <a:solidFill>
                <a:schemeClr val="tx1">
                  <a:lumMod val="65000"/>
                  <a:lumOff val="35000"/>
                </a:schemeClr>
              </a:solidFill>
              <a:latin typeface="Arial" pitchFamily="34" charset="0"/>
              <a:cs typeface="Arial" pitchFamily="34" charset="0"/>
            </a:endParaRPr>
          </a:p>
        </p:txBody>
      </p:sp>
      <p:pic>
        <p:nvPicPr>
          <p:cNvPr id="5" name="Picture 2" descr="C:\Users\Luis Moya\Desktop\Logo guao.png">
            <a:extLst>
              <a:ext uri="{FF2B5EF4-FFF2-40B4-BE49-F238E27FC236}">
                <a16:creationId xmlns:a16="http://schemas.microsoft.com/office/drawing/2014/main" xmlns=""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6" name="25 Imagen" descr="pilas.png">
            <a:extLst>
              <a:ext uri="{FF2B5EF4-FFF2-40B4-BE49-F238E27FC236}">
                <a16:creationId xmlns:a16="http://schemas.microsoft.com/office/drawing/2014/main" xmlns="" id="{511E0390-7F1E-40E7-9AE1-479A8561919A}"/>
              </a:ext>
            </a:extLst>
          </p:cNvPr>
          <p:cNvPicPr>
            <a:picLocks noChangeAspect="1"/>
          </p:cNvPicPr>
          <p:nvPr/>
        </p:nvPicPr>
        <p:blipFill>
          <a:blip r:embed="rId4" cstate="print"/>
          <a:stretch>
            <a:fillRect/>
          </a:stretch>
        </p:blipFill>
        <p:spPr>
          <a:xfrm>
            <a:off x="4680453" y="8551690"/>
            <a:ext cx="548747" cy="375928"/>
          </a:xfrm>
          <a:prstGeom prst="rect">
            <a:avLst/>
          </a:prstGeom>
        </p:spPr>
      </p:pic>
      <p:pic>
        <p:nvPicPr>
          <p:cNvPr id="7" name="Picture 1" descr="C:\Users\Luis Moya\Desktop\logo-original.png">
            <a:extLst>
              <a:ext uri="{FF2B5EF4-FFF2-40B4-BE49-F238E27FC236}">
                <a16:creationId xmlns:a16="http://schemas.microsoft.com/office/drawing/2014/main" xmlns="" id="{C71AE936-EB16-43D2-B6C7-9DC0C25F66D1}"/>
              </a:ext>
            </a:extLst>
          </p:cNvPr>
          <p:cNvPicPr>
            <a:picLocks noChangeAspect="1" noChangeArrowheads="1"/>
          </p:cNvPicPr>
          <p:nvPr/>
        </p:nvPicPr>
        <p:blipFill>
          <a:blip r:embed="rId5" cstate="print"/>
          <a:srcRect/>
          <a:stretch>
            <a:fillRect/>
          </a:stretch>
        </p:blipFill>
        <p:spPr bwMode="auto">
          <a:xfrm>
            <a:off x="5303624" y="8574565"/>
            <a:ext cx="429632" cy="389923"/>
          </a:xfrm>
          <a:prstGeom prst="rect">
            <a:avLst/>
          </a:prstGeom>
          <a:noFill/>
        </p:spPr>
      </p:pic>
      <p:sp>
        <p:nvSpPr>
          <p:cNvPr id="8" name="Rectángulo redondeado 34"/>
          <p:cNvSpPr/>
          <p:nvPr/>
        </p:nvSpPr>
        <p:spPr>
          <a:xfrm flipH="1">
            <a:off x="-27384" y="395536"/>
            <a:ext cx="5157192" cy="864096"/>
          </a:xfrm>
          <a:prstGeom prst="roundRect">
            <a:avLst/>
          </a:prstGeom>
          <a:gradFill>
            <a:gsLst>
              <a:gs pos="0">
                <a:schemeClr val="accent1">
                  <a:lumMod val="5000"/>
                  <a:lumOff val="95000"/>
                </a:schemeClr>
              </a:gs>
              <a:gs pos="12000">
                <a:schemeClr val="accent5">
                  <a:lumMod val="40000"/>
                  <a:lumOff val="60000"/>
                </a:schemeClr>
              </a:gs>
              <a:gs pos="20000">
                <a:srgbClr val="00A44A"/>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3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85184" y="189896"/>
            <a:ext cx="1834486" cy="1438237"/>
          </a:xfrm>
          <a:prstGeom prst="rect">
            <a:avLst/>
          </a:prstGeom>
        </p:spPr>
      </p:pic>
      <p:sp>
        <p:nvSpPr>
          <p:cNvPr id="10" name="Rectangle 6">
            <a:extLst/>
          </p:cNvPr>
          <p:cNvSpPr>
            <a:spLocks noChangeArrowheads="1"/>
          </p:cNvSpPr>
          <p:nvPr/>
        </p:nvSpPr>
        <p:spPr bwMode="auto">
          <a:xfrm>
            <a:off x="44624" y="350532"/>
            <a:ext cx="4527073"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sz="2800" b="1" dirty="0" smtClean="0">
                <a:solidFill>
                  <a:schemeClr val="bg1"/>
                </a:solidFill>
              </a:rPr>
              <a:t>CUÉNTAME Y ENCÁNTAME Paso a paso.</a:t>
            </a:r>
            <a:endParaRPr lang="es-VE" sz="2800" b="1" dirty="0">
              <a:solidFill>
                <a:schemeClr val="bg1"/>
              </a:solidFill>
            </a:endParaRPr>
          </a:p>
        </p:txBody>
      </p:sp>
      <p:sp>
        <p:nvSpPr>
          <p:cNvPr id="12" name="11 CuadroTexto"/>
          <p:cNvSpPr txBox="1"/>
          <p:nvPr/>
        </p:nvSpPr>
        <p:spPr>
          <a:xfrm>
            <a:off x="2276872" y="1870757"/>
            <a:ext cx="4104456" cy="400110"/>
          </a:xfrm>
          <a:prstGeom prst="rect">
            <a:avLst/>
          </a:prstGeom>
          <a:noFill/>
        </p:spPr>
        <p:txBody>
          <a:bodyPr wrap="square" rtlCol="0">
            <a:spAutoFit/>
          </a:bodyPr>
          <a:lstStyle/>
          <a:p>
            <a:pPr algn="r"/>
            <a:r>
              <a:rPr lang="es-VE" sz="2000" b="1" i="1" dirty="0" smtClean="0"/>
              <a:t>Organización del proceso</a:t>
            </a:r>
            <a:endParaRPr lang="es-VE" sz="2000" b="1" i="1" dirty="0"/>
          </a:p>
        </p:txBody>
      </p:sp>
      <p:graphicFrame>
        <p:nvGraphicFramePr>
          <p:cNvPr id="13" name="12 Diagrama"/>
          <p:cNvGraphicFramePr/>
          <p:nvPr>
            <p:extLst>
              <p:ext uri="{D42A27DB-BD31-4B8C-83A1-F6EECF244321}">
                <p14:modId xmlns:p14="http://schemas.microsoft.com/office/powerpoint/2010/main" xmlns="" val="4119331862"/>
              </p:ext>
            </p:extLst>
          </p:nvPr>
        </p:nvGraphicFramePr>
        <p:xfrm>
          <a:off x="260648" y="1974703"/>
          <a:ext cx="6143473" cy="45765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13 CuadroTexto"/>
          <p:cNvSpPr txBox="1"/>
          <p:nvPr/>
        </p:nvSpPr>
        <p:spPr>
          <a:xfrm>
            <a:off x="548680" y="2518829"/>
            <a:ext cx="726021" cy="707886"/>
          </a:xfrm>
          <a:prstGeom prst="rect">
            <a:avLst/>
          </a:prstGeom>
          <a:noFill/>
        </p:spPr>
        <p:txBody>
          <a:bodyPr wrap="square" rtlCol="0">
            <a:spAutoFit/>
          </a:bodyPr>
          <a:lstStyle/>
          <a:p>
            <a:pPr algn="ctr"/>
            <a:r>
              <a:rPr lang="es-VE" sz="4000" i="1" dirty="0" smtClean="0"/>
              <a:t>1</a:t>
            </a:r>
            <a:endParaRPr lang="es-VE" sz="4000" i="1" dirty="0"/>
          </a:p>
        </p:txBody>
      </p:sp>
      <p:sp>
        <p:nvSpPr>
          <p:cNvPr id="16" name="15 Rectángulo"/>
          <p:cNvSpPr/>
          <p:nvPr/>
        </p:nvSpPr>
        <p:spPr>
          <a:xfrm>
            <a:off x="1988840" y="6548154"/>
            <a:ext cx="3102196" cy="400110"/>
          </a:xfrm>
          <a:prstGeom prst="rect">
            <a:avLst/>
          </a:prstGeom>
        </p:spPr>
        <p:txBody>
          <a:bodyPr wrap="none">
            <a:spAutoFit/>
          </a:bodyPr>
          <a:lstStyle/>
          <a:p>
            <a:r>
              <a:rPr lang="es-VE" sz="2000" b="1" i="1" dirty="0"/>
              <a:t>Momentos de la </a:t>
            </a:r>
            <a:r>
              <a:rPr lang="es-VE" sz="2000" b="1" i="1" dirty="0" smtClean="0"/>
              <a:t>aplicación </a:t>
            </a:r>
            <a:endParaRPr lang="es-VE" sz="2000" b="1" i="1" dirty="0"/>
          </a:p>
        </p:txBody>
      </p:sp>
      <p:sp>
        <p:nvSpPr>
          <p:cNvPr id="17" name="16 Rectángulo"/>
          <p:cNvSpPr/>
          <p:nvPr/>
        </p:nvSpPr>
        <p:spPr>
          <a:xfrm>
            <a:off x="332656" y="7025972"/>
            <a:ext cx="6336704" cy="7143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VE" sz="1400" b="1" dirty="0" smtClean="0">
                <a:solidFill>
                  <a:schemeClr val="bg1"/>
                </a:solidFill>
              </a:rPr>
              <a:t>Todo   el  año escolar es propicio, sin embargo se recomienda a partir del 2do lapso, empleando 45 minutos de la jornada diaria a la producción del cuento.</a:t>
            </a:r>
          </a:p>
          <a:p>
            <a:pPr algn="just"/>
            <a:r>
              <a:rPr lang="es-VE" sz="1400" b="1" dirty="0" smtClean="0"/>
              <a:t>La ejercitación culmina  en el mes de  junio</a:t>
            </a:r>
            <a:r>
              <a:rPr lang="es-VE" sz="1600" b="1" dirty="0" smtClean="0"/>
              <a:t>.</a:t>
            </a:r>
          </a:p>
        </p:txBody>
      </p:sp>
      <p:sp>
        <p:nvSpPr>
          <p:cNvPr id="19" name="18 CuadroTexto"/>
          <p:cNvSpPr txBox="1"/>
          <p:nvPr/>
        </p:nvSpPr>
        <p:spPr>
          <a:xfrm>
            <a:off x="836712" y="3886981"/>
            <a:ext cx="726021" cy="707886"/>
          </a:xfrm>
          <a:prstGeom prst="rect">
            <a:avLst/>
          </a:prstGeom>
          <a:noFill/>
        </p:spPr>
        <p:txBody>
          <a:bodyPr wrap="square" rtlCol="0">
            <a:spAutoFit/>
          </a:bodyPr>
          <a:lstStyle/>
          <a:p>
            <a:pPr algn="ctr"/>
            <a:r>
              <a:rPr lang="es-VE" sz="4000" i="1" dirty="0"/>
              <a:t>2</a:t>
            </a:r>
          </a:p>
        </p:txBody>
      </p:sp>
      <p:sp>
        <p:nvSpPr>
          <p:cNvPr id="20" name="19 CuadroTexto"/>
          <p:cNvSpPr txBox="1"/>
          <p:nvPr/>
        </p:nvSpPr>
        <p:spPr>
          <a:xfrm>
            <a:off x="548680" y="5255133"/>
            <a:ext cx="726021" cy="646331"/>
          </a:xfrm>
          <a:prstGeom prst="rect">
            <a:avLst/>
          </a:prstGeom>
          <a:noFill/>
        </p:spPr>
        <p:txBody>
          <a:bodyPr wrap="square" rtlCol="0">
            <a:spAutoFit/>
          </a:bodyPr>
          <a:lstStyle/>
          <a:p>
            <a:pPr algn="ctr"/>
            <a:r>
              <a:rPr lang="es-VE" sz="3600" i="1" dirty="0" smtClean="0"/>
              <a:t>3</a:t>
            </a:r>
            <a:endParaRPr lang="es-VE" sz="3600" i="1" dirty="0"/>
          </a:p>
        </p:txBody>
      </p:sp>
      <p:sp>
        <p:nvSpPr>
          <p:cNvPr id="21" name="20 Rectángulo"/>
          <p:cNvSpPr/>
          <p:nvPr/>
        </p:nvSpPr>
        <p:spPr>
          <a:xfrm>
            <a:off x="-13665" y="1475656"/>
            <a:ext cx="2500298" cy="400110"/>
          </a:xfrm>
          <a:prstGeom prst="rect">
            <a:avLst/>
          </a:prstGeom>
        </p:spPr>
        <p:txBody>
          <a:bodyPr wrap="square">
            <a:spAutoFit/>
          </a:bodyPr>
          <a:lstStyle/>
          <a:p>
            <a:pPr algn="ctr"/>
            <a:r>
              <a:rPr lang="es-VE" sz="2000" b="1" dirty="0" smtClean="0"/>
              <a:t>QUINTO  GRADO</a:t>
            </a:r>
            <a:endParaRPr lang="es-VE" sz="2000" b="1" dirty="0"/>
          </a:p>
        </p:txBody>
      </p:sp>
    </p:spTree>
    <p:extLst>
      <p:ext uri="{BB962C8B-B14F-4D97-AF65-F5344CB8AC3E}">
        <p14:creationId xmlns:p14="http://schemas.microsoft.com/office/powerpoint/2010/main" xmlns="" val="39123788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8"/>
          <p:cNvSpPr/>
          <p:nvPr/>
        </p:nvSpPr>
        <p:spPr>
          <a:xfrm rot="18335169">
            <a:off x="3778892" y="2195321"/>
            <a:ext cx="5321673" cy="5367157"/>
          </a:xfrm>
          <a:prstGeom prst="ellipse">
            <a:avLst/>
          </a:prstGeom>
          <a:gradFill flip="none" rotWithShape="1">
            <a:gsLst>
              <a:gs pos="10000">
                <a:schemeClr val="accent1">
                  <a:lumMod val="5000"/>
                  <a:lumOff val="95000"/>
                </a:schemeClr>
              </a:gs>
              <a:gs pos="34000">
                <a:srgbClr val="F5FDAD"/>
              </a:gs>
              <a:gs pos="65000">
                <a:srgbClr val="FFC000"/>
              </a:gs>
            </a:gsLst>
            <a:lin ang="16200000" scaled="1"/>
            <a:tileRect/>
          </a:gradFill>
          <a:ln>
            <a:noFill/>
          </a:ln>
          <a:effectLst>
            <a:outerShdw blurRad="215900" dist="38100" dir="13500000" sx="102000" sy="102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6" name="Picture 2" descr="C:\Users\Luis Moya\Desktop\Logo guao.png">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Effect>
                      <a14:brightnessContrast bright="20000"/>
                    </a14:imgEffect>
                  </a14:imgLayer>
                </a14:imgProps>
              </a:ext>
            </a:extLst>
          </a:blip>
          <a:srcRect r="71814"/>
          <a:stretch/>
        </p:blipFill>
        <p:spPr bwMode="auto">
          <a:xfrm>
            <a:off x="1783017" y="8406718"/>
            <a:ext cx="421847" cy="429764"/>
          </a:xfrm>
          <a:prstGeom prst="rect">
            <a:avLst/>
          </a:prstGeom>
          <a:noFill/>
        </p:spPr>
      </p:pic>
      <p:pic>
        <p:nvPicPr>
          <p:cNvPr id="7" name="25 Imagen" descr="pilas.png">
            <a:extLst/>
          </p:cNvPr>
          <p:cNvPicPr>
            <a:picLocks noChangeAspect="1"/>
          </p:cNvPicPr>
          <p:nvPr/>
        </p:nvPicPr>
        <p:blipFill>
          <a:blip r:embed="rId4" cstate="print"/>
          <a:stretch>
            <a:fillRect/>
          </a:stretch>
        </p:blipFill>
        <p:spPr>
          <a:xfrm>
            <a:off x="534730" y="8388424"/>
            <a:ext cx="600215" cy="411187"/>
          </a:xfrm>
          <a:prstGeom prst="rect">
            <a:avLst/>
          </a:prstGeom>
        </p:spPr>
      </p:pic>
      <p:pic>
        <p:nvPicPr>
          <p:cNvPr id="8" name="Picture 1" descr="C:\Users\Luis Moya\Desktop\logo-original.png">
            <a:extLst/>
          </p:cNvPr>
          <p:cNvPicPr>
            <a:picLocks noChangeAspect="1" noChangeArrowheads="1"/>
          </p:cNvPicPr>
          <p:nvPr/>
        </p:nvPicPr>
        <p:blipFill>
          <a:blip r:embed="rId5" cstate="print"/>
          <a:srcRect/>
          <a:stretch>
            <a:fillRect/>
          </a:stretch>
        </p:blipFill>
        <p:spPr bwMode="auto">
          <a:xfrm>
            <a:off x="1195110" y="8409986"/>
            <a:ext cx="469929" cy="426496"/>
          </a:xfrm>
          <a:prstGeom prst="rect">
            <a:avLst/>
          </a:prstGeom>
          <a:noFill/>
        </p:spPr>
      </p:pic>
      <p:sp>
        <p:nvSpPr>
          <p:cNvPr id="9" name="4 CuadroTexto">
            <a:extLst>
              <a:ext uri="{FF2B5EF4-FFF2-40B4-BE49-F238E27FC236}">
                <a16:creationId xmlns:a16="http://schemas.microsoft.com/office/drawing/2014/main" xmlns="" id="{3134A149-D9A9-4156-8449-8631C4BCBB9C}"/>
              </a:ext>
            </a:extLst>
          </p:cNvPr>
          <p:cNvSpPr txBox="1"/>
          <p:nvPr/>
        </p:nvSpPr>
        <p:spPr>
          <a:xfrm rot="16200000">
            <a:off x="3801810" y="3637643"/>
            <a:ext cx="3877408" cy="1569660"/>
          </a:xfrm>
          <a:prstGeom prst="rect">
            <a:avLst/>
          </a:prstGeom>
          <a:noFill/>
          <a:effectLst>
            <a:outerShdw blurRad="50800" dist="38100" dir="2700000" algn="tl" rotWithShape="0">
              <a:prstClr val="black">
                <a:alpha val="40000"/>
              </a:prstClr>
            </a:outerShdw>
          </a:effectLst>
        </p:spPr>
        <p:txBody>
          <a:bodyPr wrap="none" rtlCol="0">
            <a:spAutoFit/>
          </a:bodyPr>
          <a:lstStyle/>
          <a:p>
            <a:r>
              <a:rPr lang="es-VE" sz="9600" dirty="0">
                <a:solidFill>
                  <a:schemeClr val="bg1"/>
                </a:solidFill>
                <a:latin typeface="Arial Rounded MT Bold" pitchFamily="34" charset="0"/>
              </a:rPr>
              <a:t>GUAO</a:t>
            </a:r>
          </a:p>
        </p:txBody>
      </p:sp>
      <p:sp>
        <p:nvSpPr>
          <p:cNvPr id="10" name="4 CuadroTexto">
            <a:extLst>
              <a:ext uri="{FF2B5EF4-FFF2-40B4-BE49-F238E27FC236}">
                <a16:creationId xmlns:a16="http://schemas.microsoft.com/office/drawing/2014/main" xmlns="" id="{3134A149-D9A9-4156-8449-8631C4BCBB9C}"/>
              </a:ext>
            </a:extLst>
          </p:cNvPr>
          <p:cNvSpPr txBox="1"/>
          <p:nvPr/>
        </p:nvSpPr>
        <p:spPr>
          <a:xfrm rot="16200000">
            <a:off x="3307944" y="4265917"/>
            <a:ext cx="3249608" cy="707886"/>
          </a:xfrm>
          <a:prstGeom prst="rect">
            <a:avLst/>
          </a:prstGeom>
          <a:noFill/>
          <a:effectLst>
            <a:outerShdw blurRad="50800" dist="38100" dir="2700000" algn="tl" rotWithShape="0">
              <a:prstClr val="black">
                <a:alpha val="40000"/>
              </a:prstClr>
            </a:outerShdw>
          </a:effectLst>
        </p:spPr>
        <p:txBody>
          <a:bodyPr wrap="none" rtlCol="0">
            <a:spAutoFit/>
          </a:bodyPr>
          <a:lstStyle/>
          <a:p>
            <a:r>
              <a:rPr lang="es-VE" sz="4000" dirty="0">
                <a:solidFill>
                  <a:schemeClr val="bg1"/>
                </a:solidFill>
                <a:latin typeface="Arial Rounded MT Bold" pitchFamily="34" charset="0"/>
              </a:rPr>
              <a:t>RECURSOS </a:t>
            </a:r>
          </a:p>
        </p:txBody>
      </p:sp>
      <p:pic>
        <p:nvPicPr>
          <p:cNvPr id="11" name="Picture 2" descr="C:\Documents and Settings\Usr\Escritorio\home-video-camera-2369189_960_720.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21246198">
            <a:off x="-1177400" y="3203284"/>
            <a:ext cx="5900164" cy="5900163"/>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5 CuadroTexto">
            <a:extLst>
              <a:ext uri="{FF2B5EF4-FFF2-40B4-BE49-F238E27FC236}">
                <a16:creationId xmlns:a16="http://schemas.microsoft.com/office/drawing/2014/main" xmlns="" id="{EAC902FC-539C-4D97-9CD8-701E565D448A}"/>
              </a:ext>
            </a:extLst>
          </p:cNvPr>
          <p:cNvSpPr txBox="1"/>
          <p:nvPr/>
        </p:nvSpPr>
        <p:spPr>
          <a:xfrm>
            <a:off x="4835966" y="6084168"/>
            <a:ext cx="1566454" cy="1107996"/>
          </a:xfrm>
          <a:prstGeom prst="rect">
            <a:avLst/>
          </a:prstGeom>
          <a:noFill/>
          <a:effectLst>
            <a:outerShdw blurRad="50800" dist="38100" dir="2700000" algn="tl" rotWithShape="0">
              <a:prstClr val="black">
                <a:alpha val="40000"/>
              </a:prstClr>
            </a:outerShdw>
          </a:effectLst>
        </p:spPr>
        <p:txBody>
          <a:bodyPr wrap="none" rtlCol="0">
            <a:spAutoFit/>
          </a:bodyPr>
          <a:lstStyle/>
          <a:p>
            <a:r>
              <a:rPr lang="es-VE" sz="6600" b="1" dirty="0" smtClean="0">
                <a:solidFill>
                  <a:schemeClr val="bg1"/>
                </a:solidFill>
                <a:latin typeface="Arial Rounded MT Bold" pitchFamily="34" charset="0"/>
              </a:rPr>
              <a:t>VII.</a:t>
            </a:r>
            <a:endParaRPr lang="es-VE" sz="6600" b="1" dirty="0">
              <a:solidFill>
                <a:schemeClr val="bg1"/>
              </a:solidFill>
              <a:latin typeface="Arial Rounded MT Bold" pitchFamily="34" charset="0"/>
            </a:endParaRPr>
          </a:p>
        </p:txBody>
      </p:sp>
    </p:spTree>
    <p:extLst>
      <p:ext uri="{BB962C8B-B14F-4D97-AF65-F5344CB8AC3E}">
        <p14:creationId xmlns:p14="http://schemas.microsoft.com/office/powerpoint/2010/main" xmlns="" val="15532577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0 CuadroTexto">
            <a:extLst>
              <a:ext uri="{FF2B5EF4-FFF2-40B4-BE49-F238E27FC236}">
                <a16:creationId xmlns="" xmlns:a16="http://schemas.microsoft.com/office/drawing/2014/main"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81</a:t>
            </a:r>
            <a:endParaRPr lang="en-US" sz="1200" dirty="0">
              <a:solidFill>
                <a:schemeClr val="tx1">
                  <a:lumMod val="65000"/>
                  <a:lumOff val="35000"/>
                </a:schemeClr>
              </a:solidFill>
              <a:latin typeface="Arial" pitchFamily="34" charset="0"/>
              <a:cs typeface="Arial" pitchFamily="34" charset="0"/>
            </a:endParaRPr>
          </a:p>
        </p:txBody>
      </p:sp>
      <p:pic>
        <p:nvPicPr>
          <p:cNvPr id="5" name="Picture 2" descr="C:\Users\Luis Moya\Desktop\Logo guao.png">
            <a:extLst>
              <a:ext uri="{FF2B5EF4-FFF2-40B4-BE49-F238E27FC236}">
                <a16:creationId xmlns="" xmlns:a16="http://schemas.microsoft.com/office/drawing/2014/main"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6" name="25 Imagen" descr="pilas.png">
            <a:extLst>
              <a:ext uri="{FF2B5EF4-FFF2-40B4-BE49-F238E27FC236}">
                <a16:creationId xmlns="" xmlns:a16="http://schemas.microsoft.com/office/drawing/2014/main" id="{511E0390-7F1E-40E7-9AE1-479A8561919A}"/>
              </a:ext>
            </a:extLst>
          </p:cNvPr>
          <p:cNvPicPr>
            <a:picLocks noChangeAspect="1"/>
          </p:cNvPicPr>
          <p:nvPr/>
        </p:nvPicPr>
        <p:blipFill>
          <a:blip r:embed="rId4" cstate="print"/>
          <a:stretch>
            <a:fillRect/>
          </a:stretch>
        </p:blipFill>
        <p:spPr>
          <a:xfrm>
            <a:off x="4680453" y="8551690"/>
            <a:ext cx="548747" cy="375928"/>
          </a:xfrm>
          <a:prstGeom prst="rect">
            <a:avLst/>
          </a:prstGeom>
        </p:spPr>
      </p:pic>
      <p:pic>
        <p:nvPicPr>
          <p:cNvPr id="7" name="Picture 1" descr="C:\Users\Luis Moya\Desktop\logo-original.png">
            <a:extLst>
              <a:ext uri="{FF2B5EF4-FFF2-40B4-BE49-F238E27FC236}">
                <a16:creationId xmlns="" xmlns:a16="http://schemas.microsoft.com/office/drawing/2014/main" id="{C71AE936-EB16-43D2-B6C7-9DC0C25F66D1}"/>
              </a:ext>
            </a:extLst>
          </p:cNvPr>
          <p:cNvPicPr>
            <a:picLocks noChangeAspect="1" noChangeArrowheads="1"/>
          </p:cNvPicPr>
          <p:nvPr/>
        </p:nvPicPr>
        <p:blipFill>
          <a:blip r:embed="rId5" cstate="print"/>
          <a:srcRect/>
          <a:stretch>
            <a:fillRect/>
          </a:stretch>
        </p:blipFill>
        <p:spPr bwMode="auto">
          <a:xfrm>
            <a:off x="5303624" y="8574565"/>
            <a:ext cx="429632" cy="389923"/>
          </a:xfrm>
          <a:prstGeom prst="rect">
            <a:avLst/>
          </a:prstGeom>
          <a:noFill/>
        </p:spPr>
      </p:pic>
      <p:sp>
        <p:nvSpPr>
          <p:cNvPr id="8" name="Rectángulo redondeado 34"/>
          <p:cNvSpPr/>
          <p:nvPr/>
        </p:nvSpPr>
        <p:spPr>
          <a:xfrm flipH="1">
            <a:off x="-27384" y="395536"/>
            <a:ext cx="5157192" cy="864096"/>
          </a:xfrm>
          <a:prstGeom prst="roundRect">
            <a:avLst/>
          </a:prstGeom>
          <a:gradFill>
            <a:gsLst>
              <a:gs pos="0">
                <a:schemeClr val="accent1">
                  <a:lumMod val="5000"/>
                  <a:lumOff val="95000"/>
                </a:schemeClr>
              </a:gs>
              <a:gs pos="20000">
                <a:srgbClr val="FFC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3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85184" y="189896"/>
            <a:ext cx="1834486" cy="1438237"/>
          </a:xfrm>
          <a:prstGeom prst="rect">
            <a:avLst/>
          </a:prstGeom>
        </p:spPr>
      </p:pic>
      <p:sp>
        <p:nvSpPr>
          <p:cNvPr id="10" name="Rectangle 6">
            <a:extLst/>
          </p:cNvPr>
          <p:cNvSpPr>
            <a:spLocks noChangeArrowheads="1"/>
          </p:cNvSpPr>
          <p:nvPr/>
        </p:nvSpPr>
        <p:spPr bwMode="auto">
          <a:xfrm>
            <a:off x="44624" y="412087"/>
            <a:ext cx="4635829"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sz="2400" b="1" dirty="0">
                <a:solidFill>
                  <a:schemeClr val="bg1"/>
                </a:solidFill>
              </a:rPr>
              <a:t>Distribución de </a:t>
            </a:r>
            <a:r>
              <a:rPr lang="es-VE" sz="2400" b="1" dirty="0" smtClean="0">
                <a:solidFill>
                  <a:schemeClr val="bg1"/>
                </a:solidFill>
              </a:rPr>
              <a:t>Recursos GUAO </a:t>
            </a:r>
            <a:r>
              <a:rPr lang="es-VE" sz="2400" b="1" dirty="0">
                <a:solidFill>
                  <a:schemeClr val="bg1"/>
                </a:solidFill>
              </a:rPr>
              <a:t>/ 5to. grado, 2do. lapso</a:t>
            </a:r>
          </a:p>
        </p:txBody>
      </p:sp>
      <p:graphicFrame>
        <p:nvGraphicFramePr>
          <p:cNvPr id="18" name="Tabla 3"/>
          <p:cNvGraphicFramePr>
            <a:graphicFrameLocks noGrp="1"/>
          </p:cNvGraphicFramePr>
          <p:nvPr>
            <p:extLst>
              <p:ext uri="{D42A27DB-BD31-4B8C-83A1-F6EECF244321}">
                <p14:modId xmlns:p14="http://schemas.microsoft.com/office/powerpoint/2010/main" xmlns="" val="1270206748"/>
              </p:ext>
            </p:extLst>
          </p:nvPr>
        </p:nvGraphicFramePr>
        <p:xfrm>
          <a:off x="116632" y="1475656"/>
          <a:ext cx="6554731" cy="7495394"/>
        </p:xfrm>
        <a:graphic>
          <a:graphicData uri="http://schemas.openxmlformats.org/drawingml/2006/table">
            <a:tbl>
              <a:tblPr firstRow="1" firstCol="1" bandRow="1">
                <a:tableStyleId>{5C22544A-7EE6-4342-B048-85BDC9FD1C3A}</a:tableStyleId>
              </a:tblPr>
              <a:tblGrid>
                <a:gridCol w="1146741">
                  <a:extLst>
                    <a:ext uri="{9D8B030D-6E8A-4147-A177-3AD203B41FA5}">
                      <a16:colId xmlns:a16="http://schemas.microsoft.com/office/drawing/2014/main" xmlns="" val="3562307656"/>
                    </a:ext>
                  </a:extLst>
                </a:gridCol>
                <a:gridCol w="1148880">
                  <a:extLst>
                    <a:ext uri="{9D8B030D-6E8A-4147-A177-3AD203B41FA5}">
                      <a16:colId xmlns:a16="http://schemas.microsoft.com/office/drawing/2014/main" xmlns="" val="3339603837"/>
                    </a:ext>
                  </a:extLst>
                </a:gridCol>
                <a:gridCol w="976549">
                  <a:extLst>
                    <a:ext uri="{9D8B030D-6E8A-4147-A177-3AD203B41FA5}">
                      <a16:colId xmlns:a16="http://schemas.microsoft.com/office/drawing/2014/main" xmlns="" val="2866981738"/>
                    </a:ext>
                  </a:extLst>
                </a:gridCol>
                <a:gridCol w="2507529">
                  <a:extLst>
                    <a:ext uri="{9D8B030D-6E8A-4147-A177-3AD203B41FA5}">
                      <a16:colId xmlns:a16="http://schemas.microsoft.com/office/drawing/2014/main" xmlns="" val="2680707802"/>
                    </a:ext>
                  </a:extLst>
                </a:gridCol>
                <a:gridCol w="775032">
                  <a:extLst>
                    <a:ext uri="{9D8B030D-6E8A-4147-A177-3AD203B41FA5}">
                      <a16:colId xmlns:a16="http://schemas.microsoft.com/office/drawing/2014/main" xmlns="" val="583213350"/>
                    </a:ext>
                  </a:extLst>
                </a:gridCol>
              </a:tblGrid>
              <a:tr h="157747">
                <a:tc>
                  <a:txBody>
                    <a:bodyPr/>
                    <a:lstStyle/>
                    <a:p>
                      <a:pPr algn="ctr">
                        <a:lnSpc>
                          <a:spcPct val="115000"/>
                        </a:lnSpc>
                        <a:spcAft>
                          <a:spcPts val="0"/>
                        </a:spcAft>
                      </a:pPr>
                      <a:r>
                        <a:rPr lang="es-VE" sz="1050" dirty="0" smtClean="0">
                          <a:effectLst/>
                        </a:rPr>
                        <a:t>COMPETENCIA</a:t>
                      </a:r>
                      <a:endParaRPr lang="es-VE"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solidFill>
                      <a:srgbClr val="FFC000"/>
                    </a:solidFill>
                  </a:tcPr>
                </a:tc>
                <a:tc>
                  <a:txBody>
                    <a:bodyPr/>
                    <a:lstStyle/>
                    <a:p>
                      <a:pPr algn="ctr">
                        <a:lnSpc>
                          <a:spcPct val="115000"/>
                        </a:lnSpc>
                        <a:spcAft>
                          <a:spcPts val="0"/>
                        </a:spcAft>
                      </a:pPr>
                      <a:r>
                        <a:rPr lang="es-VE" sz="1050" dirty="0" smtClean="0">
                          <a:effectLst/>
                        </a:rPr>
                        <a:t>INDICADORES</a:t>
                      </a:r>
                      <a:endParaRPr lang="es-VE"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solidFill>
                      <a:srgbClr val="FFC000"/>
                    </a:solidFill>
                  </a:tcPr>
                </a:tc>
                <a:tc>
                  <a:txBody>
                    <a:bodyPr/>
                    <a:lstStyle/>
                    <a:p>
                      <a:pPr algn="ctr">
                        <a:lnSpc>
                          <a:spcPct val="115000"/>
                        </a:lnSpc>
                        <a:spcAft>
                          <a:spcPts val="0"/>
                        </a:spcAft>
                      </a:pPr>
                      <a:r>
                        <a:rPr lang="es-VE" sz="1050" dirty="0" smtClean="0">
                          <a:effectLst/>
                        </a:rPr>
                        <a:t>RECURSOS GUAO</a:t>
                      </a:r>
                      <a:endParaRPr lang="es-VE"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solidFill>
                      <a:srgbClr val="FFC000"/>
                    </a:solidFill>
                  </a:tcPr>
                </a:tc>
                <a:tc>
                  <a:txBody>
                    <a:bodyPr/>
                    <a:lstStyle/>
                    <a:p>
                      <a:pPr algn="ctr">
                        <a:lnSpc>
                          <a:spcPct val="115000"/>
                        </a:lnSpc>
                        <a:spcAft>
                          <a:spcPts val="0"/>
                        </a:spcAft>
                      </a:pPr>
                      <a:r>
                        <a:rPr lang="es-VE" sz="1050" dirty="0" smtClean="0">
                          <a:effectLst/>
                        </a:rPr>
                        <a:t>AUDIOVISUALES</a:t>
                      </a:r>
                      <a:endParaRPr lang="es-VE"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solidFill>
                      <a:srgbClr val="FFC000"/>
                    </a:solidFill>
                  </a:tcPr>
                </a:tc>
                <a:tc>
                  <a:txBody>
                    <a:bodyPr/>
                    <a:lstStyle/>
                    <a:p>
                      <a:pPr algn="ctr">
                        <a:lnSpc>
                          <a:spcPct val="115000"/>
                        </a:lnSpc>
                        <a:spcAft>
                          <a:spcPts val="0"/>
                        </a:spcAft>
                      </a:pPr>
                      <a:r>
                        <a:rPr lang="es-VE" sz="800" dirty="0" smtClean="0">
                          <a:effectLst/>
                        </a:rPr>
                        <a:t>OBSERVACIÓN</a:t>
                      </a:r>
                      <a:endParaRPr lang="es-VE"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solidFill>
                      <a:srgbClr val="FFC000"/>
                    </a:solidFill>
                  </a:tcPr>
                </a:tc>
                <a:extLst>
                  <a:ext uri="{0D108BD9-81ED-4DB2-BD59-A6C34878D82A}">
                    <a16:rowId xmlns:a16="http://schemas.microsoft.com/office/drawing/2014/main" xmlns="" val="2082998596"/>
                  </a:ext>
                </a:extLst>
              </a:tr>
              <a:tr h="80706">
                <a:tc rowSpan="25">
                  <a:txBody>
                    <a:bodyPr/>
                    <a:lstStyle/>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r>
                        <a:rPr lang="es-VE" sz="1050" dirty="0" smtClean="0">
                          <a:solidFill>
                            <a:schemeClr val="tx1"/>
                          </a:solidFill>
                          <a:latin typeface="Calibri"/>
                          <a:ea typeface="Times New Roman"/>
                          <a:cs typeface="Times New Roman"/>
                        </a:rPr>
                        <a:t>Produce textos escritos diversos: narrativos, descriptivos, instruccionales, expositivos y argumentativos para favorecer la expresión creadora, la comunicación y  el autoaprendizaje.</a:t>
                      </a: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a:solidFill>
                          <a:schemeClr val="tx1"/>
                        </a:solidFill>
                        <a:latin typeface="Calibri"/>
                        <a:ea typeface="Times New Roman"/>
                        <a:cs typeface="Times New Roman"/>
                      </a:endParaRPr>
                    </a:p>
                  </a:txBody>
                  <a:tcPr marL="41959" marR="41959" marT="0" marB="0" anchor="ctr">
                    <a:lnB w="12700" cap="flat" cmpd="sng" algn="ctr">
                      <a:solidFill>
                        <a:schemeClr val="bg1"/>
                      </a:solidFill>
                      <a:prstDash val="solid"/>
                      <a:round/>
                      <a:headEnd type="none" w="med" len="med"/>
                      <a:tailEnd type="none" w="med" len="med"/>
                    </a:lnB>
                    <a:solidFill>
                      <a:schemeClr val="accent6">
                        <a:lumMod val="20000"/>
                        <a:lumOff val="80000"/>
                      </a:schemeClr>
                    </a:solidFill>
                  </a:tcPr>
                </a:tc>
                <a:tc rowSpan="2">
                  <a:txBody>
                    <a:bodyPr/>
                    <a:lstStyle/>
                    <a:p>
                      <a:pPr>
                        <a:lnSpc>
                          <a:spcPct val="115000"/>
                        </a:lnSpc>
                        <a:spcAft>
                          <a:spcPts val="0"/>
                        </a:spcAft>
                      </a:pPr>
                      <a:r>
                        <a:rPr lang="es-VE" sz="7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Redacta textos  narrativos, descriptivos, expositivos y argumentativos respetando los aspectos formales de la escritura básicos de la lengua escrita: caligrafía, ortografía (acentuación),</a:t>
                      </a:r>
                      <a:r>
                        <a:rPr lang="es-VE" sz="7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uso de mayúsculas y minúsculas, signos de puntuación, orden, legibilidad y presentación, sangría y margen.</a:t>
                      </a:r>
                      <a:endParaRPr lang="es-VE" sz="7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solidFill>
                      <a:schemeClr val="accent6">
                        <a:lumMod val="20000"/>
                        <a:lumOff val="80000"/>
                      </a:schemeClr>
                    </a:solidFill>
                  </a:tcPr>
                </a:tc>
                <a:tc rowSpan="2">
                  <a:txBody>
                    <a:bodyPr/>
                    <a:lstStyle/>
                    <a:p>
                      <a:pPr marL="0" marR="0" algn="ctr">
                        <a:lnSpc>
                          <a:spcPct val="115000"/>
                        </a:lnSpc>
                        <a:spcBef>
                          <a:spcPts val="0"/>
                        </a:spcBef>
                        <a:spcAft>
                          <a:spcPts val="0"/>
                        </a:spcAft>
                      </a:pPr>
                      <a:r>
                        <a:rPr lang="en-US" sz="700" b="1" dirty="0" smtClean="0">
                          <a:solidFill>
                            <a:schemeClr val="tx1"/>
                          </a:solidFill>
                          <a:latin typeface="Calibri"/>
                          <a:ea typeface="Times New Roman"/>
                          <a:cs typeface="Times New Roman"/>
                          <a:hlinkClick r:id="rId7"/>
                        </a:rPr>
                        <a:t>ASPECTOS</a:t>
                      </a:r>
                      <a:r>
                        <a:rPr lang="en-US" sz="700" b="1" baseline="0" dirty="0" smtClean="0">
                          <a:solidFill>
                            <a:schemeClr val="tx1"/>
                          </a:solidFill>
                          <a:latin typeface="Calibri"/>
                          <a:ea typeface="Times New Roman"/>
                          <a:cs typeface="Times New Roman"/>
                          <a:hlinkClick r:id="rId7"/>
                        </a:rPr>
                        <a:t> FORMALES DE LA LENGUA ESCRITA</a:t>
                      </a:r>
                      <a:endParaRPr lang="en-US" sz="700" b="1" dirty="0">
                        <a:solidFill>
                          <a:schemeClr val="tx1"/>
                        </a:solidFill>
                        <a:latin typeface="Calibri"/>
                        <a:ea typeface="Times New Roman"/>
                        <a:cs typeface="Times New Roman"/>
                      </a:endParaRPr>
                    </a:p>
                  </a:txBody>
                  <a:tcPr marL="41959" marR="41959" marT="0" marB="0" anchor="ctr">
                    <a:solidFill>
                      <a:schemeClr val="accent6">
                        <a:lumMod val="20000"/>
                        <a:lumOff val="80000"/>
                      </a:schemeClr>
                    </a:solidFill>
                  </a:tcPr>
                </a:tc>
                <a:tc>
                  <a:txBody>
                    <a:bodyPr/>
                    <a:lstStyle/>
                    <a:p>
                      <a:pPr algn="ctr"/>
                      <a:r>
                        <a:rPr lang="es-ES" sz="1000" b="1" u="sng" kern="1200" dirty="0" smtClean="0">
                          <a:solidFill>
                            <a:schemeClr val="dk1"/>
                          </a:solidFill>
                          <a:latin typeface="+mn-lt"/>
                          <a:ea typeface="+mn-ea"/>
                          <a:cs typeface="+mn-cs"/>
                          <a:hlinkClick r:id="rId8"/>
                        </a:rPr>
                        <a:t>ELEMENTOS FORMALES DE LA ESCRITURA</a:t>
                      </a:r>
                      <a:endParaRPr lang="es-VE" sz="1000" dirty="0"/>
                    </a:p>
                  </a:txBody>
                  <a:tcPr marL="46223" marR="46223" marT="0" marB="0" anchor="ctr">
                    <a:solidFill>
                      <a:schemeClr val="accent6">
                        <a:lumMod val="20000"/>
                        <a:lumOff val="80000"/>
                      </a:schemeClr>
                    </a:solidFill>
                  </a:tcPr>
                </a:tc>
                <a:tc>
                  <a:txBody>
                    <a:bodyPr/>
                    <a:lstStyle/>
                    <a:p>
                      <a:pPr>
                        <a:lnSpc>
                          <a:spcPct val="115000"/>
                        </a:lnSpc>
                        <a:spcAft>
                          <a:spcPts val="0"/>
                        </a:spcAft>
                      </a:pPr>
                      <a:endParaRPr lang="es-VE"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extLst>
                  <a:ext uri="{0D108BD9-81ED-4DB2-BD59-A6C34878D82A}">
                    <a16:rowId xmlns:a16="http://schemas.microsoft.com/office/drawing/2014/main" xmlns="" val="2728086019"/>
                  </a:ext>
                </a:extLst>
              </a:tr>
              <a:tr h="80706">
                <a:tc vMerge="1">
                  <a:txBody>
                    <a:bodyPr/>
                    <a:lstStyle/>
                    <a:p>
                      <a:pPr marL="104140" marR="0">
                        <a:lnSpc>
                          <a:spcPct val="115000"/>
                        </a:lnSpc>
                        <a:spcBef>
                          <a:spcPts val="0"/>
                        </a:spcBef>
                        <a:spcAft>
                          <a:spcPts val="0"/>
                        </a:spcAft>
                      </a:pPr>
                      <a:endParaRPr lang="es-VE" sz="900" dirty="0">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1000"/>
                        </a:spcAft>
                      </a:pPr>
                      <a:r>
                        <a:rPr lang="es-ES" sz="800" dirty="0">
                          <a:latin typeface="+mn-lt"/>
                          <a:ea typeface="Times New Roman"/>
                          <a:cs typeface="Times New Roman"/>
                        </a:rPr>
                        <a:t>¿Qué son los aspectos formales de la </a:t>
                      </a:r>
                      <a:r>
                        <a:rPr lang="es-ES" sz="800" dirty="0" smtClean="0">
                          <a:latin typeface="+mn-lt"/>
                          <a:ea typeface="Times New Roman"/>
                          <a:cs typeface="Times New Roman"/>
                        </a:rPr>
                        <a:t>escritura?</a:t>
                      </a:r>
                    </a:p>
                    <a:p>
                      <a:pPr algn="l">
                        <a:lnSpc>
                          <a:spcPct val="115000"/>
                        </a:lnSpc>
                        <a:spcAft>
                          <a:spcPts val="1000"/>
                        </a:spcAft>
                      </a:pPr>
                      <a:r>
                        <a:rPr lang="es-ES" sz="800" dirty="0" smtClean="0">
                          <a:latin typeface="+mn-lt"/>
                          <a:ea typeface="Times New Roman"/>
                          <a:cs typeface="Times New Roman"/>
                        </a:rPr>
                        <a:t>Guía de estudio de los aspectos formales de la escritura.</a:t>
                      </a:r>
                      <a:endParaRPr lang="es-VE" sz="800" dirty="0">
                        <a:latin typeface="+mn-lt"/>
                        <a:ea typeface="Times New Roman"/>
                        <a:cs typeface="Times New Roman"/>
                      </a:endParaRPr>
                    </a:p>
                  </a:txBody>
                  <a:tcPr marL="89535" marR="89535" marT="0" marB="0">
                    <a:solidFill>
                      <a:schemeClr val="accent6">
                        <a:lumMod val="20000"/>
                        <a:lumOff val="80000"/>
                      </a:schemeClr>
                    </a:solidFill>
                  </a:tcPr>
                </a:tc>
                <a:tc>
                  <a:txBody>
                    <a:bodyPr/>
                    <a:lstStyle/>
                    <a:p>
                      <a:pPr>
                        <a:lnSpc>
                          <a:spcPct val="115000"/>
                        </a:lnSpc>
                        <a:spcAft>
                          <a:spcPts val="0"/>
                        </a:spcAft>
                      </a:pPr>
                      <a:endParaRPr lang="es-VE"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tr>
              <a:tr h="240063">
                <a:tc vMerge="1">
                  <a:txBody>
                    <a:bodyPr/>
                    <a:lstStyle/>
                    <a:p>
                      <a:pPr marL="104140" marR="0">
                        <a:lnSpc>
                          <a:spcPct val="115000"/>
                        </a:lnSpc>
                        <a:spcBef>
                          <a:spcPts val="0"/>
                        </a:spcBef>
                        <a:spcAft>
                          <a:spcPts val="0"/>
                        </a:spcAft>
                      </a:pPr>
                      <a:endParaRPr lang="es-VE" sz="1000" dirty="0">
                        <a:latin typeface="Calibri"/>
                        <a:ea typeface="Times New Roman"/>
                        <a:cs typeface="Times New Roman"/>
                      </a:endParaRPr>
                    </a:p>
                  </a:txBody>
                  <a:tcPr marL="41959" marR="41959" marT="0" marB="0">
                    <a:solidFill>
                      <a:schemeClr val="accent3">
                        <a:lumMod val="40000"/>
                        <a:lumOff val="60000"/>
                      </a:schemeClr>
                    </a:solidFill>
                  </a:tcPr>
                </a:tc>
                <a:tc rowSpan="9">
                  <a:txBody>
                    <a:bodyPr/>
                    <a:lstStyle/>
                    <a:p>
                      <a:pPr>
                        <a:lnSpc>
                          <a:spcPct val="115000"/>
                        </a:lnSpc>
                        <a:spcAft>
                          <a:spcPts val="0"/>
                        </a:spcAft>
                      </a:pPr>
                      <a:r>
                        <a:rPr lang="es-ES" sz="800" b="1" kern="1200" dirty="0" smtClean="0">
                          <a:solidFill>
                            <a:schemeClr val="dk1"/>
                          </a:solidFill>
                          <a:latin typeface="+mn-lt"/>
                          <a:ea typeface="+mn-ea"/>
                          <a:cs typeface="+mn-cs"/>
                        </a:rPr>
                        <a:t>Utiliza conectivos: y, o, sin embargo, además; para establecer relaciones entre palabras o párrafo.</a:t>
                      </a:r>
                      <a:endParaRPr lang="es-VE" sz="8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lnB w="12700" cap="flat" cmpd="sng" algn="ctr">
                      <a:solidFill>
                        <a:schemeClr val="bg1"/>
                      </a:solidFill>
                      <a:prstDash val="solid"/>
                      <a:round/>
                      <a:headEnd type="none" w="med" len="med"/>
                      <a:tailEnd type="none" w="med" len="med"/>
                    </a:lnB>
                    <a:solidFill>
                      <a:schemeClr val="accent6">
                        <a:lumMod val="20000"/>
                        <a:lumOff val="80000"/>
                      </a:schemeClr>
                    </a:solidFill>
                  </a:tcPr>
                </a:tc>
                <a:tc rowSpan="9">
                  <a:txBody>
                    <a:bodyPr/>
                    <a:lstStyle/>
                    <a:p>
                      <a:pPr marL="0" marR="0" algn="ctr">
                        <a:lnSpc>
                          <a:spcPct val="115000"/>
                        </a:lnSpc>
                        <a:spcBef>
                          <a:spcPts val="0"/>
                        </a:spcBef>
                        <a:spcAft>
                          <a:spcPts val="0"/>
                        </a:spcAft>
                      </a:pPr>
                      <a:r>
                        <a:rPr lang="en-US" sz="700" b="1" dirty="0" smtClean="0">
                          <a:solidFill>
                            <a:schemeClr val="tx1"/>
                          </a:solidFill>
                          <a:latin typeface="Calibri"/>
                          <a:ea typeface="Times New Roman"/>
                          <a:cs typeface="Times New Roman"/>
                          <a:hlinkClick r:id="rId7"/>
                        </a:rPr>
                        <a:t>LAS</a:t>
                      </a:r>
                      <a:r>
                        <a:rPr lang="en-US" sz="700" b="1" baseline="0" dirty="0" smtClean="0">
                          <a:solidFill>
                            <a:schemeClr val="tx1"/>
                          </a:solidFill>
                          <a:latin typeface="Calibri"/>
                          <a:ea typeface="Times New Roman"/>
                          <a:cs typeface="Times New Roman"/>
                          <a:hlinkClick r:id="rId7"/>
                        </a:rPr>
                        <a:t> PREPOSICIONES Y LOS CONECTIVOS</a:t>
                      </a:r>
                      <a:endParaRPr lang="en-US" sz="700" b="1" dirty="0">
                        <a:solidFill>
                          <a:schemeClr val="tx1"/>
                        </a:solidFill>
                        <a:latin typeface="Calibri"/>
                        <a:ea typeface="Times New Roman"/>
                        <a:cs typeface="Times New Roman"/>
                      </a:endParaRPr>
                    </a:p>
                  </a:txBody>
                  <a:tcPr marL="41959" marR="41959" marT="0" marB="0" anchor="ctr">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1000"/>
                        </a:spcAft>
                      </a:pPr>
                      <a:r>
                        <a:rPr lang="es-ES" sz="800" b="1" u="sng" dirty="0">
                          <a:solidFill>
                            <a:srgbClr val="0000FF"/>
                          </a:solidFill>
                          <a:latin typeface="Calibri"/>
                          <a:ea typeface="Times New Roman"/>
                          <a:cs typeface="Times New Roman"/>
                          <a:hlinkClick r:id="rId7"/>
                        </a:rPr>
                        <a:t>USO CORRECTO DE LAS PREPOSICIONES </a:t>
                      </a:r>
                      <a:r>
                        <a:rPr lang="es-ES" sz="800" b="1" u="sng" dirty="0" smtClean="0">
                          <a:solidFill>
                            <a:srgbClr val="0000FF"/>
                          </a:solidFill>
                          <a:latin typeface="Calibri"/>
                          <a:ea typeface="Times New Roman"/>
                          <a:cs typeface="Times New Roman"/>
                          <a:hlinkClick r:id="rId7"/>
                        </a:rPr>
                        <a:t>LOSCONECTIVOS</a:t>
                      </a:r>
                      <a:endParaRPr lang="es-VE" sz="800" dirty="0">
                        <a:latin typeface="Calibri"/>
                        <a:ea typeface="Times New Roman"/>
                        <a:cs typeface="Times New Roman"/>
                      </a:endParaRPr>
                    </a:p>
                  </a:txBody>
                  <a:tcPr marL="89535" marR="89535" marT="0" marB="0">
                    <a:lnB w="12700" cap="flat" cmpd="sng" algn="ctr">
                      <a:solidFill>
                        <a:schemeClr val="bg2"/>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endParaRPr lang="es-VE"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tr>
              <a:tr h="265274">
                <a:tc vMerge="1">
                  <a:txBody>
                    <a:bodyPr/>
                    <a:lstStyle/>
                    <a:p>
                      <a:pPr marL="104140" marR="0">
                        <a:lnSpc>
                          <a:spcPct val="115000"/>
                        </a:lnSpc>
                        <a:spcBef>
                          <a:spcPts val="0"/>
                        </a:spcBef>
                        <a:spcAft>
                          <a:spcPts val="0"/>
                        </a:spcAft>
                      </a:pPr>
                      <a:endParaRPr lang="es-VE"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8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vMerge="1">
                  <a:txBody>
                    <a:bodyPr/>
                    <a:lstStyle/>
                    <a:p>
                      <a:pPr marL="0" marR="0" algn="ctr">
                        <a:lnSpc>
                          <a:spcPct val="115000"/>
                        </a:lnSpc>
                        <a:spcBef>
                          <a:spcPts val="0"/>
                        </a:spcBef>
                        <a:spcAft>
                          <a:spcPts val="0"/>
                        </a:spcAft>
                      </a:pPr>
                      <a:endParaRPr lang="en-US" sz="1100" b="1" dirty="0">
                        <a:solidFill>
                          <a:schemeClr val="tx1"/>
                        </a:solidFill>
                        <a:latin typeface="Calibri"/>
                        <a:ea typeface="Times New Roman"/>
                        <a:cs typeface="Times New Roman"/>
                      </a:endParaRPr>
                    </a:p>
                  </a:txBody>
                  <a:tcPr marL="41959" marR="41959"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es-ES" sz="700" b="1" u="none" strike="noStrike" dirty="0">
                          <a:solidFill>
                            <a:srgbClr val="000000"/>
                          </a:solidFill>
                          <a:latin typeface="+mn-lt"/>
                          <a:ea typeface="Times New Roman"/>
                          <a:cs typeface="Times New Roman"/>
                          <a:hlinkClick r:id="rId9"/>
                        </a:rPr>
                        <a:t>El uso de las preposiciones</a:t>
                      </a:r>
                      <a:r>
                        <a:rPr lang="es-ES" sz="700" b="1" dirty="0">
                          <a:solidFill>
                            <a:srgbClr val="000000"/>
                          </a:solidFill>
                          <a:latin typeface="+mn-lt"/>
                          <a:ea typeface="Times New Roman"/>
                          <a:cs typeface="Times New Roman"/>
                        </a:rPr>
                        <a:t>. </a:t>
                      </a:r>
                      <a:r>
                        <a:rPr lang="es-ES" sz="700" b="1" dirty="0" smtClean="0">
                          <a:solidFill>
                            <a:srgbClr val="000000"/>
                          </a:solidFill>
                          <a:latin typeface="+mn-lt"/>
                          <a:ea typeface="Times New Roman"/>
                          <a:cs typeface="Times New Roman"/>
                        </a:rPr>
                        <a:t>Ejercicios.</a:t>
                      </a:r>
                      <a:endParaRPr lang="es-VE" sz="700" dirty="0">
                        <a:latin typeface="+mn-lt"/>
                        <a:ea typeface="Times New Roman"/>
                        <a:cs typeface="Times New Roman"/>
                      </a:endParaRPr>
                    </a:p>
                  </a:txBody>
                  <a:tcPr marL="68580" marR="68580" marT="0" marB="0">
                    <a:lnT w="12700" cap="flat" cmpd="sng" algn="ctr">
                      <a:solidFill>
                        <a:schemeClr val="bg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endParaRPr lang="es-VE"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tr>
              <a:tr h="269442">
                <a:tc vMerge="1">
                  <a:txBody>
                    <a:bodyPr/>
                    <a:lstStyle/>
                    <a:p>
                      <a:pPr marL="104140" marR="0">
                        <a:lnSpc>
                          <a:spcPct val="115000"/>
                        </a:lnSpc>
                        <a:spcBef>
                          <a:spcPts val="0"/>
                        </a:spcBef>
                        <a:spcAft>
                          <a:spcPts val="0"/>
                        </a:spcAft>
                      </a:pPr>
                      <a:endParaRPr lang="es-VE"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8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vMerge="1">
                  <a:txBody>
                    <a:bodyPr/>
                    <a:lstStyle/>
                    <a:p>
                      <a:pPr marL="0" marR="0" algn="ctr">
                        <a:lnSpc>
                          <a:spcPct val="115000"/>
                        </a:lnSpc>
                        <a:spcBef>
                          <a:spcPts val="0"/>
                        </a:spcBef>
                        <a:spcAft>
                          <a:spcPts val="0"/>
                        </a:spcAft>
                      </a:pPr>
                      <a:endParaRPr lang="en-US" sz="1100" b="1" dirty="0">
                        <a:solidFill>
                          <a:schemeClr val="tx1"/>
                        </a:solidFill>
                        <a:latin typeface="Calibri"/>
                        <a:ea typeface="Times New Roman"/>
                        <a:cs typeface="Times New Roman"/>
                      </a:endParaRPr>
                    </a:p>
                  </a:txBody>
                  <a:tcPr marL="41959" marR="41959"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es-ES" sz="700" dirty="0">
                          <a:latin typeface="+mn-lt"/>
                          <a:ea typeface="Times New Roman"/>
                          <a:cs typeface="Times New Roman"/>
                          <a:hlinkClick r:id="rId10"/>
                        </a:rPr>
                        <a:t>Actividades con preposiciones</a:t>
                      </a:r>
                      <a:endParaRPr lang="es-VE" sz="700" dirty="0">
                        <a:latin typeface="+mn-lt"/>
                        <a:ea typeface="Times New Roman"/>
                        <a:cs typeface="Times New Roman"/>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endParaRPr lang="es-VE" sz="1400" dirty="0"/>
                    </a:p>
                  </a:txBody>
                  <a:tcPr marL="46223" marR="46223" marT="0" marB="0">
                    <a:solidFill>
                      <a:schemeClr val="accent6">
                        <a:lumMod val="20000"/>
                        <a:lumOff val="80000"/>
                      </a:schemeClr>
                    </a:solidFill>
                  </a:tcPr>
                </a:tc>
              </a:tr>
              <a:tr h="80706">
                <a:tc vMerge="1">
                  <a:txBody>
                    <a:bodyPr/>
                    <a:lstStyle/>
                    <a:p>
                      <a:pPr marL="104140" marR="0">
                        <a:lnSpc>
                          <a:spcPct val="115000"/>
                        </a:lnSpc>
                        <a:spcBef>
                          <a:spcPts val="0"/>
                        </a:spcBef>
                        <a:spcAft>
                          <a:spcPts val="0"/>
                        </a:spcAft>
                      </a:pPr>
                      <a:endParaRPr lang="es-VE"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8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lnT w="12700" cap="flat" cmpd="sng" algn="ctr">
                      <a:solidFill>
                        <a:schemeClr val="bg2"/>
                      </a:solidFill>
                      <a:prstDash val="solid"/>
                      <a:round/>
                      <a:headEnd type="none" w="med" len="med"/>
                      <a:tailEnd type="none" w="med" len="med"/>
                    </a:lnT>
                    <a:solidFill>
                      <a:schemeClr val="accent3">
                        <a:lumMod val="40000"/>
                        <a:lumOff val="60000"/>
                      </a:schemeClr>
                    </a:solidFill>
                  </a:tcPr>
                </a:tc>
                <a:tc vMerge="1">
                  <a:txBody>
                    <a:bodyPr/>
                    <a:lstStyle/>
                    <a:p>
                      <a:pPr marL="0" marR="0" algn="ctr">
                        <a:lnSpc>
                          <a:spcPct val="115000"/>
                        </a:lnSpc>
                        <a:spcBef>
                          <a:spcPts val="0"/>
                        </a:spcBef>
                        <a:spcAft>
                          <a:spcPts val="0"/>
                        </a:spcAft>
                      </a:pPr>
                      <a:endParaRPr lang="en-US" sz="900" b="1" dirty="0">
                        <a:solidFill>
                          <a:schemeClr val="tx1"/>
                        </a:solidFill>
                        <a:latin typeface="Calibri"/>
                        <a:ea typeface="Times New Roman"/>
                        <a:cs typeface="Times New Roman"/>
                      </a:endParaRPr>
                    </a:p>
                  </a:txBody>
                  <a:tcPr marL="41959" marR="4195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es-ES" sz="700" b="1" dirty="0" smtClean="0">
                          <a:solidFill>
                            <a:srgbClr val="000000"/>
                          </a:solidFill>
                          <a:latin typeface="+mn-lt"/>
                          <a:ea typeface="Times New Roman"/>
                          <a:cs typeface="Times New Roman"/>
                          <a:hlinkClick r:id="rId11"/>
                        </a:rPr>
                        <a:t>Preposiciones y conjunciones</a:t>
                      </a:r>
                      <a:endParaRPr lang="es-VE" sz="700" dirty="0">
                        <a:latin typeface="+mn-lt"/>
                        <a:ea typeface="Times New Roman"/>
                        <a:cs typeface="Times New Roman"/>
                      </a:endParaRPr>
                    </a:p>
                  </a:txBody>
                  <a:tcPr marL="68580" marR="68580" marT="0" marB="0">
                    <a:lnT w="127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endParaRPr lang="es-VE" sz="600" dirty="0"/>
                    </a:p>
                  </a:txBody>
                  <a:tcPr marL="46223" marR="46223" marT="0" marB="0">
                    <a:solidFill>
                      <a:schemeClr val="accent6">
                        <a:lumMod val="20000"/>
                        <a:lumOff val="80000"/>
                      </a:schemeClr>
                    </a:solidFill>
                  </a:tcPr>
                </a:tc>
              </a:tr>
              <a:tr h="80706">
                <a:tc vMerge="1">
                  <a:txBody>
                    <a:bodyPr/>
                    <a:lstStyle/>
                    <a:p>
                      <a:pPr marL="104140" marR="0">
                        <a:lnSpc>
                          <a:spcPct val="115000"/>
                        </a:lnSpc>
                        <a:spcBef>
                          <a:spcPts val="0"/>
                        </a:spcBef>
                        <a:spcAft>
                          <a:spcPts val="0"/>
                        </a:spcAft>
                      </a:pPr>
                      <a:endParaRPr lang="es-VE"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0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700" dirty="0">
                          <a:latin typeface="+mn-lt"/>
                          <a:ea typeface="Times New Roman"/>
                          <a:cs typeface="Times New Roman"/>
                          <a:hlinkClick r:id="rId12"/>
                        </a:rPr>
                        <a:t>Actividad con preposiciones y conjunciones</a:t>
                      </a:r>
                      <a:endParaRPr lang="es-VE" sz="700" dirty="0">
                        <a:latin typeface="+mn-lt"/>
                        <a:ea typeface="Times New Roman"/>
                        <a:cs typeface="Times New Roman"/>
                      </a:endParaRPr>
                    </a:p>
                  </a:txBody>
                  <a:tcPr marL="68580" marR="68580" marT="0" marB="0">
                    <a:solidFill>
                      <a:schemeClr val="accent6">
                        <a:lumMod val="20000"/>
                        <a:lumOff val="80000"/>
                      </a:schemeClr>
                    </a:solidFill>
                  </a:tcPr>
                </a:tc>
                <a:tc>
                  <a:txBody>
                    <a:bodyPr/>
                    <a:lstStyle/>
                    <a:p>
                      <a:endParaRPr lang="es-VE" sz="600" dirty="0"/>
                    </a:p>
                  </a:txBody>
                  <a:tcPr marL="46223" marR="46223" marT="0" marB="0">
                    <a:solidFill>
                      <a:schemeClr val="accent6">
                        <a:lumMod val="20000"/>
                        <a:lumOff val="80000"/>
                      </a:schemeClr>
                    </a:solidFill>
                  </a:tcPr>
                </a:tc>
              </a:tr>
              <a:tr h="91080">
                <a:tc vMerge="1">
                  <a:txBody>
                    <a:bodyPr/>
                    <a:lstStyle/>
                    <a:p>
                      <a:pPr marL="104140" marR="0">
                        <a:lnSpc>
                          <a:spcPct val="115000"/>
                        </a:lnSpc>
                        <a:spcBef>
                          <a:spcPts val="0"/>
                        </a:spcBef>
                        <a:spcAft>
                          <a:spcPts val="0"/>
                        </a:spcAft>
                      </a:pPr>
                      <a:endParaRPr lang="es-VE"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0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700" dirty="0">
                          <a:latin typeface="+mn-lt"/>
                          <a:ea typeface="Times New Roman"/>
                          <a:cs typeface="Times New Roman"/>
                          <a:hlinkClick r:id="rId13"/>
                        </a:rPr>
                        <a:t>Los enlaces</a:t>
                      </a:r>
                      <a:endParaRPr lang="es-VE" sz="700" dirty="0">
                        <a:latin typeface="+mn-lt"/>
                        <a:ea typeface="Times New Roman"/>
                        <a:cs typeface="Times New Roman"/>
                      </a:endParaRPr>
                    </a:p>
                  </a:txBody>
                  <a:tcPr marL="68580" marR="68580" marT="0" marB="0">
                    <a:solidFill>
                      <a:schemeClr val="accent6">
                        <a:lumMod val="20000"/>
                        <a:lumOff val="80000"/>
                      </a:schemeClr>
                    </a:solidFill>
                  </a:tcPr>
                </a:tc>
                <a:tc>
                  <a:txBody>
                    <a:bodyPr/>
                    <a:lstStyle/>
                    <a:p>
                      <a:endParaRPr lang="es-VE" sz="1400" dirty="0"/>
                    </a:p>
                  </a:txBody>
                  <a:tcPr marL="46223" marR="46223" marT="0" marB="0">
                    <a:solidFill>
                      <a:schemeClr val="accent6">
                        <a:lumMod val="20000"/>
                        <a:lumOff val="80000"/>
                      </a:schemeClr>
                    </a:solidFill>
                  </a:tcPr>
                </a:tc>
              </a:tr>
              <a:tr h="80706">
                <a:tc vMerge="1">
                  <a:txBody>
                    <a:bodyPr/>
                    <a:lstStyle/>
                    <a:p>
                      <a:pPr marL="104140" marR="0">
                        <a:lnSpc>
                          <a:spcPct val="115000"/>
                        </a:lnSpc>
                        <a:spcBef>
                          <a:spcPts val="0"/>
                        </a:spcBef>
                        <a:spcAft>
                          <a:spcPts val="0"/>
                        </a:spcAft>
                      </a:pPr>
                      <a:endParaRPr lang="es-VE"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0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700" dirty="0">
                          <a:latin typeface="+mn-lt"/>
                          <a:ea typeface="Times New Roman"/>
                          <a:cs typeface="Times New Roman"/>
                          <a:hlinkClick r:id="rId14"/>
                        </a:rPr>
                        <a:t>Ejercicios con preposiciones</a:t>
                      </a:r>
                      <a:endParaRPr lang="es-VE" sz="700" dirty="0">
                        <a:latin typeface="+mn-lt"/>
                        <a:ea typeface="Times New Roman"/>
                        <a:cs typeface="Times New Roman"/>
                      </a:endParaRPr>
                    </a:p>
                  </a:txBody>
                  <a:tcPr marL="68580" marR="68580" marT="0" marB="0">
                    <a:solidFill>
                      <a:schemeClr val="accent6">
                        <a:lumMod val="20000"/>
                        <a:lumOff val="80000"/>
                      </a:schemeClr>
                    </a:solidFill>
                  </a:tcPr>
                </a:tc>
                <a:tc>
                  <a:txBody>
                    <a:bodyPr/>
                    <a:lstStyle/>
                    <a:p>
                      <a:pPr>
                        <a:lnSpc>
                          <a:spcPct val="115000"/>
                        </a:lnSpc>
                        <a:spcAft>
                          <a:spcPts val="0"/>
                        </a:spcAft>
                      </a:pPr>
                      <a:endParaRPr lang="es-VE" sz="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tr>
              <a:tr h="80706">
                <a:tc vMerge="1">
                  <a:txBody>
                    <a:bodyPr/>
                    <a:lstStyle/>
                    <a:p>
                      <a:pPr marL="104140" marR="0">
                        <a:lnSpc>
                          <a:spcPct val="115000"/>
                        </a:lnSpc>
                        <a:spcBef>
                          <a:spcPts val="0"/>
                        </a:spcBef>
                        <a:spcAft>
                          <a:spcPts val="0"/>
                        </a:spcAft>
                      </a:pPr>
                      <a:endParaRPr lang="es-VE"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0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700" dirty="0" smtClean="0">
                          <a:latin typeface="+mn-lt"/>
                          <a:ea typeface="Times New Roman"/>
                          <a:cs typeface="Times New Roman"/>
                          <a:hlinkClick r:id="rId15"/>
                        </a:rPr>
                        <a:t>85 ejemplos de conectivos</a:t>
                      </a:r>
                      <a:endParaRPr lang="es-VE" sz="700" dirty="0">
                        <a:latin typeface="+mn-lt"/>
                        <a:ea typeface="Times New Roman"/>
                        <a:cs typeface="Times New Roman"/>
                      </a:endParaRPr>
                    </a:p>
                  </a:txBody>
                  <a:tcPr marL="68580" marR="68580" marT="0" marB="0">
                    <a:solidFill>
                      <a:schemeClr val="accent6">
                        <a:lumMod val="20000"/>
                        <a:lumOff val="80000"/>
                      </a:schemeClr>
                    </a:solidFill>
                  </a:tcPr>
                </a:tc>
                <a:tc>
                  <a:txBody>
                    <a:bodyPr/>
                    <a:lstStyle/>
                    <a:p>
                      <a:pPr>
                        <a:lnSpc>
                          <a:spcPct val="115000"/>
                        </a:lnSpc>
                        <a:spcAft>
                          <a:spcPts val="0"/>
                        </a:spcAft>
                      </a:pPr>
                      <a:r>
                        <a:rPr lang="es-VE" sz="6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Requiere apoyo de un adulto.</a:t>
                      </a:r>
                      <a:endParaRPr lang="es-VE" sz="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tr>
              <a:tr h="197976">
                <a:tc vMerge="1">
                  <a:txBody>
                    <a:bodyPr/>
                    <a:lstStyle/>
                    <a:p>
                      <a:pPr marL="104140" marR="0">
                        <a:lnSpc>
                          <a:spcPct val="115000"/>
                        </a:lnSpc>
                        <a:spcBef>
                          <a:spcPts val="0"/>
                        </a:spcBef>
                        <a:spcAft>
                          <a:spcPts val="0"/>
                        </a:spcAft>
                      </a:pPr>
                      <a:endParaRPr lang="es-VE" sz="1000" dirty="0">
                        <a:solidFill>
                          <a:schemeClr val="tx1"/>
                        </a:solidFill>
                        <a:latin typeface="Calibri"/>
                        <a:ea typeface="Times New Roman"/>
                        <a:cs typeface="Times New Roman"/>
                      </a:endParaRPr>
                    </a:p>
                  </a:txBody>
                  <a:tcPr marL="41959" marR="41959" marT="0" marB="0" anchor="ctr">
                    <a:solidFill>
                      <a:schemeClr val="accent3">
                        <a:lumMod val="40000"/>
                        <a:lumOff val="60000"/>
                      </a:schemeClr>
                    </a:solidFill>
                  </a:tcPr>
                </a:tc>
                <a:tc vMerge="1">
                  <a:txBody>
                    <a:bodyPr/>
                    <a:lstStyle/>
                    <a:p>
                      <a:pPr>
                        <a:lnSpc>
                          <a:spcPct val="115000"/>
                        </a:lnSpc>
                        <a:spcAft>
                          <a:spcPts val="0"/>
                        </a:spcAft>
                      </a:pPr>
                      <a:endParaRPr lang="es-VE" sz="8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lnB w="12700" cap="flat" cmpd="sng" algn="ctr">
                      <a:solidFill>
                        <a:schemeClr val="bg1"/>
                      </a:solidFill>
                      <a:prstDash val="solid"/>
                      <a:round/>
                      <a:headEnd type="none" w="med" len="med"/>
                      <a:tailEnd type="none" w="med" len="med"/>
                    </a:lnB>
                    <a:solidFill>
                      <a:schemeClr val="accent3">
                        <a:lumMod val="40000"/>
                        <a:lumOff val="60000"/>
                      </a:schemeClr>
                    </a:solidFill>
                  </a:tcPr>
                </a:tc>
                <a:tc vMerge="1">
                  <a:txBody>
                    <a:bodyPr/>
                    <a:lstStyle/>
                    <a:p>
                      <a:pPr marL="0" marR="0" algn="ctr">
                        <a:lnSpc>
                          <a:spcPct val="115000"/>
                        </a:lnSpc>
                        <a:spcBef>
                          <a:spcPts val="0"/>
                        </a:spcBef>
                        <a:spcAft>
                          <a:spcPts val="0"/>
                        </a:spcAft>
                      </a:pPr>
                      <a:endParaRPr lang="en-US" sz="1000" b="1" dirty="0">
                        <a:solidFill>
                          <a:schemeClr val="tx1"/>
                        </a:solidFill>
                        <a:latin typeface="Calibri"/>
                        <a:ea typeface="Times New Roman"/>
                        <a:cs typeface="Times New Roman"/>
                      </a:endParaRPr>
                    </a:p>
                  </a:txBody>
                  <a:tcPr marL="41959" marR="41959" marT="0" marB="0" anchor="ctr">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es-ES" sz="700" dirty="0">
                          <a:latin typeface="+mn-lt"/>
                          <a:ea typeface="Times New Roman"/>
                          <a:cs typeface="Times New Roman"/>
                          <a:hlinkClick r:id="rId16"/>
                        </a:rPr>
                        <a:t>Las preposiciones</a:t>
                      </a:r>
                      <a:endParaRPr lang="es-VE" sz="700" dirty="0">
                        <a:latin typeface="+mn-lt"/>
                        <a:ea typeface="Times New Roman"/>
                        <a:cs typeface="Times New Roman"/>
                      </a:endParaRPr>
                    </a:p>
                  </a:txBody>
                  <a:tcPr marL="68580" marR="68580" marT="0" marB="0">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endParaRPr lang="es-VE" sz="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lnB w="12700" cap="flat" cmpd="sng" algn="ctr">
                      <a:solidFill>
                        <a:schemeClr val="bg1"/>
                      </a:solidFill>
                      <a:prstDash val="solid"/>
                      <a:round/>
                      <a:headEnd type="none" w="med" len="med"/>
                      <a:tailEnd type="none" w="med" len="med"/>
                    </a:lnB>
                    <a:solidFill>
                      <a:schemeClr val="accent6">
                        <a:lumMod val="20000"/>
                        <a:lumOff val="80000"/>
                      </a:schemeClr>
                    </a:solidFill>
                  </a:tcPr>
                </a:tc>
              </a:tr>
              <a:tr h="272364">
                <a:tc vMerge="1">
                  <a:txBody>
                    <a:bodyPr/>
                    <a:lstStyle/>
                    <a:p>
                      <a:endParaRPr lang="es-VE"/>
                    </a:p>
                  </a:txBody>
                  <a:tcPr/>
                </a:tc>
                <a:tc rowSpan="14">
                  <a:txBody>
                    <a:bodyPr/>
                    <a:lstStyle/>
                    <a:p>
                      <a:pPr>
                        <a:lnSpc>
                          <a:spcPct val="115000"/>
                        </a:lnSpc>
                        <a:spcAft>
                          <a:spcPts val="0"/>
                        </a:spcAft>
                      </a:pPr>
                      <a:r>
                        <a:rPr lang="es-VE" sz="8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Identifica el uso de los pronombres personales en la oralidad y en la escritura.</a:t>
                      </a:r>
                    </a:p>
                  </a:txBody>
                  <a:tcPr marL="46223" marR="46223"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rowSpan="8">
                  <a:txBody>
                    <a:bodyPr/>
                    <a:lstStyle/>
                    <a:p>
                      <a:pPr marL="0" marR="0" algn="ctr">
                        <a:lnSpc>
                          <a:spcPct val="115000"/>
                        </a:lnSpc>
                        <a:spcBef>
                          <a:spcPts val="0"/>
                        </a:spcBef>
                        <a:spcAft>
                          <a:spcPts val="0"/>
                        </a:spcAft>
                      </a:pPr>
                      <a:r>
                        <a:rPr lang="en-US" sz="800" b="1" dirty="0" smtClean="0">
                          <a:solidFill>
                            <a:schemeClr val="tx1"/>
                          </a:solidFill>
                          <a:latin typeface="Calibri"/>
                          <a:ea typeface="Times New Roman"/>
                          <a:cs typeface="Times New Roman"/>
                          <a:hlinkClick r:id="rId7"/>
                        </a:rPr>
                        <a:t>LOS</a:t>
                      </a:r>
                      <a:r>
                        <a:rPr lang="en-US" sz="800" b="1" baseline="0" dirty="0" smtClean="0">
                          <a:solidFill>
                            <a:schemeClr val="tx1"/>
                          </a:solidFill>
                          <a:latin typeface="Calibri"/>
                          <a:ea typeface="Times New Roman"/>
                          <a:cs typeface="Times New Roman"/>
                          <a:hlinkClick r:id="rId7"/>
                        </a:rPr>
                        <a:t> DETERMINANTES</a:t>
                      </a:r>
                      <a:endParaRPr lang="en-US" sz="800" b="1" dirty="0">
                        <a:solidFill>
                          <a:schemeClr val="tx1"/>
                        </a:solidFill>
                        <a:latin typeface="Calibri"/>
                        <a:ea typeface="Times New Roman"/>
                        <a:cs typeface="Times New Roman"/>
                      </a:endParaRPr>
                    </a:p>
                  </a:txBody>
                  <a:tcPr marL="41959" marR="4195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1000"/>
                        </a:spcAft>
                      </a:pPr>
                      <a:r>
                        <a:rPr lang="es-ES" sz="800" b="1" u="sng" dirty="0" smtClean="0">
                          <a:solidFill>
                            <a:srgbClr val="0000FF"/>
                          </a:solidFill>
                          <a:latin typeface="+mn-lt"/>
                          <a:ea typeface="Times New Roman"/>
                          <a:cs typeface="Times New Roman"/>
                          <a:hlinkClick r:id="rId17"/>
                        </a:rPr>
                        <a:t>LOS DEMOSTRATIVOS</a:t>
                      </a:r>
                      <a:endParaRPr lang="es-VE" sz="800" dirty="0">
                        <a:latin typeface="+mn-lt"/>
                        <a:ea typeface="Times New Roman"/>
                        <a:cs typeface="Times New Roman"/>
                      </a:endParaRPr>
                    </a:p>
                  </a:txBody>
                  <a:tcPr marL="89535" marR="8953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endParaRPr lang="es-ES" dirty="0"/>
                    </a:p>
                  </a:txBody>
                  <a:tcPr marL="46223" marR="4622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04201">
                <a:tc vMerge="1">
                  <a:txBody>
                    <a:bodyPr/>
                    <a:lstStyle/>
                    <a:p>
                      <a:endParaRPr lang="es-VE"/>
                    </a:p>
                  </a:txBody>
                  <a:tcPr/>
                </a:tc>
                <a:tc vMerge="1">
                  <a:txBody>
                    <a:bodyPr/>
                    <a:lstStyle/>
                    <a:p>
                      <a:endParaRPr lang="es-VE"/>
                    </a:p>
                  </a:txBody>
                  <a:tcPr/>
                </a:tc>
                <a:tc vMerge="1">
                  <a:txBody>
                    <a:bodyPr/>
                    <a:lstStyle/>
                    <a:p>
                      <a:endParaRPr lang="es-VE"/>
                    </a:p>
                  </a:txBody>
                  <a:tcPr/>
                </a:tc>
                <a:tc>
                  <a:txBody>
                    <a:bodyPr/>
                    <a:lstStyle/>
                    <a:p>
                      <a:pPr algn="l">
                        <a:lnSpc>
                          <a:spcPct val="115000"/>
                        </a:lnSpc>
                        <a:spcAft>
                          <a:spcPts val="0"/>
                        </a:spcAft>
                      </a:pPr>
                      <a:r>
                        <a:rPr lang="es-ES" sz="800" b="0" dirty="0">
                          <a:solidFill>
                            <a:schemeClr val="tx1"/>
                          </a:solidFill>
                          <a:latin typeface="+mn-lt"/>
                          <a:ea typeface="Times New Roman"/>
                          <a:cs typeface="Times New Roman"/>
                        </a:rPr>
                        <a:t>Los </a:t>
                      </a:r>
                      <a:r>
                        <a:rPr lang="es-ES" sz="800" b="0" dirty="0" smtClean="0">
                          <a:solidFill>
                            <a:schemeClr val="tx1"/>
                          </a:solidFill>
                          <a:latin typeface="+mn-lt"/>
                          <a:ea typeface="Times New Roman"/>
                          <a:cs typeface="Times New Roman"/>
                        </a:rPr>
                        <a:t>artículos.</a:t>
                      </a:r>
                      <a:endParaRPr lang="es-VE" sz="800" b="0" dirty="0">
                        <a:solidFill>
                          <a:schemeClr val="tx1"/>
                        </a:solidFill>
                        <a:latin typeface="+mn-lt"/>
                        <a:ea typeface="Times New Roman"/>
                        <a:cs typeface="Times New Roman"/>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endParaRPr lang="es-ES" dirty="0"/>
                    </a:p>
                  </a:txBody>
                  <a:tcPr marL="46223" marR="4622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70934">
                <a:tc vMerge="1">
                  <a:txBody>
                    <a:bodyPr/>
                    <a:lstStyle/>
                    <a:p>
                      <a:endParaRPr lang="es-VE"/>
                    </a:p>
                  </a:txBody>
                  <a:tcPr/>
                </a:tc>
                <a:tc vMerge="1">
                  <a:txBody>
                    <a:bodyPr/>
                    <a:lstStyle/>
                    <a:p>
                      <a:endParaRPr lang="es-VE"/>
                    </a:p>
                  </a:txBody>
                  <a:tcPr/>
                </a:tc>
                <a:tc vMerge="1">
                  <a:txBody>
                    <a:bodyPr/>
                    <a:lstStyle/>
                    <a:p>
                      <a:endParaRPr lang="es-VE"/>
                    </a:p>
                  </a:txBody>
                  <a:tcPr/>
                </a:tc>
                <a:tc>
                  <a:txBody>
                    <a:bodyPr/>
                    <a:lstStyle/>
                    <a:p>
                      <a:pPr algn="l">
                        <a:lnSpc>
                          <a:spcPct val="115000"/>
                        </a:lnSpc>
                        <a:spcAft>
                          <a:spcPts val="0"/>
                        </a:spcAft>
                      </a:pPr>
                      <a:r>
                        <a:rPr lang="es-ES" sz="800" b="0" dirty="0" smtClean="0">
                          <a:solidFill>
                            <a:schemeClr val="tx1"/>
                          </a:solidFill>
                          <a:latin typeface="+mn-lt"/>
                          <a:ea typeface="Times New Roman"/>
                          <a:cs typeface="Times New Roman"/>
                        </a:rPr>
                        <a:t>Ejercicios de artículos definidos e indefinidos.</a:t>
                      </a:r>
                      <a:endParaRPr lang="es-VE" sz="800" b="0" dirty="0">
                        <a:solidFill>
                          <a:schemeClr val="tx1"/>
                        </a:solidFill>
                        <a:latin typeface="+mn-lt"/>
                        <a:ea typeface="Times New Roman"/>
                        <a:cs typeface="Times New Roman"/>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endParaRPr lang="es-ES" dirty="0"/>
                    </a:p>
                  </a:txBody>
                  <a:tcPr marL="46223" marR="4622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93511">
                <a:tc vMerge="1">
                  <a:txBody>
                    <a:bodyPr/>
                    <a:lstStyle/>
                    <a:p>
                      <a:endParaRPr lang="es-VE"/>
                    </a:p>
                  </a:txBody>
                  <a:tcPr/>
                </a:tc>
                <a:tc vMerge="1">
                  <a:txBody>
                    <a:bodyPr/>
                    <a:lstStyle/>
                    <a:p>
                      <a:endParaRPr lang="es-VE"/>
                    </a:p>
                  </a:txBody>
                  <a:tcPr/>
                </a:tc>
                <a:tc vMerge="1">
                  <a:txBody>
                    <a:bodyPr/>
                    <a:lstStyle/>
                    <a:p>
                      <a:endParaRPr lang="es-VE"/>
                    </a:p>
                  </a:txBody>
                  <a:tcPr/>
                </a:tc>
                <a:tc>
                  <a:txBody>
                    <a:bodyPr/>
                    <a:lstStyle/>
                    <a:p>
                      <a:pPr algn="l">
                        <a:lnSpc>
                          <a:spcPct val="115000"/>
                        </a:lnSpc>
                        <a:spcAft>
                          <a:spcPts val="0"/>
                        </a:spcAft>
                      </a:pPr>
                      <a:r>
                        <a:rPr lang="es-ES" sz="800" b="0" u="none" strike="noStrike" dirty="0">
                          <a:solidFill>
                            <a:schemeClr val="tx1"/>
                          </a:solidFill>
                          <a:latin typeface="+mn-lt"/>
                          <a:ea typeface="Times New Roman"/>
                          <a:cs typeface="Arial"/>
                        </a:rPr>
                        <a:t>L</a:t>
                      </a:r>
                      <a:r>
                        <a:rPr lang="es-ES" sz="800" b="0" u="none" strike="noStrike" dirty="0" smtClean="0">
                          <a:solidFill>
                            <a:schemeClr val="tx1"/>
                          </a:solidFill>
                          <a:latin typeface="+mn-lt"/>
                          <a:ea typeface="Times New Roman"/>
                          <a:cs typeface="Arial"/>
                        </a:rPr>
                        <a:t>os demostrativos.</a:t>
                      </a:r>
                      <a:endParaRPr lang="es-VE" sz="800" b="0" dirty="0">
                        <a:solidFill>
                          <a:schemeClr val="tx1"/>
                        </a:solidFill>
                        <a:latin typeface="+mn-lt"/>
                        <a:ea typeface="Times New Roman"/>
                        <a:cs typeface="Times New Roman"/>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endParaRPr lang="es-ES" dirty="0"/>
                    </a:p>
                  </a:txBody>
                  <a:tcPr marL="46223" marR="4622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180622">
                <a:tc vMerge="1">
                  <a:txBody>
                    <a:bodyPr/>
                    <a:lstStyle/>
                    <a:p>
                      <a:endParaRPr lang="es-VE"/>
                    </a:p>
                  </a:txBody>
                  <a:tcPr/>
                </a:tc>
                <a:tc vMerge="1">
                  <a:txBody>
                    <a:bodyPr/>
                    <a:lstStyle/>
                    <a:p>
                      <a:endParaRPr lang="es-VE"/>
                    </a:p>
                  </a:txBody>
                  <a:tcPr/>
                </a:tc>
                <a:tc vMerge="1">
                  <a:txBody>
                    <a:bodyPr/>
                    <a:lstStyle/>
                    <a:p>
                      <a:endParaRPr lang="es-VE"/>
                    </a:p>
                  </a:txBody>
                  <a:tcPr/>
                </a:tc>
                <a:tc>
                  <a:txBody>
                    <a:bodyPr/>
                    <a:lstStyle/>
                    <a:p>
                      <a:pPr algn="l">
                        <a:lnSpc>
                          <a:spcPct val="115000"/>
                        </a:lnSpc>
                        <a:spcAft>
                          <a:spcPts val="0"/>
                        </a:spcAft>
                      </a:pPr>
                      <a:r>
                        <a:rPr lang="es-ES" sz="800" b="0" u="none" strike="noStrike" dirty="0">
                          <a:solidFill>
                            <a:schemeClr val="tx1"/>
                          </a:solidFill>
                          <a:latin typeface="+mn-lt"/>
                          <a:ea typeface="Times New Roman"/>
                          <a:cs typeface="Arial"/>
                        </a:rPr>
                        <a:t>Actividad de los determinantes </a:t>
                      </a:r>
                      <a:r>
                        <a:rPr lang="es-ES" sz="800" b="0" u="none" strike="noStrike" dirty="0" smtClean="0">
                          <a:solidFill>
                            <a:schemeClr val="tx1"/>
                          </a:solidFill>
                          <a:latin typeface="+mn-lt"/>
                          <a:ea typeface="Times New Roman"/>
                          <a:cs typeface="Arial"/>
                        </a:rPr>
                        <a:t>demostrativos.</a:t>
                      </a:r>
                      <a:endParaRPr lang="es-VE" sz="800" b="0" dirty="0">
                        <a:solidFill>
                          <a:schemeClr val="tx1"/>
                        </a:solidFill>
                        <a:latin typeface="+mn-lt"/>
                        <a:ea typeface="Times New Roman"/>
                        <a:cs typeface="Times New Roman"/>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endParaRPr lang="es-VE" dirty="0"/>
                    </a:p>
                  </a:txBody>
                  <a:tcPr marL="46223" marR="4622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0">
                <a:tc vMerge="1">
                  <a:txBody>
                    <a:bodyPr/>
                    <a:lstStyle/>
                    <a:p>
                      <a:endParaRPr lang="es-VE"/>
                    </a:p>
                  </a:txBody>
                  <a:tcPr/>
                </a:tc>
                <a:tc vMerge="1">
                  <a:txBody>
                    <a:bodyPr/>
                    <a:lstStyle/>
                    <a:p>
                      <a:endParaRPr lang="es-VE"/>
                    </a:p>
                  </a:txBody>
                  <a:tcPr/>
                </a:tc>
                <a:tc vMerge="1">
                  <a:txBody>
                    <a:bodyPr/>
                    <a:lstStyle/>
                    <a:p>
                      <a:pPr marL="0" marR="0" algn="ctr">
                        <a:lnSpc>
                          <a:spcPct val="115000"/>
                        </a:lnSpc>
                        <a:spcBef>
                          <a:spcPts val="0"/>
                        </a:spcBef>
                        <a:spcAft>
                          <a:spcPts val="0"/>
                        </a:spcAft>
                      </a:pPr>
                      <a:endParaRPr lang="en-US" sz="1000" b="1" dirty="0">
                        <a:solidFill>
                          <a:schemeClr val="tx1"/>
                        </a:solidFill>
                        <a:latin typeface="Calibri"/>
                        <a:ea typeface="Times New Roman"/>
                        <a:cs typeface="Times New Roman"/>
                      </a:endParaRPr>
                    </a:p>
                  </a:txBody>
                  <a:tcPr marL="41959" marR="4195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es-ES" sz="800" b="0" u="none" strike="noStrike" dirty="0">
                          <a:solidFill>
                            <a:schemeClr val="tx1"/>
                          </a:solidFill>
                          <a:latin typeface="+mn-lt"/>
                          <a:ea typeface="Times New Roman"/>
                          <a:cs typeface="Arial"/>
                        </a:rPr>
                        <a:t>Los </a:t>
                      </a:r>
                      <a:r>
                        <a:rPr lang="es-ES" sz="800" b="0" u="none" strike="noStrike" dirty="0" smtClean="0">
                          <a:solidFill>
                            <a:schemeClr val="tx1"/>
                          </a:solidFill>
                          <a:latin typeface="+mn-lt"/>
                          <a:ea typeface="Times New Roman"/>
                          <a:cs typeface="Arial"/>
                        </a:rPr>
                        <a:t>demostrativos I.</a:t>
                      </a:r>
                      <a:endParaRPr lang="es-VE" sz="800" b="0" dirty="0">
                        <a:solidFill>
                          <a:schemeClr val="tx1"/>
                        </a:solidFill>
                        <a:latin typeface="+mn-lt"/>
                        <a:ea typeface="Times New Roman"/>
                        <a:cs typeface="Times New Roman"/>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endParaRPr lang="es-VE"/>
                    </a:p>
                  </a:txBody>
                  <a:tcPr marL="46223" marR="4622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48356">
                <a:tc vMerge="1">
                  <a:txBody>
                    <a:bodyPr/>
                    <a:lstStyle/>
                    <a:p>
                      <a:endParaRPr lang="es-VE"/>
                    </a:p>
                  </a:txBody>
                  <a:tcPr/>
                </a:tc>
                <a:tc vMerge="1">
                  <a:txBody>
                    <a:bodyPr/>
                    <a:lstStyle/>
                    <a:p>
                      <a:endParaRPr lang="es-VE"/>
                    </a:p>
                  </a:txBody>
                  <a:tcPr/>
                </a:tc>
                <a:tc vMerge="1">
                  <a:txBody>
                    <a:bodyPr/>
                    <a:lstStyle/>
                    <a:p>
                      <a:endParaRPr lang="es-VE"/>
                    </a:p>
                  </a:txBody>
                  <a:tcPr/>
                </a:tc>
                <a:tc>
                  <a:txBody>
                    <a:bodyPr/>
                    <a:lstStyle/>
                    <a:p>
                      <a:pPr algn="l">
                        <a:lnSpc>
                          <a:spcPct val="115000"/>
                        </a:lnSpc>
                        <a:spcAft>
                          <a:spcPts val="0"/>
                        </a:spcAft>
                      </a:pPr>
                      <a:r>
                        <a:rPr lang="es-ES" sz="800" b="0" u="none" strike="noStrike" dirty="0">
                          <a:solidFill>
                            <a:schemeClr val="tx1"/>
                          </a:solidFill>
                          <a:latin typeface="+mn-lt"/>
                          <a:ea typeface="Times New Roman"/>
                          <a:cs typeface="Arial"/>
                        </a:rPr>
                        <a:t>Los demostrativos </a:t>
                      </a:r>
                      <a:r>
                        <a:rPr lang="es-ES" sz="800" b="0" u="none" strike="noStrike" dirty="0" smtClean="0">
                          <a:solidFill>
                            <a:schemeClr val="tx1"/>
                          </a:solidFill>
                          <a:latin typeface="+mn-lt"/>
                          <a:ea typeface="Times New Roman"/>
                          <a:cs typeface="Arial"/>
                        </a:rPr>
                        <a:t>II.</a:t>
                      </a:r>
                      <a:endParaRPr lang="es-VE" sz="800" b="0" dirty="0">
                        <a:solidFill>
                          <a:schemeClr val="tx1"/>
                        </a:solidFill>
                        <a:latin typeface="+mn-lt"/>
                        <a:ea typeface="Times New Roman"/>
                        <a:cs typeface="Times New Roman"/>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endParaRPr lang="es-VE"/>
                    </a:p>
                  </a:txBody>
                  <a:tcPr marL="46223" marR="4622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48355">
                <a:tc vMerge="1">
                  <a:txBody>
                    <a:bodyPr/>
                    <a:lstStyle/>
                    <a:p>
                      <a:endParaRPr lang="es-VE"/>
                    </a:p>
                  </a:txBody>
                  <a:tcPr/>
                </a:tc>
                <a:tc vMerge="1">
                  <a:txBody>
                    <a:bodyPr/>
                    <a:lstStyle/>
                    <a:p>
                      <a:endParaRPr lang="es-VE"/>
                    </a:p>
                  </a:txBody>
                  <a:tcPr/>
                </a:tc>
                <a:tc vMerge="1">
                  <a:txBody>
                    <a:bodyPr/>
                    <a:lstStyle/>
                    <a:p>
                      <a:endParaRPr lang="es-VE"/>
                    </a:p>
                  </a:txBody>
                  <a:tcPr/>
                </a:tc>
                <a:tc>
                  <a:txBody>
                    <a:bodyPr/>
                    <a:lstStyle/>
                    <a:p>
                      <a:pPr algn="l">
                        <a:lnSpc>
                          <a:spcPct val="115000"/>
                        </a:lnSpc>
                        <a:spcAft>
                          <a:spcPts val="0"/>
                        </a:spcAft>
                      </a:pPr>
                      <a:r>
                        <a:rPr lang="es-ES" sz="800" b="0" u="none" strike="noStrike" dirty="0">
                          <a:solidFill>
                            <a:schemeClr val="tx1"/>
                          </a:solidFill>
                          <a:latin typeface="+mn-lt"/>
                          <a:ea typeface="Times New Roman"/>
                          <a:cs typeface="Arial"/>
                        </a:rPr>
                        <a:t>Actividad de los </a:t>
                      </a:r>
                      <a:r>
                        <a:rPr lang="es-ES" sz="800" b="0" u="none" strike="noStrike" dirty="0" smtClean="0">
                          <a:solidFill>
                            <a:schemeClr val="tx1"/>
                          </a:solidFill>
                          <a:latin typeface="+mn-lt"/>
                          <a:ea typeface="Times New Roman"/>
                          <a:cs typeface="Arial"/>
                        </a:rPr>
                        <a:t>demostrativos.</a:t>
                      </a:r>
                      <a:endParaRPr lang="es-VE" sz="800" b="0" dirty="0">
                        <a:solidFill>
                          <a:schemeClr val="tx1"/>
                        </a:solidFill>
                        <a:latin typeface="+mn-lt"/>
                        <a:ea typeface="Times New Roman"/>
                        <a:cs typeface="Times New Roman"/>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endParaRPr lang="es-VE"/>
                    </a:p>
                  </a:txBody>
                  <a:tcPr marL="46223" marR="4622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25778">
                <a:tc vMerge="1">
                  <a:txBody>
                    <a:bodyPr/>
                    <a:lstStyle/>
                    <a:p>
                      <a:endParaRPr lang="es-VE"/>
                    </a:p>
                  </a:txBody>
                  <a:tcPr/>
                </a:tc>
                <a:tc vMerge="1">
                  <a:txBody>
                    <a:bodyPr/>
                    <a:lstStyle/>
                    <a:p>
                      <a:pPr>
                        <a:lnSpc>
                          <a:spcPct val="115000"/>
                        </a:lnSpc>
                        <a:spcAft>
                          <a:spcPts val="0"/>
                        </a:spcAft>
                      </a:pPr>
                      <a:endParaRPr lang="es-VE" sz="10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rowSpan="6">
                  <a:txBody>
                    <a:bodyPr/>
                    <a:lstStyle/>
                    <a:p>
                      <a:pPr marL="0" marR="0" algn="ctr">
                        <a:lnSpc>
                          <a:spcPct val="115000"/>
                        </a:lnSpc>
                        <a:spcBef>
                          <a:spcPts val="0"/>
                        </a:spcBef>
                        <a:spcAft>
                          <a:spcPts val="0"/>
                        </a:spcAft>
                      </a:pPr>
                      <a:r>
                        <a:rPr lang="en-US" sz="800" b="1" dirty="0" smtClean="0">
                          <a:solidFill>
                            <a:schemeClr val="tx1"/>
                          </a:solidFill>
                          <a:latin typeface="Calibri"/>
                          <a:ea typeface="Times New Roman"/>
                          <a:cs typeface="Times New Roman"/>
                          <a:hlinkClick r:id="rId7"/>
                        </a:rPr>
                        <a:t>LOS POSESIVOS</a:t>
                      </a:r>
                      <a:endParaRPr lang="en-US" sz="800" b="1" dirty="0">
                        <a:solidFill>
                          <a:schemeClr val="tx1"/>
                        </a:solidFill>
                        <a:latin typeface="Calibri"/>
                        <a:ea typeface="Times New Roman"/>
                        <a:cs typeface="Times New Roman"/>
                      </a:endParaRPr>
                    </a:p>
                  </a:txBody>
                  <a:tcPr marL="41959" marR="4195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1000"/>
                        </a:spcAft>
                      </a:pPr>
                      <a:r>
                        <a:rPr lang="es-ES" sz="600" b="1" u="sng" dirty="0">
                          <a:solidFill>
                            <a:srgbClr val="0000FF"/>
                          </a:solidFill>
                          <a:latin typeface="Arial"/>
                          <a:ea typeface="Times New Roman"/>
                          <a:cs typeface="Times New Roman"/>
                          <a:hlinkClick r:id="rId18"/>
                        </a:rPr>
                        <a:t>ACTIVIDADES CON DETERMINANTES POSESIVOS</a:t>
                      </a:r>
                      <a:endParaRPr lang="es-VE" sz="1000" dirty="0">
                        <a:latin typeface="Calibri"/>
                        <a:ea typeface="Times New Roman"/>
                        <a:cs typeface="Times New Roman"/>
                      </a:endParaRPr>
                    </a:p>
                  </a:txBody>
                  <a:tcPr marL="89535" marR="8953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endParaRPr lang="es-VE"/>
                    </a:p>
                  </a:txBody>
                  <a:tcPr marL="46223" marR="4622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110264">
                <a:tc vMerge="1">
                  <a:txBody>
                    <a:bodyPr/>
                    <a:lstStyle/>
                    <a:p>
                      <a:endParaRPr lang="es-VE"/>
                    </a:p>
                  </a:txBody>
                  <a:tcPr/>
                </a:tc>
                <a:tc vMerge="1">
                  <a:txBody>
                    <a:bodyPr/>
                    <a:lstStyle/>
                    <a:p>
                      <a:endParaRPr lang="es-VE"/>
                    </a:p>
                  </a:txBody>
                  <a:tcPr/>
                </a:tc>
                <a:tc vMerge="1">
                  <a:txBody>
                    <a:bodyPr/>
                    <a:lstStyle/>
                    <a:p>
                      <a:endParaRPr lang="es-VE"/>
                    </a:p>
                  </a:txBody>
                  <a:tcPr/>
                </a:tc>
                <a:tc>
                  <a:txBody>
                    <a:bodyPr/>
                    <a:lstStyle/>
                    <a:p>
                      <a:pPr algn="l">
                        <a:lnSpc>
                          <a:spcPct val="115000"/>
                        </a:lnSpc>
                        <a:spcAft>
                          <a:spcPts val="0"/>
                        </a:spcAft>
                      </a:pPr>
                      <a:r>
                        <a:rPr lang="es-ES" sz="800" b="0" u="none" strike="noStrike" dirty="0">
                          <a:solidFill>
                            <a:schemeClr val="tx1"/>
                          </a:solidFill>
                          <a:latin typeface="+mn-lt"/>
                          <a:ea typeface="Times New Roman"/>
                          <a:cs typeface="Arial"/>
                        </a:rPr>
                        <a:t>Los determinantes </a:t>
                      </a:r>
                      <a:r>
                        <a:rPr lang="es-ES" sz="800" b="0" u="none" strike="noStrike" dirty="0" smtClean="0">
                          <a:solidFill>
                            <a:schemeClr val="tx1"/>
                          </a:solidFill>
                          <a:latin typeface="+mn-lt"/>
                          <a:ea typeface="Times New Roman"/>
                          <a:cs typeface="Arial"/>
                        </a:rPr>
                        <a:t>posesivos.</a:t>
                      </a:r>
                      <a:endParaRPr lang="es-VE" sz="800" b="0" dirty="0">
                        <a:solidFill>
                          <a:schemeClr val="tx1"/>
                        </a:solidFill>
                        <a:latin typeface="+mn-lt"/>
                        <a:ea typeface="Times New Roman"/>
                        <a:cs typeface="Times New Roman"/>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endParaRPr lang="es-VE"/>
                    </a:p>
                  </a:txBody>
                  <a:tcPr marL="46223" marR="4622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138204">
                <a:tc vMerge="1">
                  <a:txBody>
                    <a:bodyPr/>
                    <a:lstStyle/>
                    <a:p>
                      <a:endParaRPr lang="es-VE"/>
                    </a:p>
                  </a:txBody>
                  <a:tcPr/>
                </a:tc>
                <a:tc vMerge="1">
                  <a:txBody>
                    <a:bodyPr/>
                    <a:lstStyle/>
                    <a:p>
                      <a:endParaRPr lang="es-VE"/>
                    </a:p>
                  </a:txBody>
                  <a:tcPr/>
                </a:tc>
                <a:tc vMerge="1">
                  <a:txBody>
                    <a:bodyPr/>
                    <a:lstStyle/>
                    <a:p>
                      <a:endParaRPr lang="es-VE"/>
                    </a:p>
                  </a:txBody>
                  <a:tcPr/>
                </a:tc>
                <a:tc>
                  <a:txBody>
                    <a:bodyPr/>
                    <a:lstStyle/>
                    <a:p>
                      <a:pPr algn="l">
                        <a:lnSpc>
                          <a:spcPct val="115000"/>
                        </a:lnSpc>
                        <a:spcAft>
                          <a:spcPts val="0"/>
                        </a:spcAft>
                      </a:pPr>
                      <a:r>
                        <a:rPr lang="es-ES" sz="800" b="0" u="none" strike="noStrike" dirty="0">
                          <a:solidFill>
                            <a:schemeClr val="tx1"/>
                          </a:solidFill>
                          <a:latin typeface="+mn-lt"/>
                          <a:ea typeface="Times New Roman"/>
                          <a:cs typeface="Arial"/>
                        </a:rPr>
                        <a:t>Los </a:t>
                      </a:r>
                      <a:r>
                        <a:rPr lang="es-ES" sz="800" b="0" u="none" strike="noStrike" dirty="0" smtClean="0">
                          <a:solidFill>
                            <a:schemeClr val="tx1"/>
                          </a:solidFill>
                          <a:latin typeface="+mn-lt"/>
                          <a:ea typeface="Times New Roman"/>
                          <a:cs typeface="Arial"/>
                        </a:rPr>
                        <a:t>posesivos.</a:t>
                      </a:r>
                      <a:endParaRPr lang="es-VE" sz="800" b="0" dirty="0">
                        <a:solidFill>
                          <a:schemeClr val="tx1"/>
                        </a:solidFill>
                        <a:latin typeface="+mn-lt"/>
                        <a:ea typeface="Times New Roman"/>
                        <a:cs typeface="Times New Roman"/>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endParaRPr lang="es-VE"/>
                    </a:p>
                  </a:txBody>
                  <a:tcPr marL="46223" marR="4622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87630">
                <a:tc vMerge="1">
                  <a:txBody>
                    <a:bodyPr/>
                    <a:lstStyle/>
                    <a:p>
                      <a:endParaRPr lang="es-VE"/>
                    </a:p>
                  </a:txBody>
                  <a:tcPr/>
                </a:tc>
                <a:tc vMerge="1">
                  <a:txBody>
                    <a:bodyPr/>
                    <a:lstStyle/>
                    <a:p>
                      <a:endParaRPr lang="es-VE"/>
                    </a:p>
                  </a:txBody>
                  <a:tcPr/>
                </a:tc>
                <a:tc vMerge="1">
                  <a:txBody>
                    <a:bodyPr/>
                    <a:lstStyle/>
                    <a:p>
                      <a:pPr marL="0" marR="0" algn="ctr">
                        <a:lnSpc>
                          <a:spcPct val="115000"/>
                        </a:lnSpc>
                        <a:spcBef>
                          <a:spcPts val="0"/>
                        </a:spcBef>
                        <a:spcAft>
                          <a:spcPts val="0"/>
                        </a:spcAft>
                      </a:pPr>
                      <a:endParaRPr lang="en-US" sz="1000" b="1" dirty="0">
                        <a:solidFill>
                          <a:schemeClr val="tx1"/>
                        </a:solidFill>
                        <a:latin typeface="Calibri"/>
                        <a:ea typeface="Times New Roman"/>
                        <a:cs typeface="Times New Roman"/>
                      </a:endParaRPr>
                    </a:p>
                  </a:txBody>
                  <a:tcPr marL="41959" marR="4195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es-ES" sz="800" b="0" u="none" strike="noStrike" dirty="0" smtClean="0">
                          <a:solidFill>
                            <a:schemeClr val="tx1"/>
                          </a:solidFill>
                          <a:latin typeface="+mn-lt"/>
                          <a:ea typeface="Times New Roman"/>
                          <a:cs typeface="Arial"/>
                        </a:rPr>
                        <a:t>Juego de posesivos.</a:t>
                      </a:r>
                      <a:endParaRPr lang="es-VE" sz="800" b="0" dirty="0">
                        <a:solidFill>
                          <a:schemeClr val="tx1"/>
                        </a:solidFill>
                        <a:latin typeface="+mn-lt"/>
                        <a:ea typeface="Times New Roman"/>
                        <a:cs typeface="Times New Roman"/>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endParaRPr lang="es-VE"/>
                    </a:p>
                  </a:txBody>
                  <a:tcPr marL="46223" marR="4622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87630">
                <a:tc vMerge="1">
                  <a:txBody>
                    <a:bodyPr/>
                    <a:lstStyle/>
                    <a:p>
                      <a:endParaRPr lang="es-VE"/>
                    </a:p>
                  </a:txBody>
                  <a:tcPr/>
                </a:tc>
                <a:tc vMerge="1">
                  <a:txBody>
                    <a:bodyPr/>
                    <a:lstStyle/>
                    <a:p>
                      <a:endParaRPr lang="es-VE"/>
                    </a:p>
                  </a:txBody>
                  <a:tcPr/>
                </a:tc>
                <a:tc vMerge="1">
                  <a:txBody>
                    <a:bodyPr/>
                    <a:lstStyle/>
                    <a:p>
                      <a:pPr marL="0" marR="0" algn="ctr">
                        <a:lnSpc>
                          <a:spcPct val="115000"/>
                        </a:lnSpc>
                        <a:spcBef>
                          <a:spcPts val="0"/>
                        </a:spcBef>
                        <a:spcAft>
                          <a:spcPts val="0"/>
                        </a:spcAft>
                      </a:pPr>
                      <a:endParaRPr lang="en-US" sz="1000" b="1" dirty="0">
                        <a:solidFill>
                          <a:schemeClr val="tx1"/>
                        </a:solidFill>
                        <a:latin typeface="Calibri"/>
                        <a:ea typeface="Times New Roman"/>
                        <a:cs typeface="Times New Roman"/>
                      </a:endParaRPr>
                    </a:p>
                  </a:txBody>
                  <a:tcPr marL="41959" marR="4195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800" b="0" u="none" strike="noStrike" dirty="0" smtClean="0">
                          <a:solidFill>
                            <a:schemeClr val="tx1"/>
                          </a:solidFill>
                          <a:latin typeface="+mn-lt"/>
                          <a:ea typeface="Times New Roman"/>
                          <a:cs typeface="Arial"/>
                        </a:rPr>
                        <a:t>Actividad con determinantes posesivos.</a:t>
                      </a:r>
                      <a:endParaRPr lang="es-VE" sz="800" b="0" dirty="0" smtClean="0">
                        <a:solidFill>
                          <a:schemeClr val="tx1"/>
                        </a:solidFill>
                        <a:latin typeface="+mn-lt"/>
                        <a:ea typeface="Times New Roman"/>
                        <a:cs typeface="Times New Roman"/>
                      </a:endParaRPr>
                    </a:p>
                    <a:p>
                      <a:pPr algn="l">
                        <a:lnSpc>
                          <a:spcPct val="115000"/>
                        </a:lnSpc>
                        <a:spcAft>
                          <a:spcPts val="0"/>
                        </a:spcAft>
                      </a:pPr>
                      <a:endParaRPr lang="es-VE" sz="800" b="0" dirty="0">
                        <a:solidFill>
                          <a:schemeClr val="tx1"/>
                        </a:solidFill>
                        <a:latin typeface="+mn-lt"/>
                        <a:ea typeface="Times New Roman"/>
                        <a:cs typeface="Times New Roman"/>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endParaRPr lang="es-VE"/>
                    </a:p>
                  </a:txBody>
                  <a:tcPr marL="46223" marR="4622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240126">
                <a:tc vMerge="1">
                  <a:txBody>
                    <a:bodyPr/>
                    <a:lstStyle/>
                    <a:p>
                      <a:endParaRPr lang="es-VE"/>
                    </a:p>
                  </a:txBody>
                  <a:tcPr/>
                </a:tc>
                <a:tc vMerge="1">
                  <a:txBody>
                    <a:bodyPr/>
                    <a:lstStyle/>
                    <a:p>
                      <a:endParaRPr lang="es-VE"/>
                    </a:p>
                  </a:txBody>
                  <a:tcPr/>
                </a:tc>
                <a:tc vMerge="1">
                  <a:txBody>
                    <a:bodyPr/>
                    <a:lstStyle/>
                    <a:p>
                      <a:pPr marL="0" marR="0" algn="ctr">
                        <a:lnSpc>
                          <a:spcPct val="115000"/>
                        </a:lnSpc>
                        <a:spcBef>
                          <a:spcPts val="0"/>
                        </a:spcBef>
                        <a:spcAft>
                          <a:spcPts val="0"/>
                        </a:spcAft>
                      </a:pPr>
                      <a:endParaRPr lang="en-US" sz="1000" b="1" dirty="0">
                        <a:solidFill>
                          <a:schemeClr val="tx1"/>
                        </a:solidFill>
                        <a:latin typeface="Calibri"/>
                        <a:ea typeface="Times New Roman"/>
                        <a:cs typeface="Times New Roman"/>
                      </a:endParaRPr>
                    </a:p>
                  </a:txBody>
                  <a:tcPr marL="41959" marR="4195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800" b="0" u="none" strike="noStrike" dirty="0" smtClean="0">
                          <a:solidFill>
                            <a:schemeClr val="tx1"/>
                          </a:solidFill>
                          <a:latin typeface="+mn-lt"/>
                          <a:ea typeface="Times New Roman"/>
                          <a:cs typeface="Arial"/>
                        </a:rPr>
                        <a:t>Ejercicio con determinantes posesivos II.</a:t>
                      </a:r>
                      <a:endParaRPr lang="es-VE" sz="800" b="0" dirty="0" smtClean="0">
                        <a:solidFill>
                          <a:schemeClr val="tx1"/>
                        </a:solidFill>
                        <a:latin typeface="+mn-lt"/>
                        <a:ea typeface="Times New Roman"/>
                        <a:cs typeface="Times New Roman"/>
                      </a:endParaRPr>
                    </a:p>
                    <a:p>
                      <a:pPr algn="l">
                        <a:lnSpc>
                          <a:spcPct val="115000"/>
                        </a:lnSpc>
                        <a:spcAft>
                          <a:spcPts val="0"/>
                        </a:spcAft>
                      </a:pPr>
                      <a:endParaRPr lang="es-VE" sz="800" b="0" dirty="0">
                        <a:solidFill>
                          <a:schemeClr val="tx1"/>
                        </a:solidFill>
                        <a:latin typeface="+mn-lt"/>
                        <a:ea typeface="Times New Roman"/>
                        <a:cs typeface="Times New Roman"/>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endParaRPr lang="es-VE" dirty="0"/>
                    </a:p>
                  </a:txBody>
                  <a:tcPr marL="46223" marR="4622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bl>
          </a:graphicData>
        </a:graphic>
      </p:graphicFrame>
      <p:sp>
        <p:nvSpPr>
          <p:cNvPr id="11" name="10 CuadroTexto"/>
          <p:cNvSpPr txBox="1"/>
          <p:nvPr/>
        </p:nvSpPr>
        <p:spPr>
          <a:xfrm>
            <a:off x="6165304" y="8604448"/>
            <a:ext cx="432048" cy="276999"/>
          </a:xfrm>
          <a:prstGeom prst="rect">
            <a:avLst/>
          </a:prstGeom>
          <a:noFill/>
        </p:spPr>
        <p:txBody>
          <a:bodyPr wrap="square" rtlCol="0">
            <a:spAutoFit/>
          </a:bodyPr>
          <a:lstStyle/>
          <a:p>
            <a:r>
              <a:rPr lang="es-VE" sz="1200" dirty="0" smtClean="0"/>
              <a:t>79</a:t>
            </a:r>
            <a:endParaRPr lang="es-VE" sz="1200" dirty="0"/>
          </a:p>
        </p:txBody>
      </p:sp>
    </p:spTree>
    <p:extLst>
      <p:ext uri="{BB962C8B-B14F-4D97-AF65-F5344CB8AC3E}">
        <p14:creationId xmlns:p14="http://schemas.microsoft.com/office/powerpoint/2010/main" xmlns="" val="2415167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Users\Luis Moya\Desktop\Logo guao.png">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Effect>
                      <a14:brightnessContrast bright="20000"/>
                    </a14:imgEffect>
                  </a14:imgLayer>
                </a14:imgProps>
              </a:ext>
            </a:extLst>
          </a:blip>
          <a:srcRect r="71814"/>
          <a:stretch/>
        </p:blipFill>
        <p:spPr bwMode="auto">
          <a:xfrm>
            <a:off x="1783017" y="8406718"/>
            <a:ext cx="421847" cy="429764"/>
          </a:xfrm>
          <a:prstGeom prst="rect">
            <a:avLst/>
          </a:prstGeom>
          <a:noFill/>
        </p:spPr>
      </p:pic>
      <p:pic>
        <p:nvPicPr>
          <p:cNvPr id="18" name="25 Imagen" descr="pilas.png">
            <a:extLst/>
          </p:cNvPr>
          <p:cNvPicPr>
            <a:picLocks noChangeAspect="1"/>
          </p:cNvPicPr>
          <p:nvPr/>
        </p:nvPicPr>
        <p:blipFill>
          <a:blip r:embed="rId4" cstate="print"/>
          <a:stretch>
            <a:fillRect/>
          </a:stretch>
        </p:blipFill>
        <p:spPr>
          <a:xfrm>
            <a:off x="534730" y="8388424"/>
            <a:ext cx="600215" cy="411187"/>
          </a:xfrm>
          <a:prstGeom prst="rect">
            <a:avLst/>
          </a:prstGeom>
        </p:spPr>
      </p:pic>
      <p:pic>
        <p:nvPicPr>
          <p:cNvPr id="21" name="Picture 1" descr="C:\Users\Luis Moya\Desktop\logo-original.png">
            <a:extLst/>
          </p:cNvPr>
          <p:cNvPicPr>
            <a:picLocks noChangeAspect="1" noChangeArrowheads="1"/>
          </p:cNvPicPr>
          <p:nvPr/>
        </p:nvPicPr>
        <p:blipFill>
          <a:blip r:embed="rId5" cstate="print"/>
          <a:srcRect/>
          <a:stretch>
            <a:fillRect/>
          </a:stretch>
        </p:blipFill>
        <p:spPr bwMode="auto">
          <a:xfrm>
            <a:off x="1195110" y="8409986"/>
            <a:ext cx="469929" cy="426496"/>
          </a:xfrm>
          <a:prstGeom prst="rect">
            <a:avLst/>
          </a:prstGeom>
          <a:noFill/>
        </p:spPr>
      </p:pic>
      <p:sp>
        <p:nvSpPr>
          <p:cNvPr id="9" name="Elipse 8"/>
          <p:cNvSpPr/>
          <p:nvPr/>
        </p:nvSpPr>
        <p:spPr>
          <a:xfrm rot="19878413">
            <a:off x="3262566" y="691352"/>
            <a:ext cx="2064843" cy="2082491"/>
          </a:xfrm>
          <a:prstGeom prst="ellipse">
            <a:avLst/>
          </a:prstGeom>
          <a:gradFill flip="none" rotWithShape="1">
            <a:gsLst>
              <a:gs pos="10000">
                <a:schemeClr val="accent1">
                  <a:lumMod val="5000"/>
                  <a:lumOff val="95000"/>
                </a:schemeClr>
              </a:gs>
              <a:gs pos="31000">
                <a:schemeClr val="accent4">
                  <a:lumMod val="60000"/>
                  <a:lumOff val="40000"/>
                </a:schemeClr>
              </a:gs>
              <a:gs pos="65000">
                <a:srgbClr val="C00000"/>
              </a:gs>
            </a:gsLst>
            <a:lin ang="16200000" scaled="1"/>
            <a:tileRect/>
          </a:gradFill>
          <a:ln>
            <a:noFill/>
          </a:ln>
          <a:effectLst>
            <a:outerShdw blurRad="215900" dist="38100" dir="13500000" sx="102000" sy="102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Elipse 9"/>
          <p:cNvSpPr/>
          <p:nvPr/>
        </p:nvSpPr>
        <p:spPr>
          <a:xfrm rot="19878413">
            <a:off x="3294452" y="1104033"/>
            <a:ext cx="7615342" cy="7680430"/>
          </a:xfrm>
          <a:prstGeom prst="ellipse">
            <a:avLst/>
          </a:prstGeom>
          <a:gradFill flip="none" rotWithShape="1">
            <a:gsLst>
              <a:gs pos="10000">
                <a:schemeClr val="accent1">
                  <a:lumMod val="5000"/>
                  <a:lumOff val="95000"/>
                </a:schemeClr>
              </a:gs>
              <a:gs pos="31000">
                <a:schemeClr val="accent4">
                  <a:lumMod val="60000"/>
                  <a:lumOff val="40000"/>
                </a:schemeClr>
              </a:gs>
              <a:gs pos="65000">
                <a:srgbClr val="C00000"/>
              </a:gs>
            </a:gsLst>
            <a:lin ang="16200000" scaled="1"/>
            <a:tileRect/>
          </a:gradFill>
          <a:ln>
            <a:noFill/>
          </a:ln>
          <a:effectLst>
            <a:outerShdw blurRad="215900" dist="38100" dir="13500000" sx="102000" sy="102000" algn="b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4 CuadroTexto">
            <a:extLst>
              <a:ext uri="{FF2B5EF4-FFF2-40B4-BE49-F238E27FC236}">
                <a16:creationId xmlns:a16="http://schemas.microsoft.com/office/drawing/2014/main" xmlns="" id="{EAF0A101-FA7E-4AAD-A5F5-568C4444DFA6}"/>
              </a:ext>
            </a:extLst>
          </p:cNvPr>
          <p:cNvSpPr txBox="1"/>
          <p:nvPr/>
        </p:nvSpPr>
        <p:spPr>
          <a:xfrm rot="16200000">
            <a:off x="2801942" y="4554677"/>
            <a:ext cx="4916731"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s-VE" sz="4800" b="1" dirty="0">
                <a:solidFill>
                  <a:schemeClr val="bg1"/>
                </a:solidFill>
                <a:latin typeface="Arial Rounded MT Bold" pitchFamily="34" charset="0"/>
              </a:rPr>
              <a:t>SECUENCIA DE</a:t>
            </a:r>
          </a:p>
        </p:txBody>
      </p:sp>
      <p:sp>
        <p:nvSpPr>
          <p:cNvPr id="16" name="5 CuadroTexto">
            <a:extLst>
              <a:ext uri="{FF2B5EF4-FFF2-40B4-BE49-F238E27FC236}">
                <a16:creationId xmlns:a16="http://schemas.microsoft.com/office/drawing/2014/main" xmlns="" id="{EAC902FC-539C-4D97-9CD8-701E565D448A}"/>
              </a:ext>
            </a:extLst>
          </p:cNvPr>
          <p:cNvSpPr txBox="1"/>
          <p:nvPr/>
        </p:nvSpPr>
        <p:spPr>
          <a:xfrm rot="16200000">
            <a:off x="3392241" y="4411551"/>
            <a:ext cx="5065874" cy="1015663"/>
          </a:xfrm>
          <a:prstGeom prst="rect">
            <a:avLst/>
          </a:prstGeom>
          <a:noFill/>
          <a:effectLst>
            <a:outerShdw blurRad="50800" dist="38100" dir="2700000" algn="tl" rotWithShape="0">
              <a:prstClr val="black">
                <a:alpha val="40000"/>
              </a:prstClr>
            </a:outerShdw>
          </a:effectLst>
        </p:spPr>
        <p:txBody>
          <a:bodyPr wrap="none" rtlCol="0">
            <a:spAutoFit/>
          </a:bodyPr>
          <a:lstStyle/>
          <a:p>
            <a:r>
              <a:rPr lang="es-VE" sz="6000" b="1" dirty="0">
                <a:solidFill>
                  <a:schemeClr val="bg1"/>
                </a:solidFill>
                <a:latin typeface="Arial Rounded MT Bold" pitchFamily="34" charset="0"/>
              </a:rPr>
              <a:t>APLICACIÓN</a:t>
            </a:r>
            <a:endParaRPr lang="es-VE" sz="7200" b="1" dirty="0">
              <a:solidFill>
                <a:schemeClr val="bg1"/>
              </a:solidFill>
              <a:latin typeface="Arial Rounded MT Bold" pitchFamily="34" charset="0"/>
            </a:endParaRPr>
          </a:p>
        </p:txBody>
      </p:sp>
      <p:sp>
        <p:nvSpPr>
          <p:cNvPr id="19" name="5 CuadroTexto">
            <a:extLst>
              <a:ext uri="{FF2B5EF4-FFF2-40B4-BE49-F238E27FC236}">
                <a16:creationId xmlns:a16="http://schemas.microsoft.com/office/drawing/2014/main" xmlns="" id="{EAC902FC-539C-4D97-9CD8-701E565D448A}"/>
              </a:ext>
            </a:extLst>
          </p:cNvPr>
          <p:cNvSpPr txBox="1"/>
          <p:nvPr/>
        </p:nvSpPr>
        <p:spPr>
          <a:xfrm>
            <a:off x="5542701" y="7236296"/>
            <a:ext cx="764953" cy="1200329"/>
          </a:xfrm>
          <a:prstGeom prst="rect">
            <a:avLst/>
          </a:prstGeom>
          <a:noFill/>
          <a:effectLst>
            <a:outerShdw blurRad="50800" dist="38100" dir="2700000" algn="tl" rotWithShape="0">
              <a:prstClr val="black">
                <a:alpha val="40000"/>
              </a:prstClr>
            </a:outerShdw>
          </a:effectLst>
        </p:spPr>
        <p:txBody>
          <a:bodyPr wrap="none" rtlCol="0">
            <a:spAutoFit/>
          </a:bodyPr>
          <a:lstStyle/>
          <a:p>
            <a:r>
              <a:rPr lang="es-VE" sz="7200" b="1" dirty="0" smtClean="0">
                <a:solidFill>
                  <a:schemeClr val="bg1"/>
                </a:solidFill>
                <a:latin typeface="Arial Rounded MT Bold" pitchFamily="34" charset="0"/>
              </a:rPr>
              <a:t>I.</a:t>
            </a:r>
            <a:endParaRPr lang="es-VE" sz="7200" b="1" dirty="0">
              <a:solidFill>
                <a:schemeClr val="bg1"/>
              </a:solidFill>
              <a:latin typeface="Arial Rounded MT Bold"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0 CuadroTexto">
            <a:extLst>
              <a:ext uri="{FF2B5EF4-FFF2-40B4-BE49-F238E27FC236}">
                <a16:creationId xmlns="" xmlns:a16="http://schemas.microsoft.com/office/drawing/2014/main"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80</a:t>
            </a:r>
            <a:endParaRPr lang="en-US" sz="1200" dirty="0">
              <a:solidFill>
                <a:schemeClr val="tx1">
                  <a:lumMod val="65000"/>
                  <a:lumOff val="35000"/>
                </a:schemeClr>
              </a:solidFill>
              <a:latin typeface="Arial" pitchFamily="34" charset="0"/>
              <a:cs typeface="Arial" pitchFamily="34" charset="0"/>
            </a:endParaRPr>
          </a:p>
        </p:txBody>
      </p:sp>
      <p:pic>
        <p:nvPicPr>
          <p:cNvPr id="5" name="Picture 2" descr="C:\Users\Luis Moya\Desktop\Logo guao.png">
            <a:extLst>
              <a:ext uri="{FF2B5EF4-FFF2-40B4-BE49-F238E27FC236}">
                <a16:creationId xmlns="" xmlns:a16="http://schemas.microsoft.com/office/drawing/2014/main"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6" name="25 Imagen" descr="pilas.png">
            <a:extLst>
              <a:ext uri="{FF2B5EF4-FFF2-40B4-BE49-F238E27FC236}">
                <a16:creationId xmlns="" xmlns:a16="http://schemas.microsoft.com/office/drawing/2014/main" id="{511E0390-7F1E-40E7-9AE1-479A8561919A}"/>
              </a:ext>
            </a:extLst>
          </p:cNvPr>
          <p:cNvPicPr>
            <a:picLocks noChangeAspect="1"/>
          </p:cNvPicPr>
          <p:nvPr/>
        </p:nvPicPr>
        <p:blipFill>
          <a:blip r:embed="rId4" cstate="print"/>
          <a:stretch>
            <a:fillRect/>
          </a:stretch>
        </p:blipFill>
        <p:spPr>
          <a:xfrm>
            <a:off x="4680453" y="8551690"/>
            <a:ext cx="548747" cy="375928"/>
          </a:xfrm>
          <a:prstGeom prst="rect">
            <a:avLst/>
          </a:prstGeom>
        </p:spPr>
      </p:pic>
      <p:pic>
        <p:nvPicPr>
          <p:cNvPr id="7" name="Picture 1" descr="C:\Users\Luis Moya\Desktop\logo-original.png">
            <a:extLst>
              <a:ext uri="{FF2B5EF4-FFF2-40B4-BE49-F238E27FC236}">
                <a16:creationId xmlns="" xmlns:a16="http://schemas.microsoft.com/office/drawing/2014/main" id="{C71AE936-EB16-43D2-B6C7-9DC0C25F66D1}"/>
              </a:ext>
            </a:extLst>
          </p:cNvPr>
          <p:cNvPicPr>
            <a:picLocks noChangeAspect="1" noChangeArrowheads="1"/>
          </p:cNvPicPr>
          <p:nvPr/>
        </p:nvPicPr>
        <p:blipFill>
          <a:blip r:embed="rId5" cstate="print"/>
          <a:srcRect/>
          <a:stretch>
            <a:fillRect/>
          </a:stretch>
        </p:blipFill>
        <p:spPr bwMode="auto">
          <a:xfrm>
            <a:off x="5303624" y="8574565"/>
            <a:ext cx="429632" cy="389923"/>
          </a:xfrm>
          <a:prstGeom prst="rect">
            <a:avLst/>
          </a:prstGeom>
          <a:noFill/>
        </p:spPr>
      </p:pic>
      <p:sp>
        <p:nvSpPr>
          <p:cNvPr id="8" name="Rectángulo redondeado 34"/>
          <p:cNvSpPr/>
          <p:nvPr/>
        </p:nvSpPr>
        <p:spPr>
          <a:xfrm flipH="1">
            <a:off x="-27384" y="395536"/>
            <a:ext cx="5157192" cy="864096"/>
          </a:xfrm>
          <a:prstGeom prst="roundRect">
            <a:avLst/>
          </a:prstGeom>
          <a:gradFill>
            <a:gsLst>
              <a:gs pos="0">
                <a:schemeClr val="accent1">
                  <a:lumMod val="5000"/>
                  <a:lumOff val="95000"/>
                </a:schemeClr>
              </a:gs>
              <a:gs pos="20000">
                <a:srgbClr val="FFC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3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85184" y="189896"/>
            <a:ext cx="1834486" cy="1438237"/>
          </a:xfrm>
          <a:prstGeom prst="rect">
            <a:avLst/>
          </a:prstGeom>
        </p:spPr>
      </p:pic>
      <p:sp>
        <p:nvSpPr>
          <p:cNvPr id="10" name="Rectangle 6">
            <a:extLst/>
          </p:cNvPr>
          <p:cNvSpPr>
            <a:spLocks noChangeArrowheads="1"/>
          </p:cNvSpPr>
          <p:nvPr/>
        </p:nvSpPr>
        <p:spPr bwMode="auto">
          <a:xfrm>
            <a:off x="44624" y="412087"/>
            <a:ext cx="4635829"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sz="2400" b="1" dirty="0">
                <a:solidFill>
                  <a:schemeClr val="bg1"/>
                </a:solidFill>
              </a:rPr>
              <a:t>Distribución de </a:t>
            </a:r>
            <a:r>
              <a:rPr lang="es-VE" sz="2400" b="1" dirty="0" smtClean="0">
                <a:solidFill>
                  <a:schemeClr val="bg1"/>
                </a:solidFill>
              </a:rPr>
              <a:t>Recursos GUAO </a:t>
            </a:r>
            <a:r>
              <a:rPr lang="es-VE" sz="2400" b="1" dirty="0">
                <a:solidFill>
                  <a:schemeClr val="bg1"/>
                </a:solidFill>
              </a:rPr>
              <a:t>/ 5to. grado, 2do. lapso</a:t>
            </a:r>
          </a:p>
        </p:txBody>
      </p:sp>
      <p:graphicFrame>
        <p:nvGraphicFramePr>
          <p:cNvPr id="11" name="Tabla 3"/>
          <p:cNvGraphicFramePr>
            <a:graphicFrameLocks noGrp="1"/>
          </p:cNvGraphicFramePr>
          <p:nvPr>
            <p:extLst>
              <p:ext uri="{D42A27DB-BD31-4B8C-83A1-F6EECF244321}">
                <p14:modId xmlns:p14="http://schemas.microsoft.com/office/powerpoint/2010/main" xmlns="" val="386109880"/>
              </p:ext>
            </p:extLst>
          </p:nvPr>
        </p:nvGraphicFramePr>
        <p:xfrm>
          <a:off x="80888" y="1685696"/>
          <a:ext cx="6588472" cy="5976747"/>
        </p:xfrm>
        <a:graphic>
          <a:graphicData uri="http://schemas.openxmlformats.org/drawingml/2006/table">
            <a:tbl>
              <a:tblPr firstRow="1" firstCol="1" bandRow="1">
                <a:tableStyleId>{5C22544A-7EE6-4342-B048-85BDC9FD1C3A}</a:tableStyleId>
              </a:tblPr>
              <a:tblGrid>
                <a:gridCol w="1152644">
                  <a:extLst>
                    <a:ext uri="{9D8B030D-6E8A-4147-A177-3AD203B41FA5}">
                      <a16:colId xmlns:a16="http://schemas.microsoft.com/office/drawing/2014/main" xmlns="" val="3562307656"/>
                    </a:ext>
                  </a:extLst>
                </a:gridCol>
                <a:gridCol w="1154794">
                  <a:extLst>
                    <a:ext uri="{9D8B030D-6E8A-4147-A177-3AD203B41FA5}">
                      <a16:colId xmlns:a16="http://schemas.microsoft.com/office/drawing/2014/main" xmlns="" val="3339603837"/>
                    </a:ext>
                  </a:extLst>
                </a:gridCol>
                <a:gridCol w="1212534">
                  <a:extLst>
                    <a:ext uri="{9D8B030D-6E8A-4147-A177-3AD203B41FA5}">
                      <a16:colId xmlns:a16="http://schemas.microsoft.com/office/drawing/2014/main" xmlns="" val="2866981738"/>
                    </a:ext>
                  </a:extLst>
                </a:gridCol>
                <a:gridCol w="2232196">
                  <a:extLst>
                    <a:ext uri="{9D8B030D-6E8A-4147-A177-3AD203B41FA5}">
                      <a16:colId xmlns:a16="http://schemas.microsoft.com/office/drawing/2014/main" xmlns="" val="2680707802"/>
                    </a:ext>
                  </a:extLst>
                </a:gridCol>
                <a:gridCol w="836304">
                  <a:extLst>
                    <a:ext uri="{9D8B030D-6E8A-4147-A177-3AD203B41FA5}">
                      <a16:colId xmlns:a16="http://schemas.microsoft.com/office/drawing/2014/main" xmlns="" val="583213350"/>
                    </a:ext>
                  </a:extLst>
                </a:gridCol>
              </a:tblGrid>
              <a:tr h="157747">
                <a:tc>
                  <a:txBody>
                    <a:bodyPr/>
                    <a:lstStyle/>
                    <a:p>
                      <a:pPr algn="ctr">
                        <a:lnSpc>
                          <a:spcPct val="115000"/>
                        </a:lnSpc>
                        <a:spcAft>
                          <a:spcPts val="0"/>
                        </a:spcAft>
                      </a:pPr>
                      <a:r>
                        <a:rPr lang="es-VE" sz="1050" dirty="0" smtClean="0">
                          <a:effectLst/>
                        </a:rPr>
                        <a:t>COMPETENCIA</a:t>
                      </a:r>
                      <a:endParaRPr lang="es-VE"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solidFill>
                      <a:srgbClr val="FFC000"/>
                    </a:solidFill>
                  </a:tcPr>
                </a:tc>
                <a:tc>
                  <a:txBody>
                    <a:bodyPr/>
                    <a:lstStyle/>
                    <a:p>
                      <a:pPr algn="ctr">
                        <a:lnSpc>
                          <a:spcPct val="115000"/>
                        </a:lnSpc>
                        <a:spcAft>
                          <a:spcPts val="0"/>
                        </a:spcAft>
                      </a:pPr>
                      <a:r>
                        <a:rPr lang="es-VE" sz="1050" dirty="0" smtClean="0">
                          <a:effectLst/>
                        </a:rPr>
                        <a:t>INDICADORES</a:t>
                      </a:r>
                      <a:endParaRPr lang="es-VE"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solidFill>
                      <a:srgbClr val="FFC000"/>
                    </a:solidFill>
                  </a:tcPr>
                </a:tc>
                <a:tc>
                  <a:txBody>
                    <a:bodyPr/>
                    <a:lstStyle/>
                    <a:p>
                      <a:pPr algn="ctr">
                        <a:lnSpc>
                          <a:spcPct val="115000"/>
                        </a:lnSpc>
                        <a:spcAft>
                          <a:spcPts val="0"/>
                        </a:spcAft>
                      </a:pPr>
                      <a:r>
                        <a:rPr lang="es-VE" sz="1050" dirty="0" smtClean="0">
                          <a:effectLst/>
                        </a:rPr>
                        <a:t>RECURSOS GUAO</a:t>
                      </a:r>
                      <a:endParaRPr lang="es-VE"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solidFill>
                      <a:srgbClr val="FFC000"/>
                    </a:solidFill>
                  </a:tcPr>
                </a:tc>
                <a:tc>
                  <a:txBody>
                    <a:bodyPr/>
                    <a:lstStyle/>
                    <a:p>
                      <a:pPr algn="ctr">
                        <a:lnSpc>
                          <a:spcPct val="115000"/>
                        </a:lnSpc>
                        <a:spcAft>
                          <a:spcPts val="0"/>
                        </a:spcAft>
                      </a:pPr>
                      <a:r>
                        <a:rPr lang="es-VE" sz="1050" dirty="0" smtClean="0">
                          <a:effectLst/>
                        </a:rPr>
                        <a:t>AUDIOVISUALES</a:t>
                      </a:r>
                      <a:endParaRPr lang="es-VE"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solidFill>
                      <a:srgbClr val="FFC000"/>
                    </a:solidFill>
                  </a:tcPr>
                </a:tc>
                <a:tc>
                  <a:txBody>
                    <a:bodyPr/>
                    <a:lstStyle/>
                    <a:p>
                      <a:pPr algn="ctr">
                        <a:lnSpc>
                          <a:spcPct val="115000"/>
                        </a:lnSpc>
                        <a:spcAft>
                          <a:spcPts val="0"/>
                        </a:spcAft>
                      </a:pPr>
                      <a:r>
                        <a:rPr lang="es-VE" sz="900" dirty="0" smtClean="0">
                          <a:effectLst/>
                        </a:rPr>
                        <a:t>OBSERVACIÓN</a:t>
                      </a:r>
                      <a:endParaRPr lang="es-VE"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solidFill>
                      <a:srgbClr val="FFC000"/>
                    </a:solidFill>
                  </a:tcPr>
                </a:tc>
                <a:extLst>
                  <a:ext uri="{0D108BD9-81ED-4DB2-BD59-A6C34878D82A}">
                    <a16:rowId xmlns:a16="http://schemas.microsoft.com/office/drawing/2014/main" xmlns="" val="2082998596"/>
                  </a:ext>
                </a:extLst>
              </a:tr>
              <a:tr h="80706">
                <a:tc rowSpan="23">
                  <a:txBody>
                    <a:bodyPr/>
                    <a:lstStyle/>
                    <a:p>
                      <a:pPr marL="104140" marR="0">
                        <a:lnSpc>
                          <a:spcPct val="115000"/>
                        </a:lnSpc>
                        <a:spcBef>
                          <a:spcPts val="0"/>
                        </a:spcBef>
                        <a:spcAft>
                          <a:spcPts val="0"/>
                        </a:spcAft>
                      </a:pPr>
                      <a:r>
                        <a:rPr lang="es-VE" sz="1100" dirty="0" smtClean="0">
                          <a:solidFill>
                            <a:schemeClr val="tx1"/>
                          </a:solidFill>
                          <a:latin typeface="Calibri"/>
                          <a:ea typeface="Times New Roman"/>
                          <a:cs typeface="Times New Roman"/>
                        </a:rPr>
                        <a:t>Produce textos escritos diversos: narrativos, descriptivos, instruccionales, expositivos y argumentativos para favorecer la expresión creadora, la comunicación y el</a:t>
                      </a:r>
                      <a:r>
                        <a:rPr lang="es-VE" sz="1100" baseline="0" dirty="0" smtClean="0">
                          <a:solidFill>
                            <a:schemeClr val="tx1"/>
                          </a:solidFill>
                          <a:latin typeface="Calibri"/>
                          <a:ea typeface="Times New Roman"/>
                          <a:cs typeface="Times New Roman"/>
                        </a:rPr>
                        <a:t> </a:t>
                      </a:r>
                      <a:r>
                        <a:rPr lang="es-VE" sz="1050" dirty="0" smtClean="0">
                          <a:solidFill>
                            <a:schemeClr val="tx1"/>
                          </a:solidFill>
                          <a:latin typeface="Calibri"/>
                          <a:ea typeface="Times New Roman"/>
                          <a:cs typeface="Times New Roman"/>
                        </a:rPr>
                        <a:t>autoaprendizaje.</a:t>
                      </a:r>
                      <a:endParaRPr lang="es-VE" sz="1050" dirty="0">
                        <a:solidFill>
                          <a:schemeClr val="tx1"/>
                        </a:solidFill>
                        <a:latin typeface="Calibri"/>
                        <a:ea typeface="Times New Roman"/>
                        <a:cs typeface="Times New Roman"/>
                      </a:endParaRPr>
                    </a:p>
                  </a:txBody>
                  <a:tcPr marL="41959" marR="41959" marT="0" marB="0" anchor="ctr">
                    <a:solidFill>
                      <a:schemeClr val="accent6">
                        <a:lumMod val="20000"/>
                        <a:lumOff val="80000"/>
                      </a:schemeClr>
                    </a:solidFill>
                  </a:tcPr>
                </a:tc>
                <a:tc rowSpan="6">
                  <a:txBody>
                    <a:bodyPr/>
                    <a:lstStyle/>
                    <a:p>
                      <a:pPr>
                        <a:lnSpc>
                          <a:spcPct val="115000"/>
                        </a:lnSpc>
                        <a:spcAft>
                          <a:spcPts val="0"/>
                        </a:spcAft>
                      </a:pPr>
                      <a:r>
                        <a:rPr lang="es-VE" sz="10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Identifica</a:t>
                      </a:r>
                      <a:r>
                        <a:rPr lang="es-VE" sz="10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el uso de los pronombres personales en la oralidad y en la escritura</a:t>
                      </a:r>
                      <a:r>
                        <a:rPr lang="es-VE" sz="9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VE" sz="9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lnB w="12700" cap="flat" cmpd="sng" algn="ctr">
                      <a:solidFill>
                        <a:schemeClr val="bg1"/>
                      </a:solidFill>
                      <a:prstDash val="solid"/>
                      <a:round/>
                      <a:headEnd type="none" w="med" len="med"/>
                      <a:tailEnd type="none" w="med" len="med"/>
                    </a:lnB>
                    <a:solidFill>
                      <a:schemeClr val="accent6">
                        <a:lumMod val="20000"/>
                        <a:lumOff val="80000"/>
                      </a:schemeClr>
                    </a:solidFill>
                  </a:tcPr>
                </a:tc>
                <a:tc rowSpan="6">
                  <a:txBody>
                    <a:bodyPr/>
                    <a:lstStyle/>
                    <a:p>
                      <a:pPr marL="0" marR="0" algn="ctr">
                        <a:lnSpc>
                          <a:spcPct val="115000"/>
                        </a:lnSpc>
                        <a:spcBef>
                          <a:spcPts val="0"/>
                        </a:spcBef>
                        <a:spcAft>
                          <a:spcPts val="0"/>
                        </a:spcAft>
                      </a:pPr>
                      <a:r>
                        <a:rPr lang="en-US" sz="1000" b="1" dirty="0" smtClean="0">
                          <a:solidFill>
                            <a:schemeClr val="tx1"/>
                          </a:solidFill>
                          <a:latin typeface="Calibri"/>
                          <a:ea typeface="Times New Roman"/>
                          <a:cs typeface="Times New Roman"/>
                          <a:hlinkClick r:id="rId7"/>
                        </a:rPr>
                        <a:t>LOS NUMERALES E INDEFINIDOS</a:t>
                      </a:r>
                      <a:endParaRPr lang="en-US" sz="1000" b="1" dirty="0">
                        <a:solidFill>
                          <a:schemeClr val="tx1"/>
                        </a:solidFill>
                        <a:latin typeface="Calibri"/>
                        <a:ea typeface="Times New Roman"/>
                        <a:cs typeface="Times New Roman"/>
                      </a:endParaRPr>
                    </a:p>
                  </a:txBody>
                  <a:tcPr marL="41959" marR="41959" marT="0" marB="0" anchor="ctr">
                    <a:solidFill>
                      <a:schemeClr val="accent6">
                        <a:lumMod val="20000"/>
                        <a:lumOff val="80000"/>
                      </a:schemeClr>
                    </a:solidFill>
                  </a:tcPr>
                </a:tc>
                <a:tc>
                  <a:txBody>
                    <a:bodyPr/>
                    <a:lstStyle/>
                    <a:p>
                      <a:pPr algn="ctr">
                        <a:lnSpc>
                          <a:spcPct val="115000"/>
                        </a:lnSpc>
                        <a:spcAft>
                          <a:spcPts val="1000"/>
                        </a:spcAft>
                      </a:pPr>
                      <a:r>
                        <a:rPr lang="es-ES" sz="1000" b="1" u="sng" dirty="0" smtClean="0">
                          <a:solidFill>
                            <a:srgbClr val="0000FF"/>
                          </a:solidFill>
                          <a:latin typeface="Calibri"/>
                          <a:ea typeface="Times New Roman"/>
                          <a:cs typeface="Calibri"/>
                          <a:hlinkClick r:id="rId8"/>
                        </a:rPr>
                        <a:t>NUMERALES  </a:t>
                      </a:r>
                      <a:r>
                        <a:rPr lang="es-ES" sz="1000" b="1" u="sng" dirty="0">
                          <a:solidFill>
                            <a:srgbClr val="0000FF"/>
                          </a:solidFill>
                          <a:latin typeface="Calibri"/>
                          <a:ea typeface="Times New Roman"/>
                          <a:cs typeface="Calibri"/>
                          <a:hlinkClick r:id="rId8"/>
                        </a:rPr>
                        <a:t>E INDEFINIDO</a:t>
                      </a:r>
                      <a:endParaRPr lang="es-VE" sz="1000" dirty="0">
                        <a:latin typeface="Calibri"/>
                        <a:ea typeface="Times New Roman"/>
                        <a:cs typeface="Times New Roman"/>
                      </a:endParaRPr>
                    </a:p>
                  </a:txBody>
                  <a:tcPr marL="89535" marR="89535" marT="0" marB="0">
                    <a:solidFill>
                      <a:schemeClr val="accent6">
                        <a:lumMod val="20000"/>
                        <a:lumOff val="80000"/>
                      </a:schemeClr>
                    </a:solidFill>
                  </a:tcPr>
                </a:tc>
                <a:tc>
                  <a:txBody>
                    <a:bodyPr/>
                    <a:lstStyle/>
                    <a:p>
                      <a:pPr>
                        <a:lnSpc>
                          <a:spcPct val="115000"/>
                        </a:lnSpc>
                        <a:spcAft>
                          <a:spcPts val="0"/>
                        </a:spcAft>
                      </a:pPr>
                      <a:endParaRPr lang="es-VE"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extLst>
                  <a:ext uri="{0D108BD9-81ED-4DB2-BD59-A6C34878D82A}">
                    <a16:rowId xmlns:a16="http://schemas.microsoft.com/office/drawing/2014/main" xmlns="" val="2728086019"/>
                  </a:ext>
                </a:extLst>
              </a:tr>
              <a:tr h="80706">
                <a:tc vMerge="1">
                  <a:txBody>
                    <a:bodyPr/>
                    <a:lstStyle/>
                    <a:p>
                      <a:pPr marL="104140" marR="0">
                        <a:lnSpc>
                          <a:spcPct val="115000"/>
                        </a:lnSpc>
                        <a:spcBef>
                          <a:spcPts val="0"/>
                        </a:spcBef>
                        <a:spcAft>
                          <a:spcPts val="0"/>
                        </a:spcAft>
                      </a:pPr>
                      <a:endParaRPr lang="es-VE" sz="900" dirty="0">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800" b="0" dirty="0">
                          <a:solidFill>
                            <a:schemeClr val="tx1"/>
                          </a:solidFill>
                          <a:latin typeface="Calibri"/>
                          <a:ea typeface="Times New Roman"/>
                          <a:cs typeface="Arial"/>
                        </a:rPr>
                        <a:t>Los </a:t>
                      </a:r>
                      <a:r>
                        <a:rPr lang="es-ES" sz="800" b="0" dirty="0" smtClean="0">
                          <a:solidFill>
                            <a:schemeClr val="tx1"/>
                          </a:solidFill>
                          <a:latin typeface="Calibri"/>
                          <a:ea typeface="Times New Roman"/>
                          <a:cs typeface="Arial"/>
                        </a:rPr>
                        <a:t>determinantes I.</a:t>
                      </a:r>
                      <a:endParaRPr lang="es-VE" sz="1100" b="0" dirty="0">
                        <a:solidFill>
                          <a:schemeClr val="tx1"/>
                        </a:solidFill>
                        <a:latin typeface="Calibri"/>
                        <a:ea typeface="Times New Roman"/>
                        <a:cs typeface="Times New Roman"/>
                      </a:endParaRPr>
                    </a:p>
                  </a:txBody>
                  <a:tcPr marL="68580" marR="68580" marT="0" marB="0">
                    <a:solidFill>
                      <a:schemeClr val="accent6">
                        <a:lumMod val="20000"/>
                        <a:lumOff val="80000"/>
                      </a:schemeClr>
                    </a:solidFill>
                  </a:tcPr>
                </a:tc>
                <a:tc>
                  <a:txBody>
                    <a:bodyPr/>
                    <a:lstStyle/>
                    <a:p>
                      <a:endParaRPr lang="es-VE" dirty="0"/>
                    </a:p>
                  </a:txBody>
                  <a:tcPr marL="46223" marR="46223" marT="0" marB="0">
                    <a:solidFill>
                      <a:schemeClr val="accent6">
                        <a:lumMod val="20000"/>
                        <a:lumOff val="80000"/>
                      </a:schemeClr>
                    </a:solidFill>
                  </a:tcPr>
                </a:tc>
              </a:tr>
              <a:tr h="128343">
                <a:tc vMerge="1">
                  <a:txBody>
                    <a:bodyPr/>
                    <a:lstStyle/>
                    <a:p>
                      <a:pPr marL="104140" marR="0">
                        <a:lnSpc>
                          <a:spcPct val="115000"/>
                        </a:lnSpc>
                        <a:spcBef>
                          <a:spcPts val="0"/>
                        </a:spcBef>
                        <a:spcAft>
                          <a:spcPts val="0"/>
                        </a:spcAft>
                      </a:pPr>
                      <a:endParaRPr lang="es-VE" sz="900" dirty="0">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800" b="0" dirty="0">
                          <a:solidFill>
                            <a:schemeClr val="tx1"/>
                          </a:solidFill>
                          <a:latin typeface="Arial"/>
                          <a:ea typeface="Times New Roman"/>
                          <a:cs typeface="Times New Roman"/>
                        </a:rPr>
                        <a:t>Determinantes numerales e </a:t>
                      </a:r>
                      <a:r>
                        <a:rPr lang="es-ES" sz="800" b="0" dirty="0" smtClean="0">
                          <a:solidFill>
                            <a:schemeClr val="tx1"/>
                          </a:solidFill>
                          <a:latin typeface="Arial"/>
                          <a:ea typeface="Times New Roman"/>
                          <a:cs typeface="Times New Roman"/>
                        </a:rPr>
                        <a:t>indefinidos.</a:t>
                      </a:r>
                      <a:endParaRPr lang="es-VE" sz="1100" b="0" dirty="0">
                        <a:solidFill>
                          <a:schemeClr val="tx1"/>
                        </a:solidFill>
                        <a:latin typeface="Calibri"/>
                        <a:ea typeface="Times New Roman"/>
                        <a:cs typeface="Times New Roman"/>
                      </a:endParaRPr>
                    </a:p>
                  </a:txBody>
                  <a:tcPr marL="68580" marR="68580" marT="0" marB="0">
                    <a:solidFill>
                      <a:schemeClr val="accent6">
                        <a:lumMod val="20000"/>
                        <a:lumOff val="80000"/>
                      </a:schemeClr>
                    </a:solidFill>
                  </a:tcPr>
                </a:tc>
                <a:tc>
                  <a:txBody>
                    <a:bodyPr/>
                    <a:lstStyle/>
                    <a:p>
                      <a:endParaRPr lang="es-VE"/>
                    </a:p>
                  </a:txBody>
                  <a:tcPr marL="46223" marR="46223" marT="0" marB="0">
                    <a:solidFill>
                      <a:schemeClr val="accent6">
                        <a:lumMod val="20000"/>
                        <a:lumOff val="80000"/>
                      </a:schemeClr>
                    </a:solidFill>
                  </a:tcPr>
                </a:tc>
              </a:tr>
              <a:tr h="80706">
                <a:tc vMerge="1">
                  <a:txBody>
                    <a:bodyPr/>
                    <a:lstStyle/>
                    <a:p>
                      <a:pPr marL="104140" marR="0">
                        <a:lnSpc>
                          <a:spcPct val="115000"/>
                        </a:lnSpc>
                        <a:spcBef>
                          <a:spcPts val="0"/>
                        </a:spcBef>
                        <a:spcAft>
                          <a:spcPts val="0"/>
                        </a:spcAft>
                      </a:pPr>
                      <a:endParaRPr lang="es-VE" sz="900" dirty="0">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800" b="0" dirty="0">
                          <a:solidFill>
                            <a:schemeClr val="tx1"/>
                          </a:solidFill>
                          <a:latin typeface="Arial"/>
                          <a:ea typeface="Times New Roman"/>
                          <a:cs typeface="Times New Roman"/>
                        </a:rPr>
                        <a:t>Los determinantes </a:t>
                      </a:r>
                      <a:r>
                        <a:rPr lang="es-ES" sz="800" b="0" dirty="0" smtClean="0">
                          <a:solidFill>
                            <a:schemeClr val="tx1"/>
                          </a:solidFill>
                          <a:latin typeface="Arial"/>
                          <a:ea typeface="Times New Roman"/>
                          <a:cs typeface="Times New Roman"/>
                        </a:rPr>
                        <a:t>I.I</a:t>
                      </a:r>
                      <a:endParaRPr lang="es-VE" sz="1100" b="0" dirty="0">
                        <a:solidFill>
                          <a:schemeClr val="tx1"/>
                        </a:solidFill>
                        <a:latin typeface="Calibri"/>
                        <a:ea typeface="Times New Roman"/>
                        <a:cs typeface="Times New Roman"/>
                      </a:endParaRPr>
                    </a:p>
                  </a:txBody>
                  <a:tcPr marL="68580" marR="68580" marT="0" marB="0">
                    <a:solidFill>
                      <a:schemeClr val="accent6">
                        <a:lumMod val="20000"/>
                        <a:lumOff val="80000"/>
                      </a:schemeClr>
                    </a:solidFill>
                  </a:tcPr>
                </a:tc>
                <a:tc>
                  <a:txBody>
                    <a:bodyPr/>
                    <a:lstStyle/>
                    <a:p>
                      <a:endParaRPr lang="es-VE"/>
                    </a:p>
                  </a:txBody>
                  <a:tcPr marL="46223" marR="46223" marT="0" marB="0">
                    <a:solidFill>
                      <a:schemeClr val="accent6">
                        <a:lumMod val="20000"/>
                        <a:lumOff val="80000"/>
                      </a:schemeClr>
                    </a:solidFill>
                  </a:tcPr>
                </a:tc>
              </a:tr>
              <a:tr h="80706">
                <a:tc vMerge="1">
                  <a:txBody>
                    <a:bodyPr/>
                    <a:lstStyle/>
                    <a:p>
                      <a:pPr marL="104140" marR="0">
                        <a:lnSpc>
                          <a:spcPct val="115000"/>
                        </a:lnSpc>
                        <a:spcBef>
                          <a:spcPts val="0"/>
                        </a:spcBef>
                        <a:spcAft>
                          <a:spcPts val="0"/>
                        </a:spcAft>
                      </a:pPr>
                      <a:endParaRPr lang="es-VE" sz="900" dirty="0">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800" b="0" dirty="0">
                          <a:solidFill>
                            <a:schemeClr val="tx1"/>
                          </a:solidFill>
                          <a:latin typeface="Arial"/>
                          <a:ea typeface="Times New Roman"/>
                          <a:cs typeface="Times New Roman"/>
                        </a:rPr>
                        <a:t>Actividad con determinantes </a:t>
                      </a:r>
                      <a:r>
                        <a:rPr lang="es-ES" sz="800" b="0" dirty="0" smtClean="0">
                          <a:solidFill>
                            <a:schemeClr val="tx1"/>
                          </a:solidFill>
                          <a:latin typeface="Arial"/>
                          <a:ea typeface="Times New Roman"/>
                          <a:cs typeface="Times New Roman"/>
                        </a:rPr>
                        <a:t>numerales. </a:t>
                      </a:r>
                      <a:endParaRPr lang="es-VE" sz="1100" b="0" dirty="0">
                        <a:solidFill>
                          <a:schemeClr val="tx1"/>
                        </a:solidFill>
                        <a:latin typeface="Calibri"/>
                        <a:ea typeface="Times New Roman"/>
                        <a:cs typeface="Times New Roman"/>
                      </a:endParaRPr>
                    </a:p>
                  </a:txBody>
                  <a:tcPr marL="68580" marR="68580" marT="0" marB="0">
                    <a:solidFill>
                      <a:schemeClr val="accent6">
                        <a:lumMod val="20000"/>
                        <a:lumOff val="80000"/>
                      </a:schemeClr>
                    </a:solidFill>
                  </a:tcPr>
                </a:tc>
                <a:tc>
                  <a:txBody>
                    <a:bodyPr/>
                    <a:lstStyle/>
                    <a:p>
                      <a:endParaRPr lang="es-VE"/>
                    </a:p>
                  </a:txBody>
                  <a:tcPr marL="46223" marR="46223" marT="0" marB="0">
                    <a:solidFill>
                      <a:schemeClr val="accent6">
                        <a:lumMod val="20000"/>
                        <a:lumOff val="80000"/>
                      </a:schemeClr>
                    </a:solidFill>
                  </a:tcPr>
                </a:tc>
              </a:tr>
              <a:tr h="80706">
                <a:tc vMerge="1">
                  <a:txBody>
                    <a:bodyPr/>
                    <a:lstStyle/>
                    <a:p>
                      <a:pPr marL="104140" marR="0">
                        <a:lnSpc>
                          <a:spcPct val="115000"/>
                        </a:lnSpc>
                        <a:spcBef>
                          <a:spcPts val="0"/>
                        </a:spcBef>
                        <a:spcAft>
                          <a:spcPts val="0"/>
                        </a:spcAft>
                      </a:pPr>
                      <a:endParaRPr lang="es-VE" sz="1000" dirty="0">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800" b="0" dirty="0">
                          <a:solidFill>
                            <a:schemeClr val="tx1"/>
                          </a:solidFill>
                          <a:latin typeface="Arial"/>
                          <a:ea typeface="Times New Roman"/>
                          <a:cs typeface="Times New Roman"/>
                        </a:rPr>
                        <a:t>Actividad con determinantes </a:t>
                      </a:r>
                      <a:r>
                        <a:rPr lang="es-ES" sz="800" b="0" dirty="0" smtClean="0">
                          <a:solidFill>
                            <a:schemeClr val="tx1"/>
                          </a:solidFill>
                          <a:latin typeface="Arial"/>
                          <a:ea typeface="Times New Roman"/>
                          <a:cs typeface="Times New Roman"/>
                        </a:rPr>
                        <a:t>indefinidos.</a:t>
                      </a:r>
                      <a:endParaRPr lang="es-VE" sz="1100" b="0" dirty="0">
                        <a:solidFill>
                          <a:schemeClr val="tx1"/>
                        </a:solidFill>
                        <a:latin typeface="Calibri"/>
                        <a:ea typeface="Times New Roman"/>
                        <a:cs typeface="Times New Roman"/>
                      </a:endParaRPr>
                    </a:p>
                  </a:txBody>
                  <a:tcPr marL="68580" marR="68580" marT="0" marB="0">
                    <a:solidFill>
                      <a:schemeClr val="accent6">
                        <a:lumMod val="20000"/>
                        <a:lumOff val="80000"/>
                      </a:schemeClr>
                    </a:solidFill>
                  </a:tcPr>
                </a:tc>
                <a:tc>
                  <a:txBody>
                    <a:bodyPr/>
                    <a:lstStyle/>
                    <a:p>
                      <a:endParaRPr lang="es-VE"/>
                    </a:p>
                  </a:txBody>
                  <a:tcPr marL="46223" marR="46223" marT="0" marB="0">
                    <a:solidFill>
                      <a:schemeClr val="accent6">
                        <a:lumMod val="20000"/>
                        <a:lumOff val="80000"/>
                      </a:schemeClr>
                    </a:solidFill>
                  </a:tcPr>
                </a:tc>
              </a:tr>
              <a:tr h="240063">
                <a:tc vMerge="1">
                  <a:txBody>
                    <a:bodyPr/>
                    <a:lstStyle/>
                    <a:p>
                      <a:pPr marL="104140" marR="0">
                        <a:lnSpc>
                          <a:spcPct val="115000"/>
                        </a:lnSpc>
                        <a:spcBef>
                          <a:spcPts val="0"/>
                        </a:spcBef>
                        <a:spcAft>
                          <a:spcPts val="0"/>
                        </a:spcAft>
                      </a:pPr>
                      <a:endParaRPr lang="es-VE" sz="1200" dirty="0">
                        <a:solidFill>
                          <a:schemeClr val="tx1"/>
                        </a:solidFill>
                        <a:latin typeface="Calibri"/>
                        <a:ea typeface="Times New Roman"/>
                        <a:cs typeface="Times New Roman"/>
                      </a:endParaRPr>
                    </a:p>
                  </a:txBody>
                  <a:tcPr marL="41959" marR="41959" marT="0" marB="0" anchor="ctr">
                    <a:lnT w="12700" cap="flat" cmpd="sng" algn="ctr">
                      <a:solidFill>
                        <a:schemeClr val="bg1"/>
                      </a:solidFill>
                      <a:prstDash val="solid"/>
                      <a:round/>
                      <a:headEnd type="none" w="med" len="med"/>
                      <a:tailEnd type="none" w="med" len="med"/>
                    </a:lnT>
                    <a:solidFill>
                      <a:schemeClr val="accent3">
                        <a:lumMod val="40000"/>
                        <a:lumOff val="60000"/>
                      </a:schemeClr>
                    </a:solidFill>
                  </a:tcPr>
                </a:tc>
                <a:tc rowSpan="9">
                  <a:txBody>
                    <a:bodyPr/>
                    <a:lstStyle/>
                    <a:p>
                      <a:pPr>
                        <a:lnSpc>
                          <a:spcPct val="115000"/>
                        </a:lnSpc>
                        <a:spcAft>
                          <a:spcPts val="0"/>
                        </a:spcAft>
                      </a:pPr>
                      <a:r>
                        <a:rPr lang="es-VE" sz="10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Reconoce y usa  sustantivos, adjetivos, verbos y adverbios en producciones escritas</a:t>
                      </a:r>
                      <a:r>
                        <a:rPr lang="es-VE" sz="10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p>
                  </a:txBody>
                  <a:tcPr marL="46223" marR="46223" marT="0" marB="0" anchor="ctr">
                    <a:lnT w="12700" cap="flat" cmpd="sng" algn="ctr">
                      <a:solidFill>
                        <a:schemeClr val="bg1"/>
                      </a:solidFill>
                      <a:prstDash val="solid"/>
                      <a:round/>
                      <a:headEnd type="none" w="med" len="med"/>
                      <a:tailEnd type="none" w="med" len="med"/>
                    </a:lnT>
                    <a:solidFill>
                      <a:schemeClr val="accent6">
                        <a:lumMod val="20000"/>
                        <a:lumOff val="80000"/>
                      </a:schemeClr>
                    </a:solidFill>
                  </a:tcPr>
                </a:tc>
                <a:tc rowSpan="9">
                  <a:txBody>
                    <a:bodyPr/>
                    <a:lstStyle/>
                    <a:p>
                      <a:pPr marL="0" marR="0" algn="ctr">
                        <a:lnSpc>
                          <a:spcPct val="115000"/>
                        </a:lnSpc>
                        <a:spcBef>
                          <a:spcPts val="0"/>
                        </a:spcBef>
                        <a:spcAft>
                          <a:spcPts val="0"/>
                        </a:spcAft>
                      </a:pPr>
                      <a:r>
                        <a:rPr lang="en-US" sz="1100" b="1" dirty="0" smtClean="0">
                          <a:solidFill>
                            <a:schemeClr val="tx1"/>
                          </a:solidFill>
                          <a:latin typeface="Calibri"/>
                          <a:ea typeface="Times New Roman"/>
                          <a:cs typeface="Times New Roman"/>
                          <a:hlinkClick r:id="rId7"/>
                        </a:rPr>
                        <a:t>EL VERBO</a:t>
                      </a:r>
                      <a:endParaRPr lang="en-US" sz="1100" b="1" dirty="0">
                        <a:solidFill>
                          <a:schemeClr val="tx1"/>
                        </a:solidFill>
                        <a:latin typeface="Calibri"/>
                        <a:ea typeface="Times New Roman"/>
                        <a:cs typeface="Times New Roman"/>
                      </a:endParaRPr>
                    </a:p>
                  </a:txBody>
                  <a:tcPr marL="41959" marR="41959" marT="0" marB="0" anchor="ctr">
                    <a:solidFill>
                      <a:schemeClr val="accent6">
                        <a:lumMod val="20000"/>
                        <a:lumOff val="80000"/>
                      </a:schemeClr>
                    </a:solidFill>
                  </a:tcPr>
                </a:tc>
                <a:tc>
                  <a:txBody>
                    <a:bodyPr/>
                    <a:lstStyle/>
                    <a:p>
                      <a:r>
                        <a:rPr lang="es-ES" sz="1000" b="1" u="sng" kern="1200" dirty="0" smtClean="0">
                          <a:solidFill>
                            <a:schemeClr val="dk1"/>
                          </a:solidFill>
                          <a:latin typeface="+mn-lt"/>
                          <a:ea typeface="+mn-ea"/>
                          <a:cs typeface="+mn-cs"/>
                          <a:hlinkClick r:id="rId9"/>
                        </a:rPr>
                        <a:t>FORMAS VERBALES (PERSONA Y NÚMERO</a:t>
                      </a:r>
                      <a:endParaRPr lang="es-VE" sz="1000" dirty="0"/>
                    </a:p>
                  </a:txBody>
                  <a:tcPr marL="46223" marR="46223" marT="0" marB="0" anchor="ctr">
                    <a:solidFill>
                      <a:schemeClr val="accent6">
                        <a:lumMod val="20000"/>
                        <a:lumOff val="80000"/>
                      </a:schemeClr>
                    </a:solidFill>
                  </a:tcPr>
                </a:tc>
                <a:tc>
                  <a:txBody>
                    <a:bodyPr/>
                    <a:lstStyle/>
                    <a:p>
                      <a:pPr>
                        <a:lnSpc>
                          <a:spcPct val="115000"/>
                        </a:lnSpc>
                        <a:spcAft>
                          <a:spcPts val="0"/>
                        </a:spcAft>
                      </a:pPr>
                      <a:endParaRPr lang="es-VE"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tr>
              <a:tr h="132637">
                <a:tc vMerge="1">
                  <a:txBody>
                    <a:bodyPr/>
                    <a:lstStyle/>
                    <a:p>
                      <a:pPr marL="104140" marR="0">
                        <a:lnSpc>
                          <a:spcPct val="115000"/>
                        </a:lnSpc>
                        <a:spcBef>
                          <a:spcPts val="0"/>
                        </a:spcBef>
                        <a:spcAft>
                          <a:spcPts val="0"/>
                        </a:spcAft>
                      </a:pPr>
                      <a:endParaRPr lang="es-VE"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0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800" b="0" u="none" strike="noStrike" dirty="0">
                          <a:solidFill>
                            <a:schemeClr val="tx1"/>
                          </a:solidFill>
                          <a:latin typeface="Arial"/>
                          <a:ea typeface="Times New Roman"/>
                          <a:cs typeface="Times New Roman"/>
                        </a:rPr>
                        <a:t>El </a:t>
                      </a:r>
                      <a:r>
                        <a:rPr lang="es-ES" sz="800" b="0" u="none" strike="noStrike" dirty="0" smtClean="0">
                          <a:solidFill>
                            <a:schemeClr val="tx1"/>
                          </a:solidFill>
                          <a:latin typeface="Arial"/>
                          <a:ea typeface="Times New Roman"/>
                          <a:cs typeface="Times New Roman"/>
                        </a:rPr>
                        <a:t>verbo I.</a:t>
                      </a:r>
                      <a:endParaRPr lang="es-VE" sz="1100" b="0" dirty="0">
                        <a:solidFill>
                          <a:schemeClr val="tx1"/>
                        </a:solidFill>
                        <a:latin typeface="Calibri"/>
                        <a:ea typeface="Times New Roman"/>
                        <a:cs typeface="Times New Roman"/>
                      </a:endParaRPr>
                    </a:p>
                  </a:txBody>
                  <a:tcPr marL="68580" marR="68580" marT="0" marB="0">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endParaRPr lang="es-VE" dirty="0"/>
                    </a:p>
                  </a:txBody>
                  <a:tcPr marL="46223" marR="46223" marT="0" marB="0">
                    <a:lnB w="12700" cap="flat" cmpd="sng" algn="ctr">
                      <a:solidFill>
                        <a:schemeClr val="bg1"/>
                      </a:solidFill>
                      <a:prstDash val="solid"/>
                      <a:round/>
                      <a:headEnd type="none" w="med" len="med"/>
                      <a:tailEnd type="none" w="med" len="med"/>
                    </a:lnB>
                    <a:solidFill>
                      <a:schemeClr val="accent6">
                        <a:lumMod val="20000"/>
                        <a:lumOff val="80000"/>
                      </a:schemeClr>
                    </a:solidFill>
                  </a:tcPr>
                </a:tc>
              </a:tr>
              <a:tr h="132637">
                <a:tc vMerge="1">
                  <a:txBody>
                    <a:bodyPr/>
                    <a:lstStyle/>
                    <a:p>
                      <a:endParaRPr lang="es-VE"/>
                    </a:p>
                  </a:txBody>
                  <a:tcPr/>
                </a:tc>
                <a:tc vMerge="1">
                  <a:txBody>
                    <a:bodyPr/>
                    <a:lstStyle/>
                    <a:p>
                      <a:endParaRPr lang="es-VE"/>
                    </a:p>
                  </a:txBody>
                  <a:tcPr/>
                </a:tc>
                <a:tc vMerge="1">
                  <a:txBody>
                    <a:bodyPr/>
                    <a:lstStyle/>
                    <a:p>
                      <a:endParaRPr lang="es-VE"/>
                    </a:p>
                  </a:txBody>
                  <a:tcPr/>
                </a:tc>
                <a:tc>
                  <a:txBody>
                    <a:bodyPr/>
                    <a:lstStyle/>
                    <a:p>
                      <a:pPr algn="l">
                        <a:lnSpc>
                          <a:spcPct val="115000"/>
                        </a:lnSpc>
                        <a:spcAft>
                          <a:spcPts val="0"/>
                        </a:spcAft>
                      </a:pPr>
                      <a:r>
                        <a:rPr lang="es-ES" sz="800" b="0" u="none" strike="noStrike" dirty="0">
                          <a:solidFill>
                            <a:schemeClr val="tx1"/>
                          </a:solidFill>
                          <a:latin typeface="Arial"/>
                          <a:ea typeface="Times New Roman"/>
                          <a:cs typeface="Times New Roman"/>
                        </a:rPr>
                        <a:t>Número y persona del </a:t>
                      </a:r>
                      <a:r>
                        <a:rPr lang="es-ES" sz="800" b="0" u="none" strike="noStrike" dirty="0" smtClean="0">
                          <a:solidFill>
                            <a:schemeClr val="tx1"/>
                          </a:solidFill>
                          <a:latin typeface="Arial"/>
                          <a:ea typeface="Times New Roman"/>
                          <a:cs typeface="Times New Roman"/>
                        </a:rPr>
                        <a:t>verbo.</a:t>
                      </a:r>
                      <a:endParaRPr lang="es-VE" sz="1100" b="0" dirty="0">
                        <a:solidFill>
                          <a:schemeClr val="tx1"/>
                        </a:solidFill>
                        <a:latin typeface="Calibri"/>
                        <a:ea typeface="Times New Roman"/>
                        <a:cs typeface="Times New Roman"/>
                      </a:endParaRPr>
                    </a:p>
                  </a:txBody>
                  <a:tcPr marL="68580" marR="68580" marT="0" marB="0">
                    <a:lnT w="127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endParaRPr lang="es-VE"/>
                    </a:p>
                  </a:txBody>
                  <a:tcPr marL="46223" marR="46223" marT="0" marB="0">
                    <a:lnT w="12700" cap="flat" cmpd="sng" algn="ctr">
                      <a:solidFill>
                        <a:schemeClr val="bg1"/>
                      </a:solidFill>
                      <a:prstDash val="solid"/>
                      <a:round/>
                      <a:headEnd type="none" w="med" len="med"/>
                      <a:tailEnd type="none" w="med" len="med"/>
                    </a:lnT>
                    <a:solidFill>
                      <a:schemeClr val="accent6">
                        <a:lumMod val="20000"/>
                        <a:lumOff val="80000"/>
                      </a:schemeClr>
                    </a:solidFill>
                  </a:tcPr>
                </a:tc>
              </a:tr>
              <a:tr h="137160">
                <a:tc vMerge="1">
                  <a:txBody>
                    <a:bodyPr/>
                    <a:lstStyle/>
                    <a:p>
                      <a:pPr marL="104140" marR="0">
                        <a:lnSpc>
                          <a:spcPct val="115000"/>
                        </a:lnSpc>
                        <a:spcBef>
                          <a:spcPts val="0"/>
                        </a:spcBef>
                        <a:spcAft>
                          <a:spcPts val="0"/>
                        </a:spcAft>
                      </a:pPr>
                      <a:endParaRPr lang="es-VE"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0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800" b="0" u="none" strike="noStrike" dirty="0">
                          <a:solidFill>
                            <a:schemeClr val="tx1"/>
                          </a:solidFill>
                          <a:latin typeface="Arial"/>
                          <a:ea typeface="Times New Roman"/>
                          <a:cs typeface="Times New Roman"/>
                        </a:rPr>
                        <a:t>El número de los </a:t>
                      </a:r>
                      <a:r>
                        <a:rPr lang="es-ES" sz="800" b="0" u="none" strike="noStrike" dirty="0" smtClean="0">
                          <a:solidFill>
                            <a:schemeClr val="tx1"/>
                          </a:solidFill>
                          <a:latin typeface="Arial"/>
                          <a:ea typeface="Times New Roman"/>
                          <a:cs typeface="Times New Roman"/>
                        </a:rPr>
                        <a:t>verbos.</a:t>
                      </a:r>
                      <a:endParaRPr lang="es-VE" sz="1100" b="0" dirty="0">
                        <a:solidFill>
                          <a:schemeClr val="tx1"/>
                        </a:solidFill>
                        <a:latin typeface="Calibri"/>
                        <a:ea typeface="Times New Roman"/>
                        <a:cs typeface="Times New Roman"/>
                      </a:endParaRPr>
                    </a:p>
                  </a:txBody>
                  <a:tcPr marL="68580" marR="68580" marT="0" marB="0">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endParaRPr lang="es-VE"/>
                    </a:p>
                  </a:txBody>
                  <a:tcPr marL="46223" marR="46223" marT="0" marB="0">
                    <a:lnB w="12700" cap="flat" cmpd="sng" algn="ctr">
                      <a:solidFill>
                        <a:schemeClr val="bg1"/>
                      </a:solidFill>
                      <a:prstDash val="solid"/>
                      <a:round/>
                      <a:headEnd type="none" w="med" len="med"/>
                      <a:tailEnd type="none" w="med" len="med"/>
                    </a:lnB>
                    <a:solidFill>
                      <a:schemeClr val="accent6">
                        <a:lumMod val="20000"/>
                        <a:lumOff val="80000"/>
                      </a:schemeClr>
                    </a:solidFill>
                  </a:tcPr>
                </a:tc>
              </a:tr>
              <a:tr h="137160">
                <a:tc vMerge="1">
                  <a:txBody>
                    <a:bodyPr/>
                    <a:lstStyle/>
                    <a:p>
                      <a:endParaRPr lang="es-VE"/>
                    </a:p>
                  </a:txBody>
                  <a:tcPr/>
                </a:tc>
                <a:tc vMerge="1">
                  <a:txBody>
                    <a:bodyPr/>
                    <a:lstStyle/>
                    <a:p>
                      <a:endParaRPr lang="es-VE"/>
                    </a:p>
                  </a:txBody>
                  <a:tcPr/>
                </a:tc>
                <a:tc vMerge="1">
                  <a:txBody>
                    <a:bodyPr/>
                    <a:lstStyle/>
                    <a:p>
                      <a:endParaRPr lang="es-VE"/>
                    </a:p>
                  </a:txBody>
                  <a:tcPr/>
                </a:tc>
                <a:tc>
                  <a:txBody>
                    <a:bodyPr/>
                    <a:lstStyle/>
                    <a:p>
                      <a:pPr algn="l">
                        <a:lnSpc>
                          <a:spcPct val="115000"/>
                        </a:lnSpc>
                        <a:spcAft>
                          <a:spcPts val="0"/>
                        </a:spcAft>
                      </a:pPr>
                      <a:r>
                        <a:rPr lang="es-ES" sz="800" b="0" u="none" strike="noStrike" dirty="0">
                          <a:solidFill>
                            <a:schemeClr val="tx1"/>
                          </a:solidFill>
                          <a:latin typeface="Arial"/>
                          <a:ea typeface="Times New Roman"/>
                          <a:cs typeface="Times New Roman"/>
                        </a:rPr>
                        <a:t>La conjugación </a:t>
                      </a:r>
                      <a:r>
                        <a:rPr lang="es-ES" sz="800" b="0" u="none" strike="noStrike" dirty="0" smtClean="0">
                          <a:solidFill>
                            <a:schemeClr val="tx1"/>
                          </a:solidFill>
                          <a:latin typeface="Arial"/>
                          <a:ea typeface="Times New Roman"/>
                          <a:cs typeface="Times New Roman"/>
                        </a:rPr>
                        <a:t>regular.</a:t>
                      </a:r>
                      <a:endParaRPr lang="es-VE" sz="1100" b="0" dirty="0">
                        <a:solidFill>
                          <a:schemeClr val="tx1"/>
                        </a:solidFill>
                        <a:latin typeface="Calibri"/>
                        <a:ea typeface="Times New Roman"/>
                        <a:cs typeface="Times New Roman"/>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endParaRPr lang="es-VE"/>
                    </a:p>
                  </a:txBody>
                  <a:tcPr marL="46223" marR="4622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137160">
                <a:tc vMerge="1">
                  <a:txBody>
                    <a:bodyPr/>
                    <a:lstStyle/>
                    <a:p>
                      <a:endParaRPr lang="es-VE"/>
                    </a:p>
                  </a:txBody>
                  <a:tcPr/>
                </a:tc>
                <a:tc vMerge="1">
                  <a:txBody>
                    <a:bodyPr/>
                    <a:lstStyle/>
                    <a:p>
                      <a:endParaRPr lang="es-VE"/>
                    </a:p>
                  </a:txBody>
                  <a:tcPr/>
                </a:tc>
                <a:tc vMerge="1">
                  <a:txBody>
                    <a:bodyPr/>
                    <a:lstStyle/>
                    <a:p>
                      <a:endParaRPr lang="es-VE"/>
                    </a:p>
                  </a:txBody>
                  <a:tcPr/>
                </a:tc>
                <a:tc>
                  <a:txBody>
                    <a:bodyPr/>
                    <a:lstStyle/>
                    <a:p>
                      <a:pPr algn="l">
                        <a:lnSpc>
                          <a:spcPct val="115000"/>
                        </a:lnSpc>
                        <a:spcAft>
                          <a:spcPts val="0"/>
                        </a:spcAft>
                      </a:pPr>
                      <a:r>
                        <a:rPr lang="es-ES" sz="800" b="0" u="none" strike="noStrike" dirty="0">
                          <a:solidFill>
                            <a:schemeClr val="tx1"/>
                          </a:solidFill>
                          <a:latin typeface="Arial"/>
                          <a:ea typeface="Times New Roman"/>
                          <a:cs typeface="Times New Roman"/>
                        </a:rPr>
                        <a:t>Las formas </a:t>
                      </a:r>
                      <a:r>
                        <a:rPr lang="es-ES" sz="800" b="0" u="none" strike="noStrike" dirty="0" smtClean="0">
                          <a:solidFill>
                            <a:schemeClr val="tx1"/>
                          </a:solidFill>
                          <a:latin typeface="Arial"/>
                          <a:ea typeface="Times New Roman"/>
                          <a:cs typeface="Times New Roman"/>
                        </a:rPr>
                        <a:t>verbales.</a:t>
                      </a:r>
                      <a:endParaRPr lang="es-VE" sz="1100" b="0" dirty="0">
                        <a:solidFill>
                          <a:schemeClr val="tx1"/>
                        </a:solidFill>
                        <a:latin typeface="Calibri"/>
                        <a:ea typeface="Times New Roman"/>
                        <a:cs typeface="Times New Roman"/>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endParaRPr lang="es-VE"/>
                    </a:p>
                  </a:txBody>
                  <a:tcPr marL="46223" marR="4622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137160">
                <a:tc vMerge="1">
                  <a:txBody>
                    <a:bodyPr/>
                    <a:lstStyle/>
                    <a:p>
                      <a:endParaRPr lang="es-VE"/>
                    </a:p>
                  </a:txBody>
                  <a:tcPr/>
                </a:tc>
                <a:tc vMerge="1">
                  <a:txBody>
                    <a:bodyPr/>
                    <a:lstStyle/>
                    <a:p>
                      <a:endParaRPr lang="es-VE"/>
                    </a:p>
                  </a:txBody>
                  <a:tcPr/>
                </a:tc>
                <a:tc vMerge="1">
                  <a:txBody>
                    <a:bodyPr/>
                    <a:lstStyle/>
                    <a:p>
                      <a:endParaRPr lang="es-VE"/>
                    </a:p>
                  </a:txBody>
                  <a:tcPr/>
                </a:tc>
                <a:tc>
                  <a:txBody>
                    <a:bodyPr/>
                    <a:lstStyle/>
                    <a:p>
                      <a:pPr algn="l">
                        <a:lnSpc>
                          <a:spcPct val="115000"/>
                        </a:lnSpc>
                        <a:spcAft>
                          <a:spcPts val="0"/>
                        </a:spcAft>
                      </a:pPr>
                      <a:r>
                        <a:rPr lang="es-ES" sz="800" b="0" u="none" strike="noStrike" dirty="0">
                          <a:solidFill>
                            <a:schemeClr val="tx1"/>
                          </a:solidFill>
                          <a:latin typeface="Arial"/>
                          <a:ea typeface="Times New Roman"/>
                          <a:cs typeface="Times New Roman"/>
                        </a:rPr>
                        <a:t>El verbo </a:t>
                      </a:r>
                      <a:r>
                        <a:rPr lang="es-ES" sz="800" b="0" u="none" strike="noStrike" dirty="0" smtClean="0">
                          <a:solidFill>
                            <a:schemeClr val="tx1"/>
                          </a:solidFill>
                          <a:latin typeface="Arial"/>
                          <a:ea typeface="Times New Roman"/>
                          <a:cs typeface="Times New Roman"/>
                        </a:rPr>
                        <a:t>II.</a:t>
                      </a:r>
                      <a:endParaRPr lang="es-VE" sz="1100" b="0" dirty="0">
                        <a:solidFill>
                          <a:schemeClr val="tx1"/>
                        </a:solidFill>
                        <a:latin typeface="Calibri"/>
                        <a:ea typeface="Times New Roman"/>
                        <a:cs typeface="Times New Roman"/>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endParaRPr lang="es-VE"/>
                    </a:p>
                  </a:txBody>
                  <a:tcPr marL="46223" marR="4622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137160">
                <a:tc vMerge="1">
                  <a:txBody>
                    <a:bodyPr/>
                    <a:lstStyle/>
                    <a:p>
                      <a:endParaRPr lang="es-VE"/>
                    </a:p>
                  </a:txBody>
                  <a:tcPr/>
                </a:tc>
                <a:tc vMerge="1">
                  <a:txBody>
                    <a:bodyPr/>
                    <a:lstStyle/>
                    <a:p>
                      <a:endParaRPr lang="es-VE"/>
                    </a:p>
                  </a:txBody>
                  <a:tcPr/>
                </a:tc>
                <a:tc vMerge="1">
                  <a:txBody>
                    <a:bodyPr/>
                    <a:lstStyle/>
                    <a:p>
                      <a:endParaRPr lang="es-VE"/>
                    </a:p>
                  </a:txBody>
                  <a:tcPr/>
                </a:tc>
                <a:tc>
                  <a:txBody>
                    <a:bodyPr/>
                    <a:lstStyle/>
                    <a:p>
                      <a:pPr algn="l">
                        <a:lnSpc>
                          <a:spcPct val="115000"/>
                        </a:lnSpc>
                        <a:spcAft>
                          <a:spcPts val="0"/>
                        </a:spcAft>
                      </a:pPr>
                      <a:r>
                        <a:rPr lang="es-ES" sz="800" b="0" u="none" strike="noStrike" dirty="0">
                          <a:solidFill>
                            <a:schemeClr val="tx1"/>
                          </a:solidFill>
                          <a:latin typeface="Arial"/>
                          <a:ea typeface="Times New Roman"/>
                          <a:cs typeface="Times New Roman"/>
                        </a:rPr>
                        <a:t>Actividad de </a:t>
                      </a:r>
                      <a:r>
                        <a:rPr lang="es-ES" sz="800" b="0" u="none" strike="noStrike" dirty="0" smtClean="0">
                          <a:solidFill>
                            <a:schemeClr val="tx1"/>
                          </a:solidFill>
                          <a:latin typeface="Arial"/>
                          <a:ea typeface="Times New Roman"/>
                          <a:cs typeface="Times New Roman"/>
                        </a:rPr>
                        <a:t>verbos.</a:t>
                      </a:r>
                      <a:endParaRPr lang="es-VE" sz="1100" b="0" dirty="0">
                        <a:solidFill>
                          <a:schemeClr val="tx1"/>
                        </a:solidFill>
                        <a:latin typeface="Calibri"/>
                        <a:ea typeface="Times New Roman"/>
                        <a:cs typeface="Times New Roman"/>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endParaRPr lang="es-VE" dirty="0"/>
                    </a:p>
                  </a:txBody>
                  <a:tcPr marL="46223" marR="4622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137160">
                <a:tc vMerge="1">
                  <a:txBody>
                    <a:bodyPr/>
                    <a:lstStyle/>
                    <a:p>
                      <a:endParaRPr lang="es-VE"/>
                    </a:p>
                  </a:txBody>
                  <a:tcPr/>
                </a:tc>
                <a:tc vMerge="1">
                  <a:txBody>
                    <a:bodyPr/>
                    <a:lstStyle/>
                    <a:p>
                      <a:endParaRPr lang="es-VE" dirty="0"/>
                    </a:p>
                  </a:txBody>
                  <a:tcPr/>
                </a:tc>
                <a:tc vMerge="1">
                  <a:txBody>
                    <a:bodyPr/>
                    <a:lstStyle/>
                    <a:p>
                      <a:endParaRPr lang="es-VE"/>
                    </a:p>
                  </a:txBody>
                  <a:tcPr/>
                </a:tc>
                <a:tc>
                  <a:txBody>
                    <a:bodyPr/>
                    <a:lstStyle/>
                    <a:p>
                      <a:pPr algn="l">
                        <a:lnSpc>
                          <a:spcPct val="115000"/>
                        </a:lnSpc>
                        <a:spcAft>
                          <a:spcPts val="0"/>
                        </a:spcAft>
                      </a:pPr>
                      <a:r>
                        <a:rPr lang="es-ES" sz="800" b="0" u="none" strike="noStrike" dirty="0">
                          <a:solidFill>
                            <a:schemeClr val="tx1"/>
                          </a:solidFill>
                          <a:latin typeface="Arial"/>
                          <a:ea typeface="Times New Roman"/>
                          <a:cs typeface="Times New Roman"/>
                        </a:rPr>
                        <a:t>El verbo </a:t>
                      </a:r>
                      <a:r>
                        <a:rPr lang="es-ES" sz="800" b="0" u="none" strike="noStrike" dirty="0" smtClean="0">
                          <a:solidFill>
                            <a:schemeClr val="tx1"/>
                          </a:solidFill>
                          <a:latin typeface="Arial"/>
                          <a:ea typeface="Times New Roman"/>
                          <a:cs typeface="Times New Roman"/>
                        </a:rPr>
                        <a:t>III.</a:t>
                      </a:r>
                      <a:endParaRPr lang="es-VE" sz="1100" b="0" dirty="0">
                        <a:solidFill>
                          <a:schemeClr val="tx1"/>
                        </a:solidFill>
                        <a:latin typeface="Calibri"/>
                        <a:ea typeface="Times New Roman"/>
                        <a:cs typeface="Times New Roman"/>
                      </a:endParaRPr>
                    </a:p>
                  </a:txBody>
                  <a:tcPr marL="68580" marR="68580" marT="0" marB="0">
                    <a:lnT w="127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a:lnSpc>
                          <a:spcPct val="115000"/>
                        </a:lnSpc>
                        <a:spcAft>
                          <a:spcPts val="0"/>
                        </a:spcAft>
                      </a:pPr>
                      <a:endParaRPr lang="es-VE"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lnT w="12700" cap="flat" cmpd="sng" algn="ctr">
                      <a:solidFill>
                        <a:schemeClr val="bg1"/>
                      </a:solidFill>
                      <a:prstDash val="solid"/>
                      <a:round/>
                      <a:headEnd type="none" w="med" len="med"/>
                      <a:tailEnd type="none" w="med" len="med"/>
                    </a:lnT>
                    <a:solidFill>
                      <a:schemeClr val="accent6">
                        <a:lumMod val="20000"/>
                        <a:lumOff val="80000"/>
                      </a:schemeClr>
                    </a:solidFill>
                  </a:tcPr>
                </a:tc>
              </a:tr>
              <a:tr h="80706">
                <a:tc vMerge="1">
                  <a:txBody>
                    <a:bodyPr/>
                    <a:lstStyle/>
                    <a:p>
                      <a:pPr marL="104140" marR="0">
                        <a:lnSpc>
                          <a:spcPct val="115000"/>
                        </a:lnSpc>
                        <a:spcBef>
                          <a:spcPts val="0"/>
                        </a:spcBef>
                        <a:spcAft>
                          <a:spcPts val="0"/>
                        </a:spcAft>
                      </a:pPr>
                      <a:endParaRPr lang="es-VE"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rowSpan="6">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VE" sz="10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VE" sz="10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Sustituye los vocablos por sinónimos y formas pronominales</a:t>
                      </a:r>
                      <a:r>
                        <a:rPr lang="es-VE" sz="10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en la redacción de textos</a:t>
                      </a:r>
                      <a:r>
                        <a:rPr lang="es-VE" sz="12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VE" sz="12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endParaRPr lang="es-VE" sz="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solidFill>
                      <a:schemeClr val="accent6">
                        <a:lumMod val="20000"/>
                        <a:lumOff val="80000"/>
                      </a:schemeClr>
                    </a:solidFill>
                  </a:tcPr>
                </a:tc>
                <a:tc rowSpan="6">
                  <a:txBody>
                    <a:bodyPr/>
                    <a:lstStyle/>
                    <a:p>
                      <a:pPr marL="0" marR="0" algn="ctr">
                        <a:lnSpc>
                          <a:spcPct val="115000"/>
                        </a:lnSpc>
                        <a:spcBef>
                          <a:spcPts val="0"/>
                        </a:spcBef>
                        <a:spcAft>
                          <a:spcPts val="0"/>
                        </a:spcAft>
                      </a:pPr>
                      <a:r>
                        <a:rPr lang="en-US" sz="1100" b="1" dirty="0" smtClean="0">
                          <a:solidFill>
                            <a:schemeClr val="tx1"/>
                          </a:solidFill>
                          <a:latin typeface="Calibri"/>
                          <a:ea typeface="Times New Roman"/>
                          <a:cs typeface="Times New Roman"/>
                          <a:hlinkClick r:id="rId7"/>
                        </a:rPr>
                        <a:t>LOS PRONOMBRES</a:t>
                      </a:r>
                      <a:endParaRPr lang="en-US" sz="1100" b="1" dirty="0">
                        <a:solidFill>
                          <a:schemeClr val="tx1"/>
                        </a:solidFill>
                        <a:latin typeface="Calibri"/>
                        <a:ea typeface="Times New Roman"/>
                        <a:cs typeface="Times New Roman"/>
                      </a:endParaRPr>
                    </a:p>
                  </a:txBody>
                  <a:tcPr marL="41959" marR="41959" marT="0" marB="0" anchor="ctr">
                    <a:solidFill>
                      <a:schemeClr val="accent6">
                        <a:lumMod val="20000"/>
                        <a:lumOff val="80000"/>
                      </a:schemeClr>
                    </a:solidFill>
                  </a:tcPr>
                </a:tc>
                <a:tc>
                  <a:txBody>
                    <a:bodyPr/>
                    <a:lstStyle/>
                    <a:p>
                      <a:pPr algn="ctr"/>
                      <a:r>
                        <a:rPr lang="es-ES" sz="1000" b="1" u="sng" kern="1200" dirty="0" smtClean="0">
                          <a:solidFill>
                            <a:schemeClr val="dk1"/>
                          </a:solidFill>
                          <a:latin typeface="+mn-lt"/>
                          <a:ea typeface="+mn-ea"/>
                          <a:cs typeface="+mn-cs"/>
                          <a:hlinkClick r:id="rId10"/>
                        </a:rPr>
                        <a:t>PRONOMBRES PERSONALES</a:t>
                      </a:r>
                      <a:endParaRPr lang="es-VE" sz="1000" dirty="0"/>
                    </a:p>
                  </a:txBody>
                  <a:tcPr marL="68580" marR="68580" marT="0" marB="0">
                    <a:solidFill>
                      <a:schemeClr val="accent6">
                        <a:lumMod val="20000"/>
                        <a:lumOff val="80000"/>
                      </a:schemeClr>
                    </a:solidFill>
                  </a:tcPr>
                </a:tc>
                <a:tc>
                  <a:txBody>
                    <a:bodyPr/>
                    <a:lstStyle/>
                    <a:p>
                      <a:pPr>
                        <a:lnSpc>
                          <a:spcPct val="115000"/>
                        </a:lnSpc>
                        <a:spcAft>
                          <a:spcPts val="0"/>
                        </a:spcAft>
                      </a:pPr>
                      <a:endParaRPr lang="es-VE"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tr>
              <a:tr h="137160">
                <a:tc vMerge="1">
                  <a:txBody>
                    <a:bodyPr/>
                    <a:lstStyle/>
                    <a:p>
                      <a:pPr marL="104140" marR="0">
                        <a:lnSpc>
                          <a:spcPct val="115000"/>
                        </a:lnSpc>
                        <a:spcBef>
                          <a:spcPts val="0"/>
                        </a:spcBef>
                        <a:spcAft>
                          <a:spcPts val="0"/>
                        </a:spcAft>
                      </a:pPr>
                      <a:endParaRPr lang="es-VE"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0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800" u="none" strike="noStrike" dirty="0">
                          <a:solidFill>
                            <a:schemeClr val="tx1"/>
                          </a:solidFill>
                          <a:latin typeface="Arial"/>
                          <a:ea typeface="Times New Roman"/>
                          <a:cs typeface="Times New Roman"/>
                        </a:rPr>
                        <a:t>Los pronombres </a:t>
                      </a:r>
                      <a:r>
                        <a:rPr lang="es-ES" sz="800" u="none" strike="noStrike" dirty="0" smtClean="0">
                          <a:solidFill>
                            <a:schemeClr val="tx1"/>
                          </a:solidFill>
                          <a:latin typeface="Arial"/>
                          <a:ea typeface="Times New Roman"/>
                          <a:cs typeface="Times New Roman"/>
                        </a:rPr>
                        <a:t>personales.</a:t>
                      </a:r>
                      <a:endParaRPr lang="es-VE" sz="1100" dirty="0">
                        <a:solidFill>
                          <a:schemeClr val="tx1"/>
                        </a:solidFill>
                        <a:latin typeface="Calibri"/>
                        <a:ea typeface="Times New Roman"/>
                        <a:cs typeface="Times New Roman"/>
                      </a:endParaRPr>
                    </a:p>
                  </a:txBody>
                  <a:tcPr marL="68580" marR="68580" marT="0" marB="0">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endParaRPr lang="es-VE"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lnB w="12700" cap="flat" cmpd="sng" algn="ctr">
                      <a:solidFill>
                        <a:schemeClr val="bg1"/>
                      </a:solidFill>
                      <a:prstDash val="solid"/>
                      <a:round/>
                      <a:headEnd type="none" w="med" len="med"/>
                      <a:tailEnd type="none" w="med" len="med"/>
                    </a:lnB>
                    <a:solidFill>
                      <a:schemeClr val="accent6">
                        <a:lumMod val="20000"/>
                        <a:lumOff val="80000"/>
                      </a:schemeClr>
                    </a:solidFill>
                  </a:tcPr>
                </a:tc>
              </a:tr>
              <a:tr h="137160">
                <a:tc vMerge="1">
                  <a:txBody>
                    <a:bodyPr/>
                    <a:lstStyle/>
                    <a:p>
                      <a:endParaRPr lang="es-VE"/>
                    </a:p>
                  </a:txBody>
                  <a:tcPr/>
                </a:tc>
                <a:tc vMerge="1">
                  <a:txBody>
                    <a:bodyPr/>
                    <a:lstStyle/>
                    <a:p>
                      <a:endParaRPr lang="es-VE"/>
                    </a:p>
                  </a:txBody>
                  <a:tcPr/>
                </a:tc>
                <a:tc vMerge="1">
                  <a:txBody>
                    <a:bodyPr/>
                    <a:lstStyle/>
                    <a:p>
                      <a:endParaRPr lang="es-VE"/>
                    </a:p>
                  </a:txBody>
                  <a:tcPr/>
                </a:tc>
                <a:tc>
                  <a:txBody>
                    <a:bodyPr/>
                    <a:lstStyle/>
                    <a:p>
                      <a:pPr algn="l">
                        <a:lnSpc>
                          <a:spcPct val="115000"/>
                        </a:lnSpc>
                        <a:spcAft>
                          <a:spcPts val="0"/>
                        </a:spcAft>
                      </a:pPr>
                      <a:r>
                        <a:rPr lang="es-ES" sz="800" u="none" strike="noStrike" dirty="0">
                          <a:solidFill>
                            <a:schemeClr val="tx1"/>
                          </a:solidFill>
                          <a:latin typeface="Arial"/>
                          <a:ea typeface="Times New Roman"/>
                          <a:cs typeface="Times New Roman"/>
                        </a:rPr>
                        <a:t>Los pronombres personales </a:t>
                      </a:r>
                      <a:r>
                        <a:rPr lang="es-ES" sz="800" u="none" strike="noStrike" dirty="0" smtClean="0">
                          <a:solidFill>
                            <a:schemeClr val="tx1"/>
                          </a:solidFill>
                          <a:latin typeface="Arial"/>
                          <a:ea typeface="Times New Roman"/>
                          <a:cs typeface="Times New Roman"/>
                        </a:rPr>
                        <a:t>II.</a:t>
                      </a:r>
                      <a:endParaRPr lang="es-VE" sz="1100" dirty="0">
                        <a:solidFill>
                          <a:schemeClr val="tx1"/>
                        </a:solidFill>
                        <a:latin typeface="Calibri"/>
                        <a:ea typeface="Times New Roman"/>
                        <a:cs typeface="Times New Roman"/>
                      </a:endParaRPr>
                    </a:p>
                  </a:txBody>
                  <a:tcPr marL="68580" marR="68580" marT="0" marB="0">
                    <a:lnT w="127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a:lnSpc>
                          <a:spcPct val="115000"/>
                        </a:lnSpc>
                        <a:spcAft>
                          <a:spcPts val="0"/>
                        </a:spcAft>
                      </a:pPr>
                      <a:endParaRPr lang="es-VE"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lnT w="12700" cap="flat" cmpd="sng" algn="ctr">
                      <a:solidFill>
                        <a:schemeClr val="bg1"/>
                      </a:solidFill>
                      <a:prstDash val="solid"/>
                      <a:round/>
                      <a:headEnd type="none" w="med" len="med"/>
                      <a:tailEnd type="none" w="med" len="med"/>
                    </a:lnT>
                    <a:solidFill>
                      <a:schemeClr val="accent6">
                        <a:lumMod val="20000"/>
                        <a:lumOff val="80000"/>
                      </a:schemeClr>
                    </a:solidFill>
                  </a:tcPr>
                </a:tc>
              </a:tr>
              <a:tr h="80706">
                <a:tc vMerge="1">
                  <a:txBody>
                    <a:bodyPr/>
                    <a:lstStyle/>
                    <a:p>
                      <a:pPr marL="104140" marR="0">
                        <a:lnSpc>
                          <a:spcPct val="115000"/>
                        </a:lnSpc>
                        <a:spcBef>
                          <a:spcPts val="0"/>
                        </a:spcBef>
                        <a:spcAft>
                          <a:spcPts val="0"/>
                        </a:spcAft>
                      </a:pPr>
                      <a:endParaRPr lang="es-VE"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0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800" u="none" strike="noStrike" dirty="0">
                          <a:solidFill>
                            <a:schemeClr val="tx1"/>
                          </a:solidFill>
                          <a:latin typeface="Arial"/>
                          <a:ea typeface="Times New Roman"/>
                          <a:cs typeface="Times New Roman"/>
                        </a:rPr>
                        <a:t>Actividades con pronombres </a:t>
                      </a:r>
                      <a:r>
                        <a:rPr lang="es-ES" sz="800" u="none" strike="noStrike" dirty="0" smtClean="0">
                          <a:solidFill>
                            <a:schemeClr val="tx1"/>
                          </a:solidFill>
                          <a:latin typeface="Arial"/>
                          <a:ea typeface="Times New Roman"/>
                          <a:cs typeface="Times New Roman"/>
                        </a:rPr>
                        <a:t>personales.</a:t>
                      </a:r>
                      <a:endParaRPr lang="es-VE" sz="1100" dirty="0">
                        <a:solidFill>
                          <a:schemeClr val="tx1"/>
                        </a:solidFill>
                        <a:latin typeface="Calibri"/>
                        <a:ea typeface="Times New Roman"/>
                        <a:cs typeface="Times New Roman"/>
                      </a:endParaRPr>
                    </a:p>
                  </a:txBody>
                  <a:tcPr marL="68580" marR="68580" marT="0" marB="0">
                    <a:solidFill>
                      <a:schemeClr val="accent6">
                        <a:lumMod val="20000"/>
                        <a:lumOff val="80000"/>
                      </a:schemeClr>
                    </a:solidFill>
                  </a:tcPr>
                </a:tc>
                <a:tc>
                  <a:txBody>
                    <a:bodyPr/>
                    <a:lstStyle/>
                    <a:p>
                      <a:pPr>
                        <a:lnSpc>
                          <a:spcPct val="115000"/>
                        </a:lnSpc>
                        <a:spcAft>
                          <a:spcPts val="0"/>
                        </a:spcAft>
                      </a:pPr>
                      <a:endParaRPr lang="es-VE"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tr>
              <a:tr h="80706">
                <a:tc vMerge="1">
                  <a:txBody>
                    <a:bodyPr/>
                    <a:lstStyle/>
                    <a:p>
                      <a:pPr marL="104140" marR="0">
                        <a:lnSpc>
                          <a:spcPct val="115000"/>
                        </a:lnSpc>
                        <a:spcBef>
                          <a:spcPts val="0"/>
                        </a:spcBef>
                        <a:spcAft>
                          <a:spcPts val="0"/>
                        </a:spcAft>
                      </a:pPr>
                      <a:endParaRPr lang="es-VE"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0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800" u="none" strike="noStrike" dirty="0">
                          <a:solidFill>
                            <a:schemeClr val="tx1"/>
                          </a:solidFill>
                          <a:latin typeface="Arial"/>
                          <a:ea typeface="Times New Roman"/>
                          <a:cs typeface="Times New Roman"/>
                        </a:rPr>
                        <a:t>Ejercicios con pronombres </a:t>
                      </a:r>
                      <a:r>
                        <a:rPr lang="es-ES" sz="800" u="none" strike="noStrike" dirty="0" smtClean="0">
                          <a:solidFill>
                            <a:schemeClr val="tx1"/>
                          </a:solidFill>
                          <a:latin typeface="Arial"/>
                          <a:ea typeface="Times New Roman"/>
                          <a:cs typeface="Times New Roman"/>
                        </a:rPr>
                        <a:t>personales.</a:t>
                      </a:r>
                      <a:endParaRPr lang="es-VE" sz="1100" dirty="0">
                        <a:solidFill>
                          <a:schemeClr val="tx1"/>
                        </a:solidFill>
                        <a:latin typeface="Calibri"/>
                        <a:ea typeface="Times New Roman"/>
                        <a:cs typeface="Times New Roman"/>
                      </a:endParaRPr>
                    </a:p>
                  </a:txBody>
                  <a:tcPr marL="68580" marR="68580" marT="0" marB="0">
                    <a:solidFill>
                      <a:schemeClr val="accent6">
                        <a:lumMod val="20000"/>
                        <a:lumOff val="80000"/>
                      </a:schemeClr>
                    </a:solidFill>
                  </a:tcPr>
                </a:tc>
                <a:tc>
                  <a:txBody>
                    <a:bodyPr/>
                    <a:lstStyle/>
                    <a:p>
                      <a:pPr>
                        <a:lnSpc>
                          <a:spcPct val="115000"/>
                        </a:lnSpc>
                        <a:spcAft>
                          <a:spcPts val="0"/>
                        </a:spcAft>
                      </a:pPr>
                      <a:endParaRPr lang="es-VE"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tr>
              <a:tr h="80706">
                <a:tc vMerge="1">
                  <a:txBody>
                    <a:bodyPr/>
                    <a:lstStyle/>
                    <a:p>
                      <a:pPr marL="104140" marR="0">
                        <a:lnSpc>
                          <a:spcPct val="115000"/>
                        </a:lnSpc>
                        <a:spcBef>
                          <a:spcPts val="0"/>
                        </a:spcBef>
                        <a:spcAft>
                          <a:spcPts val="0"/>
                        </a:spcAft>
                      </a:pPr>
                      <a:endParaRPr lang="es-VE"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0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800" b="0" u="none" strike="noStrike" dirty="0">
                          <a:solidFill>
                            <a:schemeClr val="tx1"/>
                          </a:solidFill>
                          <a:latin typeface="Arial"/>
                          <a:ea typeface="Times New Roman"/>
                          <a:cs typeface="Times New Roman"/>
                        </a:rPr>
                        <a:t>El pronombre </a:t>
                      </a:r>
                      <a:r>
                        <a:rPr lang="es-ES" sz="800" b="0" u="none" strike="noStrike" dirty="0" smtClean="0">
                          <a:solidFill>
                            <a:schemeClr val="tx1"/>
                          </a:solidFill>
                          <a:latin typeface="Arial"/>
                          <a:ea typeface="Times New Roman"/>
                          <a:cs typeface="Times New Roman"/>
                        </a:rPr>
                        <a:t>personal.</a:t>
                      </a:r>
                      <a:endParaRPr lang="es-VE" sz="1100" b="0" dirty="0">
                        <a:solidFill>
                          <a:schemeClr val="tx1"/>
                        </a:solidFill>
                        <a:latin typeface="Calibri"/>
                        <a:ea typeface="Times New Roman"/>
                        <a:cs typeface="Times New Roman"/>
                      </a:endParaRPr>
                    </a:p>
                  </a:txBody>
                  <a:tcPr marL="68580" marR="68580" marT="0" marB="0">
                    <a:solidFill>
                      <a:schemeClr val="accent6">
                        <a:lumMod val="20000"/>
                        <a:lumOff val="80000"/>
                      </a:schemeClr>
                    </a:solidFill>
                  </a:tcPr>
                </a:tc>
                <a:tc>
                  <a:txBody>
                    <a:bodyPr/>
                    <a:lstStyle/>
                    <a:p>
                      <a:pPr>
                        <a:lnSpc>
                          <a:spcPct val="115000"/>
                        </a:lnSpc>
                        <a:spcAft>
                          <a:spcPts val="0"/>
                        </a:spcAft>
                      </a:pPr>
                      <a:endParaRPr lang="es-VE"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tr>
              <a:tr h="243572">
                <a:tc vMerge="1">
                  <a:txBody>
                    <a:bodyPr/>
                    <a:lstStyle/>
                    <a:p>
                      <a:pPr marL="104140" marR="0">
                        <a:lnSpc>
                          <a:spcPct val="115000"/>
                        </a:lnSpc>
                        <a:spcBef>
                          <a:spcPts val="0"/>
                        </a:spcBef>
                        <a:spcAft>
                          <a:spcPts val="0"/>
                        </a:spcAft>
                      </a:pPr>
                      <a:endParaRPr lang="es-VE" sz="1000" dirty="0">
                        <a:solidFill>
                          <a:schemeClr val="tx1"/>
                        </a:solidFill>
                        <a:latin typeface="Calibri"/>
                        <a:ea typeface="Times New Roman"/>
                        <a:cs typeface="Times New Roman"/>
                      </a:endParaRPr>
                    </a:p>
                  </a:txBody>
                  <a:tcPr marL="41959" marR="41959" marT="0" marB="0" anchor="ctr">
                    <a:solidFill>
                      <a:schemeClr val="accent3">
                        <a:lumMod val="40000"/>
                        <a:lumOff val="60000"/>
                      </a:schemeClr>
                    </a:solidFill>
                  </a:tcPr>
                </a:tc>
                <a:tc rowSpan="2">
                  <a:txBody>
                    <a:bodyPr/>
                    <a:lstStyle/>
                    <a:p>
                      <a:pPr>
                        <a:lnSpc>
                          <a:spcPct val="115000"/>
                        </a:lnSpc>
                        <a:spcAft>
                          <a:spcPts val="0"/>
                        </a:spcAft>
                      </a:pPr>
                      <a:endParaRPr lang="es-VE" sz="10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solidFill>
                      <a:schemeClr val="accent6">
                        <a:lumMod val="20000"/>
                        <a:lumOff val="80000"/>
                      </a:schemeClr>
                    </a:solidFill>
                  </a:tcPr>
                </a:tc>
                <a:tc rowSpan="2">
                  <a:txBody>
                    <a:bodyPr/>
                    <a:lstStyle/>
                    <a:p>
                      <a:pPr marL="0" marR="0" algn="ctr">
                        <a:lnSpc>
                          <a:spcPct val="115000"/>
                        </a:lnSpc>
                        <a:spcBef>
                          <a:spcPts val="0"/>
                        </a:spcBef>
                        <a:spcAft>
                          <a:spcPts val="0"/>
                        </a:spcAft>
                      </a:pPr>
                      <a:endParaRPr lang="en-US" sz="1000" b="1" dirty="0">
                        <a:solidFill>
                          <a:schemeClr val="tx1"/>
                        </a:solidFill>
                        <a:latin typeface="Calibri"/>
                        <a:ea typeface="Times New Roman"/>
                        <a:cs typeface="Times New Roman"/>
                      </a:endParaRPr>
                    </a:p>
                  </a:txBody>
                  <a:tcPr marL="41959" marR="41959" marT="0" marB="0" anchor="ctr">
                    <a:solidFill>
                      <a:schemeClr val="accent6">
                        <a:lumMod val="20000"/>
                        <a:lumOff val="80000"/>
                      </a:schemeClr>
                    </a:solidFill>
                  </a:tcPr>
                </a:tc>
                <a:tc>
                  <a:txBody>
                    <a:bodyPr/>
                    <a:lstStyle/>
                    <a:p>
                      <a:endParaRPr lang="es-VE"/>
                    </a:p>
                  </a:txBody>
                  <a:tcPr marL="68580" marR="68580" marT="0" marB="0">
                    <a:solidFill>
                      <a:schemeClr val="accent6">
                        <a:lumMod val="20000"/>
                        <a:lumOff val="80000"/>
                      </a:schemeClr>
                    </a:solidFill>
                  </a:tcPr>
                </a:tc>
                <a:tc>
                  <a:txBody>
                    <a:bodyPr/>
                    <a:lstStyle/>
                    <a:p>
                      <a:pPr>
                        <a:lnSpc>
                          <a:spcPct val="115000"/>
                        </a:lnSpc>
                        <a:spcAft>
                          <a:spcPts val="0"/>
                        </a:spcAft>
                      </a:pPr>
                      <a:endParaRPr lang="es-VE"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tr>
              <a:tr h="159958">
                <a:tc vMerge="1">
                  <a:txBody>
                    <a:bodyPr/>
                    <a:lstStyle/>
                    <a:p>
                      <a:pPr marL="104140" marR="0">
                        <a:lnSpc>
                          <a:spcPct val="115000"/>
                        </a:lnSpc>
                        <a:spcBef>
                          <a:spcPts val="0"/>
                        </a:spcBef>
                        <a:spcAft>
                          <a:spcPts val="0"/>
                        </a:spcAft>
                      </a:pPr>
                      <a:endParaRPr lang="es-VE"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0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endParaRPr lang="es-VE" dirty="0"/>
                    </a:p>
                  </a:txBody>
                  <a:tcPr marL="68580" marR="68580" marT="0" marB="0">
                    <a:solidFill>
                      <a:schemeClr val="accent6">
                        <a:lumMod val="20000"/>
                        <a:lumOff val="80000"/>
                      </a:schemeClr>
                    </a:solidFill>
                  </a:tcPr>
                </a:tc>
                <a:tc>
                  <a:txBody>
                    <a:bodyPr/>
                    <a:lstStyle/>
                    <a:p>
                      <a:pPr>
                        <a:lnSpc>
                          <a:spcPct val="115000"/>
                        </a:lnSpc>
                        <a:spcAft>
                          <a:spcPts val="0"/>
                        </a:spcAft>
                      </a:pPr>
                      <a:endParaRPr lang="es-VE"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tr>
            </a:tbl>
          </a:graphicData>
        </a:graphic>
      </p:graphicFrame>
    </p:spTree>
    <p:extLst>
      <p:ext uri="{BB962C8B-B14F-4D97-AF65-F5344CB8AC3E}">
        <p14:creationId xmlns:p14="http://schemas.microsoft.com/office/powerpoint/2010/main" xmlns="" val="36735882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0 CuadroTexto">
            <a:extLst>
              <a:ext uri="{FF2B5EF4-FFF2-40B4-BE49-F238E27FC236}">
                <a16:creationId xmlns="" xmlns:a16="http://schemas.microsoft.com/office/drawing/2014/main"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81</a:t>
            </a:r>
            <a:endParaRPr lang="en-US" sz="1200" dirty="0">
              <a:solidFill>
                <a:schemeClr val="tx1">
                  <a:lumMod val="65000"/>
                  <a:lumOff val="35000"/>
                </a:schemeClr>
              </a:solidFill>
              <a:latin typeface="Arial" pitchFamily="34" charset="0"/>
              <a:cs typeface="Arial" pitchFamily="34" charset="0"/>
            </a:endParaRPr>
          </a:p>
        </p:txBody>
      </p:sp>
      <p:pic>
        <p:nvPicPr>
          <p:cNvPr id="5" name="Picture 2" descr="C:\Users\Luis Moya\Desktop\Logo guao.png">
            <a:extLst>
              <a:ext uri="{FF2B5EF4-FFF2-40B4-BE49-F238E27FC236}">
                <a16:creationId xmlns="" xmlns:a16="http://schemas.microsoft.com/office/drawing/2014/main"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6" name="25 Imagen" descr="pilas.png">
            <a:extLst>
              <a:ext uri="{FF2B5EF4-FFF2-40B4-BE49-F238E27FC236}">
                <a16:creationId xmlns="" xmlns:a16="http://schemas.microsoft.com/office/drawing/2014/main" id="{511E0390-7F1E-40E7-9AE1-479A8561919A}"/>
              </a:ext>
            </a:extLst>
          </p:cNvPr>
          <p:cNvPicPr>
            <a:picLocks noChangeAspect="1"/>
          </p:cNvPicPr>
          <p:nvPr/>
        </p:nvPicPr>
        <p:blipFill>
          <a:blip r:embed="rId4" cstate="print"/>
          <a:stretch>
            <a:fillRect/>
          </a:stretch>
        </p:blipFill>
        <p:spPr>
          <a:xfrm>
            <a:off x="4680453" y="8551690"/>
            <a:ext cx="548747" cy="375928"/>
          </a:xfrm>
          <a:prstGeom prst="rect">
            <a:avLst/>
          </a:prstGeom>
        </p:spPr>
      </p:pic>
      <p:pic>
        <p:nvPicPr>
          <p:cNvPr id="7" name="Picture 1" descr="C:\Users\Luis Moya\Desktop\logo-original.png">
            <a:extLst>
              <a:ext uri="{FF2B5EF4-FFF2-40B4-BE49-F238E27FC236}">
                <a16:creationId xmlns="" xmlns:a16="http://schemas.microsoft.com/office/drawing/2014/main" id="{C71AE936-EB16-43D2-B6C7-9DC0C25F66D1}"/>
              </a:ext>
            </a:extLst>
          </p:cNvPr>
          <p:cNvPicPr>
            <a:picLocks noChangeAspect="1" noChangeArrowheads="1"/>
          </p:cNvPicPr>
          <p:nvPr/>
        </p:nvPicPr>
        <p:blipFill>
          <a:blip r:embed="rId5" cstate="print"/>
          <a:srcRect/>
          <a:stretch>
            <a:fillRect/>
          </a:stretch>
        </p:blipFill>
        <p:spPr bwMode="auto">
          <a:xfrm>
            <a:off x="5303624" y="8574565"/>
            <a:ext cx="429632" cy="389923"/>
          </a:xfrm>
          <a:prstGeom prst="rect">
            <a:avLst/>
          </a:prstGeom>
          <a:noFill/>
        </p:spPr>
      </p:pic>
      <p:sp>
        <p:nvSpPr>
          <p:cNvPr id="8" name="Rectángulo redondeado 34"/>
          <p:cNvSpPr/>
          <p:nvPr/>
        </p:nvSpPr>
        <p:spPr>
          <a:xfrm flipH="1">
            <a:off x="-27384" y="395536"/>
            <a:ext cx="5157192" cy="864096"/>
          </a:xfrm>
          <a:prstGeom prst="roundRect">
            <a:avLst/>
          </a:prstGeom>
          <a:gradFill>
            <a:gsLst>
              <a:gs pos="0">
                <a:schemeClr val="accent1">
                  <a:lumMod val="5000"/>
                  <a:lumOff val="95000"/>
                </a:schemeClr>
              </a:gs>
              <a:gs pos="20000">
                <a:srgbClr val="FFC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3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85184" y="189896"/>
            <a:ext cx="1834486" cy="1438237"/>
          </a:xfrm>
          <a:prstGeom prst="rect">
            <a:avLst/>
          </a:prstGeom>
        </p:spPr>
      </p:pic>
      <p:sp>
        <p:nvSpPr>
          <p:cNvPr id="10" name="Rectangle 6">
            <a:extLst/>
          </p:cNvPr>
          <p:cNvSpPr>
            <a:spLocks noChangeArrowheads="1"/>
          </p:cNvSpPr>
          <p:nvPr/>
        </p:nvSpPr>
        <p:spPr bwMode="auto">
          <a:xfrm>
            <a:off x="44624" y="412087"/>
            <a:ext cx="4635829"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sz="2400" b="1" dirty="0">
                <a:solidFill>
                  <a:schemeClr val="bg1"/>
                </a:solidFill>
              </a:rPr>
              <a:t>Distribución de </a:t>
            </a:r>
            <a:r>
              <a:rPr lang="es-VE" sz="2400" b="1" dirty="0" smtClean="0">
                <a:solidFill>
                  <a:schemeClr val="bg1"/>
                </a:solidFill>
              </a:rPr>
              <a:t>Recursos GUAO </a:t>
            </a:r>
            <a:r>
              <a:rPr lang="es-VE" sz="2400" b="1" dirty="0">
                <a:solidFill>
                  <a:schemeClr val="bg1"/>
                </a:solidFill>
              </a:rPr>
              <a:t>/ 5to. grado, 2do. lapso</a:t>
            </a:r>
          </a:p>
        </p:txBody>
      </p:sp>
      <p:graphicFrame>
        <p:nvGraphicFramePr>
          <p:cNvPr id="12" name="Tabla 3"/>
          <p:cNvGraphicFramePr>
            <a:graphicFrameLocks noGrp="1"/>
          </p:cNvGraphicFramePr>
          <p:nvPr>
            <p:extLst>
              <p:ext uri="{D42A27DB-BD31-4B8C-83A1-F6EECF244321}">
                <p14:modId xmlns:p14="http://schemas.microsoft.com/office/powerpoint/2010/main" xmlns="" val="3438292320"/>
              </p:ext>
            </p:extLst>
          </p:nvPr>
        </p:nvGraphicFramePr>
        <p:xfrm>
          <a:off x="260648" y="1628133"/>
          <a:ext cx="6408712" cy="6046470"/>
        </p:xfrm>
        <a:graphic>
          <a:graphicData uri="http://schemas.openxmlformats.org/drawingml/2006/table">
            <a:tbl>
              <a:tblPr firstRow="1" firstCol="1" bandRow="1">
                <a:tableStyleId>{5C22544A-7EE6-4342-B048-85BDC9FD1C3A}</a:tableStyleId>
              </a:tblPr>
              <a:tblGrid>
                <a:gridCol w="1121195">
                  <a:extLst>
                    <a:ext uri="{9D8B030D-6E8A-4147-A177-3AD203B41FA5}">
                      <a16:colId xmlns:a16="http://schemas.microsoft.com/office/drawing/2014/main" xmlns="" val="3562307656"/>
                    </a:ext>
                  </a:extLst>
                </a:gridCol>
                <a:gridCol w="1123287">
                  <a:extLst>
                    <a:ext uri="{9D8B030D-6E8A-4147-A177-3AD203B41FA5}">
                      <a16:colId xmlns:a16="http://schemas.microsoft.com/office/drawing/2014/main" xmlns="" val="3339603837"/>
                    </a:ext>
                  </a:extLst>
                </a:gridCol>
                <a:gridCol w="1179451">
                  <a:extLst>
                    <a:ext uri="{9D8B030D-6E8A-4147-A177-3AD203B41FA5}">
                      <a16:colId xmlns:a16="http://schemas.microsoft.com/office/drawing/2014/main" xmlns="" val="2866981738"/>
                    </a:ext>
                  </a:extLst>
                </a:gridCol>
                <a:gridCol w="2151882">
                  <a:extLst>
                    <a:ext uri="{9D8B030D-6E8A-4147-A177-3AD203B41FA5}">
                      <a16:colId xmlns:a16="http://schemas.microsoft.com/office/drawing/2014/main" xmlns="" val="2680707802"/>
                    </a:ext>
                  </a:extLst>
                </a:gridCol>
                <a:gridCol w="832897">
                  <a:extLst>
                    <a:ext uri="{9D8B030D-6E8A-4147-A177-3AD203B41FA5}">
                      <a16:colId xmlns:a16="http://schemas.microsoft.com/office/drawing/2014/main" xmlns="" val="583213350"/>
                    </a:ext>
                  </a:extLst>
                </a:gridCol>
              </a:tblGrid>
              <a:tr h="157747">
                <a:tc>
                  <a:txBody>
                    <a:bodyPr/>
                    <a:lstStyle/>
                    <a:p>
                      <a:pPr algn="ctr">
                        <a:lnSpc>
                          <a:spcPct val="115000"/>
                        </a:lnSpc>
                        <a:spcAft>
                          <a:spcPts val="0"/>
                        </a:spcAft>
                      </a:pPr>
                      <a:r>
                        <a:rPr lang="es-VE" sz="1050" dirty="0" smtClean="0">
                          <a:effectLst/>
                        </a:rPr>
                        <a:t>COMPETENCIA</a:t>
                      </a:r>
                      <a:endParaRPr lang="es-VE"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solidFill>
                      <a:srgbClr val="FFC000"/>
                    </a:solidFill>
                  </a:tcPr>
                </a:tc>
                <a:tc>
                  <a:txBody>
                    <a:bodyPr/>
                    <a:lstStyle/>
                    <a:p>
                      <a:pPr algn="ctr">
                        <a:lnSpc>
                          <a:spcPct val="115000"/>
                        </a:lnSpc>
                        <a:spcAft>
                          <a:spcPts val="0"/>
                        </a:spcAft>
                      </a:pPr>
                      <a:r>
                        <a:rPr lang="es-VE" sz="1050" dirty="0" smtClean="0">
                          <a:effectLst/>
                        </a:rPr>
                        <a:t>INDICADORES</a:t>
                      </a:r>
                      <a:endParaRPr lang="es-VE"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solidFill>
                      <a:srgbClr val="FFC000"/>
                    </a:solidFill>
                  </a:tcPr>
                </a:tc>
                <a:tc>
                  <a:txBody>
                    <a:bodyPr/>
                    <a:lstStyle/>
                    <a:p>
                      <a:pPr algn="ctr">
                        <a:lnSpc>
                          <a:spcPct val="115000"/>
                        </a:lnSpc>
                        <a:spcAft>
                          <a:spcPts val="0"/>
                        </a:spcAft>
                      </a:pPr>
                      <a:r>
                        <a:rPr lang="es-VE" sz="1050" dirty="0" smtClean="0">
                          <a:effectLst/>
                        </a:rPr>
                        <a:t>RECURSOS GUAO</a:t>
                      </a:r>
                      <a:endParaRPr lang="es-VE"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solidFill>
                      <a:srgbClr val="FFC000"/>
                    </a:solidFill>
                  </a:tcPr>
                </a:tc>
                <a:tc>
                  <a:txBody>
                    <a:bodyPr/>
                    <a:lstStyle/>
                    <a:p>
                      <a:pPr algn="ctr">
                        <a:lnSpc>
                          <a:spcPct val="115000"/>
                        </a:lnSpc>
                        <a:spcAft>
                          <a:spcPts val="0"/>
                        </a:spcAft>
                      </a:pPr>
                      <a:r>
                        <a:rPr lang="es-VE" sz="1050" dirty="0" smtClean="0">
                          <a:effectLst/>
                        </a:rPr>
                        <a:t>AUDIOVISUALES</a:t>
                      </a:r>
                      <a:endParaRPr lang="es-VE"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solidFill>
                      <a:srgbClr val="FFC000"/>
                    </a:solidFill>
                  </a:tcPr>
                </a:tc>
                <a:tc>
                  <a:txBody>
                    <a:bodyPr/>
                    <a:lstStyle/>
                    <a:p>
                      <a:pPr algn="ctr">
                        <a:lnSpc>
                          <a:spcPct val="115000"/>
                        </a:lnSpc>
                        <a:spcAft>
                          <a:spcPts val="0"/>
                        </a:spcAft>
                      </a:pPr>
                      <a:r>
                        <a:rPr lang="es-VE" sz="900" dirty="0" smtClean="0">
                          <a:effectLst/>
                        </a:rPr>
                        <a:t>OBSERVACIÓN</a:t>
                      </a:r>
                      <a:endParaRPr lang="es-VE"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solidFill>
                      <a:srgbClr val="FFC000"/>
                    </a:solidFill>
                  </a:tcPr>
                </a:tc>
                <a:extLst>
                  <a:ext uri="{0D108BD9-81ED-4DB2-BD59-A6C34878D82A}">
                    <a16:rowId xmlns:a16="http://schemas.microsoft.com/office/drawing/2014/main" xmlns="" val="2082998596"/>
                  </a:ext>
                </a:extLst>
              </a:tr>
              <a:tr h="80706">
                <a:tc rowSpan="25">
                  <a:txBody>
                    <a:bodyPr/>
                    <a:lstStyle/>
                    <a:p>
                      <a:pPr marL="104140" marR="0" indent="0" algn="l" defTabSz="914400" rtl="0" eaLnBrk="1" fontAlgn="auto" latinLnBrk="0" hangingPunct="1">
                        <a:lnSpc>
                          <a:spcPct val="115000"/>
                        </a:lnSpc>
                        <a:spcBef>
                          <a:spcPts val="0"/>
                        </a:spcBef>
                        <a:spcAft>
                          <a:spcPts val="0"/>
                        </a:spcAft>
                        <a:buClrTx/>
                        <a:buSzTx/>
                        <a:buFontTx/>
                        <a:buNone/>
                        <a:tabLst/>
                        <a:defRPr/>
                      </a:pPr>
                      <a:endParaRPr lang="es-VE" sz="700" dirty="0" smtClean="0">
                        <a:solidFill>
                          <a:schemeClr val="tx1"/>
                        </a:solidFill>
                        <a:latin typeface="+mn-lt"/>
                        <a:ea typeface="Times New Roman"/>
                        <a:cs typeface="Times New Roman"/>
                      </a:endParaRPr>
                    </a:p>
                    <a:p>
                      <a:pPr marL="104140" marR="0" indent="0" algn="l" defTabSz="914400" rtl="0" eaLnBrk="1" fontAlgn="auto" latinLnBrk="0" hangingPunct="1">
                        <a:lnSpc>
                          <a:spcPct val="115000"/>
                        </a:lnSpc>
                        <a:spcBef>
                          <a:spcPts val="0"/>
                        </a:spcBef>
                        <a:spcAft>
                          <a:spcPts val="0"/>
                        </a:spcAft>
                        <a:buClrTx/>
                        <a:buSzTx/>
                        <a:buFontTx/>
                        <a:buNone/>
                        <a:tabLst/>
                        <a:defRPr/>
                      </a:pPr>
                      <a:endParaRPr lang="es-VE" sz="700" dirty="0" smtClean="0">
                        <a:solidFill>
                          <a:schemeClr val="tx1"/>
                        </a:solidFill>
                        <a:latin typeface="+mn-lt"/>
                        <a:ea typeface="Times New Roman"/>
                        <a:cs typeface="Times New Roman"/>
                      </a:endParaRPr>
                    </a:p>
                    <a:p>
                      <a:pPr marL="104140" marR="0" indent="0" algn="l" defTabSz="914400" rtl="0" eaLnBrk="1" fontAlgn="auto" latinLnBrk="0" hangingPunct="1">
                        <a:lnSpc>
                          <a:spcPct val="115000"/>
                        </a:lnSpc>
                        <a:spcBef>
                          <a:spcPts val="0"/>
                        </a:spcBef>
                        <a:spcAft>
                          <a:spcPts val="0"/>
                        </a:spcAft>
                        <a:buClrTx/>
                        <a:buSzTx/>
                        <a:buFontTx/>
                        <a:buNone/>
                        <a:tabLst/>
                        <a:defRPr/>
                      </a:pPr>
                      <a:endParaRPr lang="es-VE" sz="700" dirty="0" smtClean="0">
                        <a:solidFill>
                          <a:schemeClr val="tx1"/>
                        </a:solidFill>
                        <a:latin typeface="+mn-lt"/>
                        <a:ea typeface="Times New Roman"/>
                        <a:cs typeface="Times New Roman"/>
                      </a:endParaRPr>
                    </a:p>
                    <a:p>
                      <a:pPr marL="104140" marR="0" indent="0" algn="l" defTabSz="914400" rtl="0" eaLnBrk="1" fontAlgn="auto" latinLnBrk="0" hangingPunct="1">
                        <a:lnSpc>
                          <a:spcPct val="115000"/>
                        </a:lnSpc>
                        <a:spcBef>
                          <a:spcPts val="0"/>
                        </a:spcBef>
                        <a:spcAft>
                          <a:spcPts val="0"/>
                        </a:spcAft>
                        <a:buClrTx/>
                        <a:buSzTx/>
                        <a:buFontTx/>
                        <a:buNone/>
                        <a:tabLst/>
                        <a:defRPr/>
                      </a:pPr>
                      <a:endParaRPr lang="es-VE" sz="700" dirty="0" smtClean="0">
                        <a:solidFill>
                          <a:schemeClr val="tx1"/>
                        </a:solidFill>
                        <a:latin typeface="+mn-lt"/>
                        <a:ea typeface="Times New Roman"/>
                        <a:cs typeface="Times New Roman"/>
                      </a:endParaRPr>
                    </a:p>
                    <a:p>
                      <a:pPr marL="104140" marR="0" indent="0" algn="l" defTabSz="914400" rtl="0" eaLnBrk="1" fontAlgn="auto" latinLnBrk="0" hangingPunct="1">
                        <a:lnSpc>
                          <a:spcPct val="115000"/>
                        </a:lnSpc>
                        <a:spcBef>
                          <a:spcPts val="0"/>
                        </a:spcBef>
                        <a:spcAft>
                          <a:spcPts val="0"/>
                        </a:spcAft>
                        <a:buClrTx/>
                        <a:buSzTx/>
                        <a:buFontTx/>
                        <a:buNone/>
                        <a:tabLst/>
                        <a:defRPr/>
                      </a:pPr>
                      <a:endParaRPr lang="es-VE" sz="700" dirty="0" smtClean="0">
                        <a:solidFill>
                          <a:schemeClr val="tx1"/>
                        </a:solidFill>
                        <a:latin typeface="+mn-lt"/>
                        <a:ea typeface="Times New Roman"/>
                        <a:cs typeface="Times New Roman"/>
                      </a:endParaRPr>
                    </a:p>
                    <a:p>
                      <a:pPr marL="104140" marR="0" indent="0" algn="l" defTabSz="914400" rtl="0" eaLnBrk="1" fontAlgn="auto" latinLnBrk="0" hangingPunct="1">
                        <a:lnSpc>
                          <a:spcPct val="115000"/>
                        </a:lnSpc>
                        <a:spcBef>
                          <a:spcPts val="0"/>
                        </a:spcBef>
                        <a:spcAft>
                          <a:spcPts val="0"/>
                        </a:spcAft>
                        <a:buClrTx/>
                        <a:buSzTx/>
                        <a:buFontTx/>
                        <a:buNone/>
                        <a:tabLst/>
                        <a:defRPr/>
                      </a:pPr>
                      <a:endParaRPr lang="es-VE" sz="700" dirty="0" smtClean="0">
                        <a:solidFill>
                          <a:schemeClr val="tx1"/>
                        </a:solidFill>
                        <a:latin typeface="+mn-lt"/>
                        <a:ea typeface="Times New Roman"/>
                        <a:cs typeface="Times New Roman"/>
                      </a:endParaRPr>
                    </a:p>
                    <a:p>
                      <a:pPr marL="104140" marR="0" indent="0" algn="l" defTabSz="914400" rtl="0" eaLnBrk="1" fontAlgn="auto" latinLnBrk="0" hangingPunct="1">
                        <a:lnSpc>
                          <a:spcPct val="115000"/>
                        </a:lnSpc>
                        <a:spcBef>
                          <a:spcPts val="0"/>
                        </a:spcBef>
                        <a:spcAft>
                          <a:spcPts val="0"/>
                        </a:spcAft>
                        <a:buClrTx/>
                        <a:buSzTx/>
                        <a:buFontTx/>
                        <a:buNone/>
                        <a:tabLst/>
                        <a:defRPr/>
                      </a:pPr>
                      <a:r>
                        <a:rPr lang="es-VE" sz="800" dirty="0" smtClean="0">
                          <a:solidFill>
                            <a:schemeClr val="tx1"/>
                          </a:solidFill>
                          <a:latin typeface="+mn-lt"/>
                          <a:ea typeface="Times New Roman"/>
                          <a:cs typeface="Times New Roman"/>
                        </a:rPr>
                        <a:t>Produce textos escritos diversos: narrativos, descriptivos, instruccionales, expositivos y argumentativos para favorecer la expresión creadora</a:t>
                      </a:r>
                      <a:r>
                        <a:rPr lang="es-VE" sz="800" baseline="0" dirty="0" smtClean="0">
                          <a:solidFill>
                            <a:schemeClr val="tx1"/>
                          </a:solidFill>
                          <a:latin typeface="+mn-lt"/>
                          <a:ea typeface="Times New Roman"/>
                          <a:cs typeface="Times New Roman"/>
                        </a:rPr>
                        <a:t>, la comunicación y el autoaprendizaje.</a:t>
                      </a:r>
                    </a:p>
                    <a:p>
                      <a:pPr marL="104140" marR="0" indent="0" algn="l" defTabSz="914400" rtl="0" eaLnBrk="1" fontAlgn="auto" latinLnBrk="0" hangingPunct="1">
                        <a:lnSpc>
                          <a:spcPct val="115000"/>
                        </a:lnSpc>
                        <a:spcBef>
                          <a:spcPts val="0"/>
                        </a:spcBef>
                        <a:spcAft>
                          <a:spcPts val="0"/>
                        </a:spcAft>
                        <a:buClrTx/>
                        <a:buSzTx/>
                        <a:buFontTx/>
                        <a:buNone/>
                        <a:tabLst/>
                        <a:defRPr/>
                      </a:pPr>
                      <a:endParaRPr lang="es-VE" sz="1050" baseline="0" dirty="0" smtClean="0">
                        <a:solidFill>
                          <a:schemeClr val="tx1"/>
                        </a:solidFill>
                        <a:latin typeface="+mn-lt"/>
                        <a:ea typeface="Times New Roman"/>
                        <a:cs typeface="Times New Roman"/>
                      </a:endParaRPr>
                    </a:p>
                    <a:p>
                      <a:pPr marL="104140" marR="0" indent="0" algn="l" defTabSz="914400" rtl="0" eaLnBrk="1" fontAlgn="auto" latinLnBrk="0" hangingPunct="1">
                        <a:lnSpc>
                          <a:spcPct val="115000"/>
                        </a:lnSpc>
                        <a:spcBef>
                          <a:spcPts val="0"/>
                        </a:spcBef>
                        <a:spcAft>
                          <a:spcPts val="0"/>
                        </a:spcAft>
                        <a:buClrTx/>
                        <a:buSzTx/>
                        <a:buFontTx/>
                        <a:buNone/>
                        <a:tabLst/>
                        <a:defRPr/>
                      </a:pPr>
                      <a:endParaRPr lang="es-VE" sz="1050" baseline="0" dirty="0" smtClean="0">
                        <a:solidFill>
                          <a:schemeClr val="tx1"/>
                        </a:solidFill>
                        <a:latin typeface="+mn-lt"/>
                        <a:ea typeface="Times New Roman"/>
                        <a:cs typeface="Times New Roman"/>
                      </a:endParaRPr>
                    </a:p>
                    <a:p>
                      <a:pPr marL="104140" marR="0" indent="0" algn="l" defTabSz="914400" rtl="0" eaLnBrk="1" fontAlgn="auto" latinLnBrk="0" hangingPunct="1">
                        <a:lnSpc>
                          <a:spcPct val="115000"/>
                        </a:lnSpc>
                        <a:spcBef>
                          <a:spcPts val="0"/>
                        </a:spcBef>
                        <a:spcAft>
                          <a:spcPts val="0"/>
                        </a:spcAft>
                        <a:buClrTx/>
                        <a:buSzTx/>
                        <a:buFontTx/>
                        <a:buNone/>
                        <a:tabLst/>
                        <a:defRPr/>
                      </a:pPr>
                      <a:endParaRPr lang="es-VE" sz="1050" dirty="0" smtClean="0">
                        <a:solidFill>
                          <a:schemeClr val="tx1"/>
                        </a:solidFill>
                        <a:latin typeface="+mn-lt"/>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r>
                        <a:rPr lang="es-VE" sz="800" dirty="0" smtClean="0">
                          <a:solidFill>
                            <a:schemeClr val="tx1"/>
                          </a:solidFill>
                          <a:latin typeface="Calibri"/>
                          <a:ea typeface="Times New Roman"/>
                          <a:cs typeface="Times New Roman"/>
                        </a:rPr>
                        <a:t>Utiliza de manera adecuada </a:t>
                      </a:r>
                      <a:r>
                        <a:rPr lang="es-VE" sz="800" baseline="0" dirty="0" smtClean="0">
                          <a:solidFill>
                            <a:schemeClr val="tx1"/>
                          </a:solidFill>
                          <a:latin typeface="Calibri"/>
                          <a:ea typeface="Times New Roman"/>
                          <a:cs typeface="Times New Roman"/>
                        </a:rPr>
                        <a:t> elementos normativos de la lengua y descubre rasgos característicos de su funcionamiento.</a:t>
                      </a:r>
                      <a:endParaRPr lang="es-VE" sz="80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a:solidFill>
                          <a:schemeClr val="tx1"/>
                        </a:solidFill>
                        <a:latin typeface="Calibri"/>
                        <a:ea typeface="Times New Roman"/>
                        <a:cs typeface="Times New Roman"/>
                      </a:endParaRPr>
                    </a:p>
                  </a:txBody>
                  <a:tcPr marL="41959" marR="41959" marT="0" marB="0" anchor="ctr">
                    <a:lnB w="12700" cap="flat" cmpd="sng" algn="ctr">
                      <a:solidFill>
                        <a:schemeClr val="bg1"/>
                      </a:solidFill>
                      <a:prstDash val="solid"/>
                      <a:round/>
                      <a:headEnd type="none" w="med" len="med"/>
                      <a:tailEnd type="none" w="med" len="med"/>
                    </a:lnB>
                    <a:solidFill>
                      <a:schemeClr val="accent6">
                        <a:lumMod val="20000"/>
                        <a:lumOff val="80000"/>
                      </a:schemeClr>
                    </a:solidFill>
                  </a:tcPr>
                </a:tc>
                <a:tc rowSpan="16">
                  <a:txBody>
                    <a:bodyPr/>
                    <a:lstStyle/>
                    <a:p>
                      <a:pPr>
                        <a:lnSpc>
                          <a:spcPct val="115000"/>
                        </a:lnSpc>
                        <a:spcAft>
                          <a:spcPts val="0"/>
                        </a:spcAft>
                      </a:pPr>
                      <a:r>
                        <a:rPr lang="es-VE" sz="7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Redacta</a:t>
                      </a:r>
                      <a:r>
                        <a:rPr lang="es-VE" sz="7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textos narrativos, descriptivos, expositivos y argumentativos respetando los aspectos formales de la escritura básicos de la lengua escrita: caligrafía, ortografía (acentuación), uso de mayúsculas y minúsculas, signos de puntuación, orden, legibilidad y presentación, sangría y margen.</a:t>
                      </a:r>
                      <a:endParaRPr lang="es-VE" sz="7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solidFill>
                      <a:schemeClr val="accent6">
                        <a:lumMod val="20000"/>
                        <a:lumOff val="80000"/>
                      </a:schemeClr>
                    </a:solidFill>
                  </a:tcPr>
                </a:tc>
                <a:tc rowSpan="16">
                  <a:txBody>
                    <a:bodyPr/>
                    <a:lstStyle/>
                    <a:p>
                      <a:pPr marL="0" marR="0" algn="ctr">
                        <a:lnSpc>
                          <a:spcPct val="115000"/>
                        </a:lnSpc>
                        <a:spcBef>
                          <a:spcPts val="0"/>
                        </a:spcBef>
                        <a:spcAft>
                          <a:spcPts val="0"/>
                        </a:spcAft>
                      </a:pPr>
                      <a:endParaRPr lang="en-US" sz="1000" b="1" dirty="0" smtClean="0">
                        <a:solidFill>
                          <a:schemeClr val="tx1"/>
                        </a:solidFill>
                        <a:latin typeface="Calibri"/>
                        <a:ea typeface="Times New Roman"/>
                        <a:cs typeface="Times New Roman"/>
                        <a:hlinkClick r:id="rId7"/>
                      </a:endParaRPr>
                    </a:p>
                    <a:p>
                      <a:pPr marL="0" marR="0" algn="ctr">
                        <a:lnSpc>
                          <a:spcPct val="115000"/>
                        </a:lnSpc>
                        <a:spcBef>
                          <a:spcPts val="0"/>
                        </a:spcBef>
                        <a:spcAft>
                          <a:spcPts val="0"/>
                        </a:spcAft>
                      </a:pPr>
                      <a:endParaRPr lang="en-US" sz="1000" b="1" dirty="0" smtClean="0">
                        <a:solidFill>
                          <a:schemeClr val="tx1"/>
                        </a:solidFill>
                        <a:latin typeface="Calibri"/>
                        <a:ea typeface="Times New Roman"/>
                        <a:cs typeface="Times New Roman"/>
                        <a:hlinkClick r:id="rId7"/>
                      </a:endParaRPr>
                    </a:p>
                    <a:p>
                      <a:pPr marL="0" marR="0" algn="ctr">
                        <a:lnSpc>
                          <a:spcPct val="115000"/>
                        </a:lnSpc>
                        <a:spcBef>
                          <a:spcPts val="0"/>
                        </a:spcBef>
                        <a:spcAft>
                          <a:spcPts val="0"/>
                        </a:spcAft>
                      </a:pPr>
                      <a:endParaRPr lang="en-US" sz="1000" b="1" dirty="0" smtClean="0">
                        <a:solidFill>
                          <a:schemeClr val="tx1"/>
                        </a:solidFill>
                        <a:latin typeface="Calibri"/>
                        <a:ea typeface="Times New Roman"/>
                        <a:cs typeface="Times New Roman"/>
                        <a:hlinkClick r:id="rId7"/>
                      </a:endParaRPr>
                    </a:p>
                    <a:p>
                      <a:pPr marL="0" marR="0" algn="ctr">
                        <a:lnSpc>
                          <a:spcPct val="115000"/>
                        </a:lnSpc>
                        <a:spcBef>
                          <a:spcPts val="0"/>
                        </a:spcBef>
                        <a:spcAft>
                          <a:spcPts val="0"/>
                        </a:spcAft>
                      </a:pPr>
                      <a:endParaRPr lang="en-US" sz="1000" b="1" dirty="0" smtClean="0">
                        <a:solidFill>
                          <a:schemeClr val="tx1"/>
                        </a:solidFill>
                        <a:latin typeface="Calibri"/>
                        <a:ea typeface="Times New Roman"/>
                        <a:cs typeface="Times New Roman"/>
                        <a:hlinkClick r:id="rId7"/>
                      </a:endParaRPr>
                    </a:p>
                    <a:p>
                      <a:pPr marL="0" marR="0" algn="ctr">
                        <a:lnSpc>
                          <a:spcPct val="115000"/>
                        </a:lnSpc>
                        <a:spcBef>
                          <a:spcPts val="0"/>
                        </a:spcBef>
                        <a:spcAft>
                          <a:spcPts val="0"/>
                        </a:spcAft>
                      </a:pPr>
                      <a:endParaRPr lang="en-US" sz="1000" b="1" dirty="0" smtClean="0">
                        <a:solidFill>
                          <a:schemeClr val="tx1"/>
                        </a:solidFill>
                        <a:latin typeface="Calibri"/>
                        <a:ea typeface="Times New Roman"/>
                        <a:cs typeface="Times New Roman"/>
                        <a:hlinkClick r:id="rId7"/>
                      </a:endParaRPr>
                    </a:p>
                    <a:p>
                      <a:pPr marL="0" marR="0" algn="ctr">
                        <a:lnSpc>
                          <a:spcPct val="115000"/>
                        </a:lnSpc>
                        <a:spcBef>
                          <a:spcPts val="0"/>
                        </a:spcBef>
                        <a:spcAft>
                          <a:spcPts val="0"/>
                        </a:spcAft>
                      </a:pPr>
                      <a:r>
                        <a:rPr lang="en-US" sz="1000" b="1" dirty="0" smtClean="0">
                          <a:solidFill>
                            <a:schemeClr val="tx1"/>
                          </a:solidFill>
                          <a:latin typeface="Calibri"/>
                          <a:ea typeface="Times New Roman"/>
                          <a:cs typeface="Times New Roman"/>
                          <a:hlinkClick r:id="rId7"/>
                        </a:rPr>
                        <a:t>LOS</a:t>
                      </a:r>
                      <a:r>
                        <a:rPr lang="en-US" sz="1000" b="1" baseline="0" dirty="0" smtClean="0">
                          <a:solidFill>
                            <a:schemeClr val="tx1"/>
                          </a:solidFill>
                          <a:latin typeface="Calibri"/>
                          <a:ea typeface="Times New Roman"/>
                          <a:cs typeface="Times New Roman"/>
                          <a:hlinkClick r:id="rId7"/>
                        </a:rPr>
                        <a:t> SIGNOS DE PUNTUACIÓN.</a:t>
                      </a:r>
                    </a:p>
                    <a:p>
                      <a:pPr marL="0" marR="0" algn="ctr">
                        <a:lnSpc>
                          <a:spcPct val="115000"/>
                        </a:lnSpc>
                        <a:spcBef>
                          <a:spcPts val="0"/>
                        </a:spcBef>
                        <a:spcAft>
                          <a:spcPts val="0"/>
                        </a:spcAft>
                      </a:pPr>
                      <a:endParaRPr lang="en-US" sz="1000" b="1" baseline="0" dirty="0" smtClean="0">
                        <a:solidFill>
                          <a:schemeClr val="tx1"/>
                        </a:solidFill>
                        <a:latin typeface="Calibri"/>
                        <a:ea typeface="Times New Roman"/>
                        <a:cs typeface="Times New Roman"/>
                        <a:hlinkClick r:id="rId7"/>
                      </a:endParaRPr>
                    </a:p>
                    <a:p>
                      <a:pPr marL="0" marR="0" algn="ctr">
                        <a:lnSpc>
                          <a:spcPct val="115000"/>
                        </a:lnSpc>
                        <a:spcBef>
                          <a:spcPts val="0"/>
                        </a:spcBef>
                        <a:spcAft>
                          <a:spcPts val="0"/>
                        </a:spcAft>
                      </a:pPr>
                      <a:endParaRPr lang="en-US" sz="1000" b="1" baseline="0" dirty="0" smtClean="0">
                        <a:solidFill>
                          <a:schemeClr val="tx1"/>
                        </a:solidFill>
                        <a:latin typeface="Calibri"/>
                        <a:ea typeface="Times New Roman"/>
                        <a:cs typeface="Times New Roman"/>
                        <a:hlinkClick r:id="rId7"/>
                      </a:endParaRPr>
                    </a:p>
                    <a:p>
                      <a:pPr marL="0" marR="0" algn="ctr">
                        <a:lnSpc>
                          <a:spcPct val="115000"/>
                        </a:lnSpc>
                        <a:spcBef>
                          <a:spcPts val="0"/>
                        </a:spcBef>
                        <a:spcAft>
                          <a:spcPts val="0"/>
                        </a:spcAft>
                      </a:pPr>
                      <a:endParaRPr lang="en-US" sz="1000" b="1" baseline="0" dirty="0" smtClean="0">
                        <a:solidFill>
                          <a:schemeClr val="tx1"/>
                        </a:solidFill>
                        <a:latin typeface="Calibri"/>
                        <a:ea typeface="Times New Roman"/>
                        <a:cs typeface="Times New Roman"/>
                        <a:hlinkClick r:id="rId7"/>
                      </a:endParaRPr>
                    </a:p>
                    <a:p>
                      <a:pPr marL="0" marR="0" algn="ctr">
                        <a:lnSpc>
                          <a:spcPct val="115000"/>
                        </a:lnSpc>
                        <a:spcBef>
                          <a:spcPts val="0"/>
                        </a:spcBef>
                        <a:spcAft>
                          <a:spcPts val="0"/>
                        </a:spcAft>
                      </a:pPr>
                      <a:endParaRPr lang="en-US" sz="1000" b="1" baseline="0" dirty="0" smtClean="0">
                        <a:solidFill>
                          <a:schemeClr val="tx1"/>
                        </a:solidFill>
                        <a:latin typeface="Calibri"/>
                        <a:ea typeface="Times New Roman"/>
                        <a:cs typeface="Times New Roman"/>
                        <a:hlinkClick r:id="rId7"/>
                      </a:endParaRPr>
                    </a:p>
                    <a:p>
                      <a:pPr marL="0" marR="0" algn="ctr">
                        <a:lnSpc>
                          <a:spcPct val="115000"/>
                        </a:lnSpc>
                        <a:spcBef>
                          <a:spcPts val="0"/>
                        </a:spcBef>
                        <a:spcAft>
                          <a:spcPts val="0"/>
                        </a:spcAft>
                      </a:pPr>
                      <a:endParaRPr lang="en-US" sz="1000" b="1" baseline="0" dirty="0" smtClean="0">
                        <a:solidFill>
                          <a:schemeClr val="tx1"/>
                        </a:solidFill>
                        <a:latin typeface="Calibri"/>
                        <a:ea typeface="Times New Roman"/>
                        <a:cs typeface="Times New Roman"/>
                        <a:hlinkClick r:id="rId7"/>
                      </a:endParaRPr>
                    </a:p>
                    <a:p>
                      <a:pPr marL="0" marR="0" algn="ctr">
                        <a:lnSpc>
                          <a:spcPct val="115000"/>
                        </a:lnSpc>
                        <a:spcBef>
                          <a:spcPts val="0"/>
                        </a:spcBef>
                        <a:spcAft>
                          <a:spcPts val="0"/>
                        </a:spcAft>
                      </a:pPr>
                      <a:endParaRPr lang="en-US" sz="1000" b="1" baseline="0" dirty="0" smtClean="0">
                        <a:solidFill>
                          <a:schemeClr val="tx1"/>
                        </a:solidFill>
                        <a:latin typeface="Calibri"/>
                        <a:ea typeface="Times New Roman"/>
                        <a:cs typeface="Times New Roman"/>
                        <a:hlinkClick r:id="rId7"/>
                      </a:endParaRPr>
                    </a:p>
                    <a:p>
                      <a:pPr marL="0" marR="0" algn="ctr">
                        <a:lnSpc>
                          <a:spcPct val="115000"/>
                        </a:lnSpc>
                        <a:spcBef>
                          <a:spcPts val="0"/>
                        </a:spcBef>
                        <a:spcAft>
                          <a:spcPts val="0"/>
                        </a:spcAft>
                      </a:pPr>
                      <a:endParaRPr lang="en-US" sz="1000" b="1" baseline="0" dirty="0" smtClean="0">
                        <a:solidFill>
                          <a:schemeClr val="tx1"/>
                        </a:solidFill>
                        <a:latin typeface="Calibri"/>
                        <a:ea typeface="Times New Roman"/>
                        <a:cs typeface="Times New Roman"/>
                        <a:hlinkClick r:id="rId7"/>
                      </a:endParaRPr>
                    </a:p>
                    <a:p>
                      <a:pPr marL="0" marR="0" algn="ctr">
                        <a:lnSpc>
                          <a:spcPct val="115000"/>
                        </a:lnSpc>
                        <a:spcBef>
                          <a:spcPts val="0"/>
                        </a:spcBef>
                        <a:spcAft>
                          <a:spcPts val="0"/>
                        </a:spcAft>
                      </a:pPr>
                      <a:endParaRPr lang="en-US" sz="1000" b="1" baseline="0" dirty="0" smtClean="0">
                        <a:solidFill>
                          <a:schemeClr val="tx1"/>
                        </a:solidFill>
                        <a:latin typeface="Calibri"/>
                        <a:ea typeface="Times New Roman"/>
                        <a:cs typeface="Times New Roman"/>
                        <a:hlinkClick r:id="rId7"/>
                      </a:endParaRPr>
                    </a:p>
                    <a:p>
                      <a:pPr marL="0" marR="0" algn="ctr">
                        <a:lnSpc>
                          <a:spcPct val="115000"/>
                        </a:lnSpc>
                        <a:spcBef>
                          <a:spcPts val="0"/>
                        </a:spcBef>
                        <a:spcAft>
                          <a:spcPts val="0"/>
                        </a:spcAft>
                      </a:pPr>
                      <a:endParaRPr lang="en-US" sz="1000" b="1" baseline="0" dirty="0" smtClean="0">
                        <a:solidFill>
                          <a:schemeClr val="tx1"/>
                        </a:solidFill>
                        <a:latin typeface="Calibri"/>
                        <a:ea typeface="Times New Roman"/>
                        <a:cs typeface="Times New Roman"/>
                        <a:hlinkClick r:id="rId7"/>
                      </a:endParaRPr>
                    </a:p>
                    <a:p>
                      <a:pPr marL="0" marR="0" algn="ctr">
                        <a:lnSpc>
                          <a:spcPct val="115000"/>
                        </a:lnSpc>
                        <a:spcBef>
                          <a:spcPts val="0"/>
                        </a:spcBef>
                        <a:spcAft>
                          <a:spcPts val="0"/>
                        </a:spcAft>
                      </a:pPr>
                      <a:endParaRPr lang="en-US" sz="1000" b="1" baseline="0" dirty="0" smtClean="0">
                        <a:solidFill>
                          <a:schemeClr val="tx1"/>
                        </a:solidFill>
                        <a:latin typeface="Calibri"/>
                        <a:ea typeface="Times New Roman"/>
                        <a:cs typeface="Times New Roman"/>
                        <a:hlinkClick r:id="rId7"/>
                      </a:endParaRPr>
                    </a:p>
                    <a:p>
                      <a:pPr marL="0" marR="0" algn="ctr">
                        <a:lnSpc>
                          <a:spcPct val="115000"/>
                        </a:lnSpc>
                        <a:spcBef>
                          <a:spcPts val="0"/>
                        </a:spcBef>
                        <a:spcAft>
                          <a:spcPts val="0"/>
                        </a:spcAft>
                      </a:pPr>
                      <a:endParaRPr lang="en-US" sz="1000" b="1" baseline="0" dirty="0" smtClean="0">
                        <a:solidFill>
                          <a:schemeClr val="tx1"/>
                        </a:solidFill>
                        <a:latin typeface="Calibri"/>
                        <a:ea typeface="Times New Roman"/>
                        <a:cs typeface="Times New Roman"/>
                      </a:endParaRPr>
                    </a:p>
                    <a:p>
                      <a:pPr marL="0" marR="0" algn="ctr">
                        <a:lnSpc>
                          <a:spcPct val="115000"/>
                        </a:lnSpc>
                        <a:spcBef>
                          <a:spcPts val="0"/>
                        </a:spcBef>
                        <a:spcAft>
                          <a:spcPts val="0"/>
                        </a:spcAft>
                      </a:pPr>
                      <a:endParaRPr lang="en-US" sz="1000" b="1" dirty="0">
                        <a:solidFill>
                          <a:schemeClr val="tx1"/>
                        </a:solidFill>
                        <a:latin typeface="Calibri"/>
                        <a:ea typeface="Times New Roman"/>
                        <a:cs typeface="Times New Roman"/>
                      </a:endParaRPr>
                    </a:p>
                  </a:txBody>
                  <a:tcPr marL="41959" marR="41959" marT="0" marB="0" anchor="ctr">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1000"/>
                        </a:spcAft>
                      </a:pPr>
                      <a:r>
                        <a:rPr lang="es-ES" sz="1000" b="1" u="sng" dirty="0">
                          <a:solidFill>
                            <a:srgbClr val="0000FF"/>
                          </a:solidFill>
                          <a:latin typeface="Arial"/>
                          <a:ea typeface="Times New Roman"/>
                          <a:cs typeface="Times New Roman"/>
                          <a:hlinkClick r:id="rId8"/>
                        </a:rPr>
                        <a:t>LOS DOS PUNTOS</a:t>
                      </a:r>
                      <a:endParaRPr lang="es-VE" sz="1000" dirty="0">
                        <a:latin typeface="Calibri"/>
                        <a:ea typeface="Times New Roman"/>
                        <a:cs typeface="Times New Roman"/>
                      </a:endParaRPr>
                    </a:p>
                  </a:txBody>
                  <a:tcPr marL="89535" marR="89535" marT="0" marB="0">
                    <a:solidFill>
                      <a:schemeClr val="accent6">
                        <a:lumMod val="20000"/>
                        <a:lumOff val="80000"/>
                      </a:schemeClr>
                    </a:solidFill>
                  </a:tcPr>
                </a:tc>
                <a:tc>
                  <a:txBody>
                    <a:bodyPr/>
                    <a:lstStyle/>
                    <a:p>
                      <a:pPr>
                        <a:lnSpc>
                          <a:spcPct val="115000"/>
                        </a:lnSpc>
                        <a:spcAft>
                          <a:spcPts val="0"/>
                        </a:spcAft>
                      </a:pPr>
                      <a:endParaRPr lang="es-VE"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extLst>
                  <a:ext uri="{0D108BD9-81ED-4DB2-BD59-A6C34878D82A}">
                    <a16:rowId xmlns:a16="http://schemas.microsoft.com/office/drawing/2014/main" xmlns="" val="2728086019"/>
                  </a:ext>
                </a:extLst>
              </a:tr>
              <a:tr h="80706">
                <a:tc vMerge="1">
                  <a:txBody>
                    <a:bodyPr/>
                    <a:lstStyle/>
                    <a:p>
                      <a:pPr marL="104140" marR="0">
                        <a:lnSpc>
                          <a:spcPct val="115000"/>
                        </a:lnSpc>
                        <a:spcBef>
                          <a:spcPts val="0"/>
                        </a:spcBef>
                        <a:spcAft>
                          <a:spcPts val="0"/>
                        </a:spcAft>
                      </a:pPr>
                      <a:endParaRPr lang="es-VE" sz="900" dirty="0">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900" dirty="0">
                          <a:latin typeface="Calibri"/>
                          <a:ea typeface="Times New Roman"/>
                          <a:cs typeface="Arial"/>
                        </a:rPr>
                        <a:t>Los dos </a:t>
                      </a:r>
                      <a:r>
                        <a:rPr lang="es-ES" sz="900" dirty="0" smtClean="0">
                          <a:latin typeface="Calibri"/>
                          <a:ea typeface="Times New Roman"/>
                          <a:cs typeface="Arial"/>
                        </a:rPr>
                        <a:t>puntos.</a:t>
                      </a:r>
                      <a:endParaRPr lang="es-VE" sz="900" dirty="0">
                        <a:latin typeface="Calibri"/>
                        <a:ea typeface="Times New Roman"/>
                        <a:cs typeface="Times New Roman"/>
                      </a:endParaRPr>
                    </a:p>
                  </a:txBody>
                  <a:tcPr marL="68580" marR="68580" marT="0" marB="0">
                    <a:solidFill>
                      <a:schemeClr val="accent6">
                        <a:lumMod val="20000"/>
                        <a:lumOff val="80000"/>
                      </a:schemeClr>
                    </a:solidFill>
                  </a:tcPr>
                </a:tc>
                <a:tc>
                  <a:txBody>
                    <a:bodyPr/>
                    <a:lstStyle/>
                    <a:p>
                      <a:pPr>
                        <a:lnSpc>
                          <a:spcPct val="115000"/>
                        </a:lnSpc>
                        <a:spcAft>
                          <a:spcPts val="0"/>
                        </a:spcAft>
                      </a:pPr>
                      <a:endParaRPr lang="es-VE"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tr>
              <a:tr h="80706">
                <a:tc vMerge="1">
                  <a:txBody>
                    <a:bodyPr/>
                    <a:lstStyle/>
                    <a:p>
                      <a:pPr marL="104140" marR="0">
                        <a:lnSpc>
                          <a:spcPct val="115000"/>
                        </a:lnSpc>
                        <a:spcBef>
                          <a:spcPts val="0"/>
                        </a:spcBef>
                        <a:spcAft>
                          <a:spcPts val="0"/>
                        </a:spcAft>
                      </a:pPr>
                      <a:endParaRPr lang="es-VE" sz="900" dirty="0">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900" dirty="0">
                          <a:latin typeface="Calibri"/>
                          <a:ea typeface="Times New Roman"/>
                          <a:cs typeface="Arial"/>
                        </a:rPr>
                        <a:t>Reglas de </a:t>
                      </a:r>
                      <a:r>
                        <a:rPr lang="es-ES" sz="900" dirty="0" smtClean="0">
                          <a:latin typeface="Calibri"/>
                          <a:ea typeface="Times New Roman"/>
                          <a:cs typeface="Arial"/>
                        </a:rPr>
                        <a:t>ortografía ( </a:t>
                      </a:r>
                      <a:r>
                        <a:rPr lang="es-ES" sz="900" dirty="0">
                          <a:latin typeface="Calibri"/>
                          <a:ea typeface="Times New Roman"/>
                          <a:cs typeface="Arial"/>
                        </a:rPr>
                        <a:t>uso de dos puntos</a:t>
                      </a:r>
                      <a:r>
                        <a:rPr lang="es-ES" sz="900" dirty="0" smtClean="0">
                          <a:latin typeface="Calibri"/>
                          <a:ea typeface="Times New Roman"/>
                          <a:cs typeface="Arial"/>
                        </a:rPr>
                        <a:t>).</a:t>
                      </a:r>
                      <a:endParaRPr lang="es-VE" sz="900" dirty="0">
                        <a:latin typeface="Calibri"/>
                        <a:ea typeface="Times New Roman"/>
                        <a:cs typeface="Times New Roman"/>
                      </a:endParaRPr>
                    </a:p>
                  </a:txBody>
                  <a:tcPr marL="68580" marR="68580" marT="0" marB="0">
                    <a:solidFill>
                      <a:schemeClr val="accent6">
                        <a:lumMod val="20000"/>
                        <a:lumOff val="80000"/>
                      </a:schemeClr>
                    </a:solidFill>
                  </a:tcPr>
                </a:tc>
                <a:tc>
                  <a:txBody>
                    <a:bodyPr/>
                    <a:lstStyle/>
                    <a:p>
                      <a:pPr>
                        <a:lnSpc>
                          <a:spcPct val="115000"/>
                        </a:lnSpc>
                        <a:spcAft>
                          <a:spcPts val="0"/>
                        </a:spcAft>
                      </a:pPr>
                      <a:endParaRPr lang="es-VE"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tr>
              <a:tr h="80706">
                <a:tc vMerge="1">
                  <a:txBody>
                    <a:bodyPr/>
                    <a:lstStyle/>
                    <a:p>
                      <a:pPr marL="104140" marR="0">
                        <a:lnSpc>
                          <a:spcPct val="115000"/>
                        </a:lnSpc>
                        <a:spcBef>
                          <a:spcPts val="0"/>
                        </a:spcBef>
                        <a:spcAft>
                          <a:spcPts val="0"/>
                        </a:spcAft>
                      </a:pPr>
                      <a:endParaRPr lang="es-VE" sz="900" dirty="0">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900" dirty="0">
                          <a:latin typeface="Calibri"/>
                          <a:ea typeface="Times New Roman"/>
                          <a:cs typeface="Arial"/>
                        </a:rPr>
                        <a:t>Cuándo utilizar los dos </a:t>
                      </a:r>
                      <a:r>
                        <a:rPr lang="es-ES" sz="900" dirty="0" smtClean="0">
                          <a:latin typeface="Calibri"/>
                          <a:ea typeface="Times New Roman"/>
                          <a:cs typeface="Arial"/>
                        </a:rPr>
                        <a:t>puntos.</a:t>
                      </a:r>
                      <a:endParaRPr lang="es-VE" sz="900" dirty="0">
                        <a:latin typeface="Calibri"/>
                        <a:ea typeface="Times New Roman"/>
                        <a:cs typeface="Times New Roman"/>
                      </a:endParaRPr>
                    </a:p>
                  </a:txBody>
                  <a:tcPr marL="68580" marR="68580" marT="0" marB="0">
                    <a:solidFill>
                      <a:schemeClr val="accent6">
                        <a:lumMod val="20000"/>
                        <a:lumOff val="80000"/>
                      </a:schemeClr>
                    </a:solidFill>
                  </a:tcPr>
                </a:tc>
                <a:tc>
                  <a:txBody>
                    <a:bodyPr/>
                    <a:lstStyle/>
                    <a:p>
                      <a:pPr>
                        <a:lnSpc>
                          <a:spcPct val="115000"/>
                        </a:lnSpc>
                        <a:spcAft>
                          <a:spcPts val="0"/>
                        </a:spcAft>
                      </a:pPr>
                      <a:endParaRPr lang="es-VE"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tr>
              <a:tr h="80706">
                <a:tc vMerge="1">
                  <a:txBody>
                    <a:bodyPr/>
                    <a:lstStyle/>
                    <a:p>
                      <a:pPr marL="104140" marR="0">
                        <a:lnSpc>
                          <a:spcPct val="115000"/>
                        </a:lnSpc>
                        <a:spcBef>
                          <a:spcPts val="0"/>
                        </a:spcBef>
                        <a:spcAft>
                          <a:spcPts val="0"/>
                        </a:spcAft>
                      </a:pPr>
                      <a:endParaRPr lang="es-VE" sz="900" dirty="0">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800" dirty="0">
                          <a:latin typeface="Calibri"/>
                          <a:ea typeface="Times New Roman"/>
                          <a:cs typeface="Arial"/>
                        </a:rPr>
                        <a:t>Ejercicio </a:t>
                      </a:r>
                      <a:r>
                        <a:rPr lang="es-ES" sz="800">
                          <a:latin typeface="Calibri"/>
                          <a:ea typeface="Times New Roman"/>
                          <a:cs typeface="Arial"/>
                        </a:rPr>
                        <a:t>de </a:t>
                      </a:r>
                      <a:r>
                        <a:rPr lang="es-ES" sz="800" smtClean="0">
                          <a:latin typeface="Calibri"/>
                          <a:ea typeface="Times New Roman"/>
                          <a:cs typeface="Arial"/>
                        </a:rPr>
                        <a:t>los</a:t>
                      </a:r>
                      <a:r>
                        <a:rPr lang="es-ES" sz="800" baseline="0" smtClean="0">
                          <a:latin typeface="Calibri"/>
                          <a:ea typeface="Times New Roman"/>
                          <a:cs typeface="Arial"/>
                        </a:rPr>
                        <a:t> dos puntos</a:t>
                      </a:r>
                      <a:r>
                        <a:rPr lang="es-ES" sz="800" smtClean="0">
                          <a:latin typeface="Calibri"/>
                          <a:ea typeface="Times New Roman"/>
                          <a:cs typeface="Arial"/>
                        </a:rPr>
                        <a:t>.</a:t>
                      </a:r>
                      <a:endParaRPr lang="es-VE" sz="800" dirty="0">
                        <a:latin typeface="Calibri"/>
                        <a:ea typeface="Times New Roman"/>
                        <a:cs typeface="Times New Roman"/>
                      </a:endParaRPr>
                    </a:p>
                  </a:txBody>
                  <a:tcPr marL="68580" marR="68580" marT="0" marB="0">
                    <a:solidFill>
                      <a:schemeClr val="accent6">
                        <a:lumMod val="20000"/>
                        <a:lumOff val="80000"/>
                      </a:schemeClr>
                    </a:solidFill>
                  </a:tcPr>
                </a:tc>
                <a:tc>
                  <a:txBody>
                    <a:bodyPr/>
                    <a:lstStyle/>
                    <a:p>
                      <a:pPr>
                        <a:lnSpc>
                          <a:spcPct val="115000"/>
                        </a:lnSpc>
                        <a:spcAft>
                          <a:spcPts val="0"/>
                        </a:spcAft>
                      </a:pPr>
                      <a:endParaRPr lang="es-VE" sz="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tr>
              <a:tr h="80706">
                <a:tc vMerge="1">
                  <a:txBody>
                    <a:bodyPr/>
                    <a:lstStyle/>
                    <a:p>
                      <a:pPr marL="104140" marR="0">
                        <a:lnSpc>
                          <a:spcPct val="115000"/>
                        </a:lnSpc>
                        <a:spcBef>
                          <a:spcPts val="0"/>
                        </a:spcBef>
                        <a:spcAft>
                          <a:spcPts val="0"/>
                        </a:spcAft>
                      </a:pPr>
                      <a:endParaRPr lang="es-VE" sz="1000" dirty="0">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800" b="1" dirty="0">
                          <a:solidFill>
                            <a:srgbClr val="3B3B3B"/>
                          </a:solidFill>
                          <a:latin typeface="Calibri"/>
                          <a:ea typeface="Times New Roman"/>
                          <a:cs typeface="Arial"/>
                        </a:rPr>
                        <a:t>Juego de los dos </a:t>
                      </a:r>
                      <a:r>
                        <a:rPr lang="es-ES" sz="800" b="1" dirty="0" smtClean="0">
                          <a:solidFill>
                            <a:srgbClr val="3B3B3B"/>
                          </a:solidFill>
                          <a:latin typeface="Calibri"/>
                          <a:ea typeface="Times New Roman"/>
                          <a:cs typeface="Arial"/>
                        </a:rPr>
                        <a:t>puntos.</a:t>
                      </a:r>
                      <a:endParaRPr lang="es-VE" sz="800" dirty="0">
                        <a:latin typeface="Calibri"/>
                        <a:ea typeface="Times New Roman"/>
                        <a:cs typeface="Times New Roman"/>
                      </a:endParaRPr>
                    </a:p>
                  </a:txBody>
                  <a:tcPr marL="68580" marR="68580" marT="0" marB="0" anchor="ctr">
                    <a:solidFill>
                      <a:schemeClr val="accent6">
                        <a:lumMod val="20000"/>
                        <a:lumOff val="80000"/>
                      </a:schemeClr>
                    </a:solidFill>
                  </a:tcPr>
                </a:tc>
                <a:tc>
                  <a:txBody>
                    <a:bodyPr/>
                    <a:lstStyle/>
                    <a:p>
                      <a:pPr>
                        <a:lnSpc>
                          <a:spcPct val="115000"/>
                        </a:lnSpc>
                        <a:spcAft>
                          <a:spcPts val="0"/>
                        </a:spcAft>
                      </a:pPr>
                      <a:r>
                        <a:rPr lang="es-VE" sz="7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Con orientación docente.</a:t>
                      </a:r>
                      <a:endParaRPr lang="es-VE" sz="7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tr>
              <a:tr h="76788">
                <a:tc vMerge="1">
                  <a:txBody>
                    <a:bodyPr/>
                    <a:lstStyle/>
                    <a:p>
                      <a:pPr marL="104140" marR="0">
                        <a:lnSpc>
                          <a:spcPct val="115000"/>
                        </a:lnSpc>
                        <a:spcBef>
                          <a:spcPts val="0"/>
                        </a:spcBef>
                        <a:spcAft>
                          <a:spcPts val="0"/>
                        </a:spcAft>
                      </a:pPr>
                      <a:endParaRPr lang="es-VE" sz="1000" dirty="0">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700" dirty="0">
                          <a:latin typeface="Calibri"/>
                          <a:ea typeface="Times New Roman"/>
                          <a:cs typeface="Arial"/>
                        </a:rPr>
                        <a:t>Los dos </a:t>
                      </a:r>
                      <a:r>
                        <a:rPr lang="es-ES" sz="700" dirty="0" smtClean="0">
                          <a:latin typeface="Calibri"/>
                          <a:ea typeface="Times New Roman"/>
                          <a:cs typeface="Arial"/>
                        </a:rPr>
                        <a:t>puntos.</a:t>
                      </a:r>
                      <a:endParaRPr lang="es-VE" sz="700" dirty="0">
                        <a:latin typeface="Calibri"/>
                        <a:ea typeface="Times New Roman"/>
                        <a:cs typeface="Times New Roman"/>
                      </a:endParaRPr>
                    </a:p>
                  </a:txBody>
                  <a:tcPr marL="68580" marR="68580" marT="0" marB="0">
                    <a:solidFill>
                      <a:schemeClr val="accent6">
                        <a:lumMod val="20000"/>
                        <a:lumOff val="80000"/>
                      </a:schemeClr>
                    </a:solidFill>
                  </a:tcPr>
                </a:tc>
                <a:tc>
                  <a:txBody>
                    <a:bodyPr/>
                    <a:lstStyle/>
                    <a:p>
                      <a:pPr>
                        <a:lnSpc>
                          <a:spcPct val="115000"/>
                        </a:lnSpc>
                        <a:spcAft>
                          <a:spcPts val="0"/>
                        </a:spcAft>
                      </a:pPr>
                      <a:endParaRPr lang="es-VE" sz="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tr>
              <a:tr h="76788">
                <a:tc vMerge="1">
                  <a:txBody>
                    <a:bodyPr/>
                    <a:lstStyle/>
                    <a:p>
                      <a:endParaRPr lang="es-US"/>
                    </a:p>
                  </a:txBody>
                  <a:tcPr/>
                </a:tc>
                <a:tc vMerge="1">
                  <a:txBody>
                    <a:bodyPr/>
                    <a:lstStyle/>
                    <a:p>
                      <a:endParaRPr lang="es-US"/>
                    </a:p>
                  </a:txBody>
                  <a:tcPr/>
                </a:tc>
                <a:tc vMerge="1">
                  <a:txBody>
                    <a:bodyPr/>
                    <a:lstStyle/>
                    <a:p>
                      <a:endParaRPr lang="es-US"/>
                    </a:p>
                  </a:txBody>
                  <a:tcPr/>
                </a:tc>
                <a:tc>
                  <a:txBody>
                    <a:bodyPr/>
                    <a:lstStyle/>
                    <a:p>
                      <a:pPr algn="l">
                        <a:lnSpc>
                          <a:spcPct val="115000"/>
                        </a:lnSpc>
                        <a:spcAft>
                          <a:spcPts val="0"/>
                        </a:spcAft>
                      </a:pPr>
                      <a:r>
                        <a:rPr lang="es-ES" sz="700" dirty="0">
                          <a:latin typeface="Calibri"/>
                          <a:ea typeface="Times New Roman"/>
                          <a:cs typeface="Arial"/>
                        </a:rPr>
                        <a:t>Reglas de ortografía( uso de dos puntos</a:t>
                      </a:r>
                      <a:r>
                        <a:rPr lang="es-ES" sz="700" dirty="0" smtClean="0">
                          <a:latin typeface="Calibri"/>
                          <a:ea typeface="Times New Roman"/>
                          <a:cs typeface="Arial"/>
                        </a:rPr>
                        <a:t>).</a:t>
                      </a:r>
                      <a:endParaRPr lang="es-VE" sz="700" dirty="0">
                        <a:latin typeface="Calibri"/>
                        <a:ea typeface="Times New Roman"/>
                        <a:cs typeface="Times New Roman"/>
                      </a:endParaRPr>
                    </a:p>
                  </a:txBody>
                  <a:tcPr marL="68580" marR="68580" marT="0" marB="0">
                    <a:solidFill>
                      <a:schemeClr val="accent6">
                        <a:lumMod val="20000"/>
                        <a:lumOff val="80000"/>
                      </a:schemeClr>
                    </a:solidFill>
                  </a:tcPr>
                </a:tc>
                <a:tc>
                  <a:txBody>
                    <a:bodyPr/>
                    <a:lstStyle/>
                    <a:p>
                      <a:pPr>
                        <a:lnSpc>
                          <a:spcPct val="115000"/>
                        </a:lnSpc>
                        <a:spcAft>
                          <a:spcPts val="0"/>
                        </a:spcAft>
                      </a:pPr>
                      <a:endParaRPr lang="es-VE" sz="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tr>
              <a:tr h="240063">
                <a:tc vMerge="1">
                  <a:txBody>
                    <a:bodyPr/>
                    <a:lstStyle/>
                    <a:p>
                      <a:pPr marL="104140" marR="0">
                        <a:lnSpc>
                          <a:spcPct val="115000"/>
                        </a:lnSpc>
                        <a:spcBef>
                          <a:spcPts val="0"/>
                        </a:spcBef>
                        <a:spcAft>
                          <a:spcPts val="0"/>
                        </a:spcAft>
                      </a:pPr>
                      <a:endParaRPr lang="es-VE" sz="1000" dirty="0">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9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lnB w="12700" cap="flat" cmpd="sng" algn="ctr">
                      <a:solidFill>
                        <a:schemeClr val="bg1"/>
                      </a:solidFill>
                      <a:prstDash val="solid"/>
                      <a:round/>
                      <a:headEnd type="none" w="med" len="med"/>
                      <a:tailEnd type="none" w="med" len="med"/>
                    </a:lnB>
                    <a:solidFill>
                      <a:schemeClr val="accent3">
                        <a:lumMod val="40000"/>
                        <a:lumOff val="60000"/>
                      </a:schemeClr>
                    </a:solidFill>
                  </a:tcPr>
                </a:tc>
                <a:tc vMerge="1">
                  <a:txBody>
                    <a:bodyPr/>
                    <a:lstStyle/>
                    <a:p>
                      <a:pPr marL="0" marR="0" algn="ctr">
                        <a:lnSpc>
                          <a:spcPct val="115000"/>
                        </a:lnSpc>
                        <a:spcBef>
                          <a:spcPts val="0"/>
                        </a:spcBef>
                        <a:spcAft>
                          <a:spcPts val="0"/>
                        </a:spcAft>
                      </a:pPr>
                      <a:endParaRPr lang="en-US" sz="1000" b="1" dirty="0">
                        <a:solidFill>
                          <a:schemeClr val="tx1"/>
                        </a:solidFill>
                        <a:latin typeface="Calibri"/>
                        <a:ea typeface="Times New Roman"/>
                        <a:cs typeface="Times New Roman"/>
                      </a:endParaRPr>
                    </a:p>
                  </a:txBody>
                  <a:tcPr marL="41959" marR="41959" marT="0" marB="0" anchor="ctr">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ctr"/>
                      <a:r>
                        <a:rPr lang="es-ES" sz="800" b="1" u="sng" kern="1200" dirty="0" smtClean="0">
                          <a:solidFill>
                            <a:schemeClr val="dk1"/>
                          </a:solidFill>
                          <a:latin typeface="+mn-lt"/>
                          <a:ea typeface="+mn-ea"/>
                          <a:cs typeface="+mn-cs"/>
                          <a:hlinkClick r:id="rId9"/>
                        </a:rPr>
                        <a:t>EL GUIÓN</a:t>
                      </a:r>
                      <a:endParaRPr lang="es-VE" sz="800" dirty="0"/>
                    </a:p>
                  </a:txBody>
                  <a:tcPr marL="46223" marR="46223" marT="0" marB="0" anchor="ctr">
                    <a:solidFill>
                      <a:schemeClr val="accent6">
                        <a:lumMod val="20000"/>
                        <a:lumOff val="80000"/>
                      </a:schemeClr>
                    </a:solidFill>
                  </a:tcPr>
                </a:tc>
                <a:tc>
                  <a:txBody>
                    <a:bodyPr/>
                    <a:lstStyle/>
                    <a:p>
                      <a:pPr>
                        <a:lnSpc>
                          <a:spcPct val="115000"/>
                        </a:lnSpc>
                        <a:spcAft>
                          <a:spcPts val="0"/>
                        </a:spcAft>
                      </a:pPr>
                      <a:endParaRPr lang="es-VE" sz="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tr>
              <a:tr h="265274">
                <a:tc vMerge="1">
                  <a:txBody>
                    <a:bodyPr/>
                    <a:lstStyle/>
                    <a:p>
                      <a:pPr marL="104140" marR="0">
                        <a:lnSpc>
                          <a:spcPct val="115000"/>
                        </a:lnSpc>
                        <a:spcBef>
                          <a:spcPts val="0"/>
                        </a:spcBef>
                        <a:spcAft>
                          <a:spcPts val="0"/>
                        </a:spcAft>
                      </a:pPr>
                      <a:endParaRPr lang="es-VE"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0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700" b="1" u="none" strike="noStrike" dirty="0">
                          <a:solidFill>
                            <a:schemeClr val="tx1"/>
                          </a:solidFill>
                          <a:latin typeface="Calibri"/>
                          <a:ea typeface="Times New Roman"/>
                          <a:cs typeface="Calibri"/>
                        </a:rPr>
                        <a:t>Ejercicios con </a:t>
                      </a:r>
                      <a:r>
                        <a:rPr lang="es-ES" sz="700" b="1" u="none" strike="noStrike" dirty="0" smtClean="0">
                          <a:solidFill>
                            <a:schemeClr val="tx1"/>
                          </a:solidFill>
                          <a:latin typeface="Calibri"/>
                          <a:ea typeface="Times New Roman"/>
                          <a:cs typeface="Calibri"/>
                        </a:rPr>
                        <a:t>guiones.</a:t>
                      </a:r>
                      <a:endParaRPr lang="es-VE" sz="700" dirty="0">
                        <a:solidFill>
                          <a:schemeClr val="tx1"/>
                        </a:solidFill>
                        <a:latin typeface="Calibri"/>
                        <a:ea typeface="Times New Roman"/>
                        <a:cs typeface="Times New Roman"/>
                      </a:endParaRPr>
                    </a:p>
                  </a:txBody>
                  <a:tcPr marL="68580" marR="68580" marT="0" marB="0">
                    <a:solidFill>
                      <a:schemeClr val="accent6">
                        <a:lumMod val="20000"/>
                        <a:lumOff val="80000"/>
                      </a:schemeClr>
                    </a:solidFill>
                  </a:tcPr>
                </a:tc>
                <a:tc>
                  <a:txBody>
                    <a:bodyPr/>
                    <a:lstStyle/>
                    <a:p>
                      <a:pPr>
                        <a:lnSpc>
                          <a:spcPct val="115000"/>
                        </a:lnSpc>
                        <a:spcAft>
                          <a:spcPts val="0"/>
                        </a:spcAft>
                      </a:pPr>
                      <a:endParaRPr lang="es-VE" sz="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tr>
              <a:tr h="269442">
                <a:tc vMerge="1">
                  <a:txBody>
                    <a:bodyPr/>
                    <a:lstStyle/>
                    <a:p>
                      <a:pPr marL="104140" marR="0">
                        <a:lnSpc>
                          <a:spcPct val="115000"/>
                        </a:lnSpc>
                        <a:spcBef>
                          <a:spcPts val="0"/>
                        </a:spcBef>
                        <a:spcAft>
                          <a:spcPts val="0"/>
                        </a:spcAft>
                      </a:pPr>
                      <a:endParaRPr lang="es-VE"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0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700" b="1" u="none" strike="noStrike" dirty="0">
                          <a:solidFill>
                            <a:schemeClr val="tx1"/>
                          </a:solidFill>
                          <a:latin typeface="Calibri"/>
                          <a:ea typeface="Times New Roman"/>
                          <a:cs typeface="Calibri"/>
                        </a:rPr>
                        <a:t>Juegos de los </a:t>
                      </a:r>
                      <a:r>
                        <a:rPr lang="es-ES" sz="700" b="1" u="none" strike="noStrike" dirty="0" smtClean="0">
                          <a:solidFill>
                            <a:schemeClr val="tx1"/>
                          </a:solidFill>
                          <a:latin typeface="Calibri"/>
                          <a:ea typeface="Times New Roman"/>
                          <a:cs typeface="Calibri"/>
                        </a:rPr>
                        <a:t>guiones.</a:t>
                      </a:r>
                      <a:endParaRPr lang="es-VE" sz="700" dirty="0">
                        <a:solidFill>
                          <a:schemeClr val="tx1"/>
                        </a:solidFill>
                        <a:latin typeface="Calibri"/>
                        <a:ea typeface="Times New Roman"/>
                        <a:cs typeface="Times New Roman"/>
                      </a:endParaRPr>
                    </a:p>
                  </a:txBody>
                  <a:tcPr marL="68580" marR="68580" marT="0" marB="0">
                    <a:solidFill>
                      <a:schemeClr val="accent6">
                        <a:lumMod val="20000"/>
                        <a:lumOff val="80000"/>
                      </a:schemeClr>
                    </a:solidFill>
                  </a:tcPr>
                </a:tc>
                <a:tc>
                  <a:txBody>
                    <a:bodyPr/>
                    <a:lstStyle/>
                    <a:p>
                      <a:pPr>
                        <a:lnSpc>
                          <a:spcPct val="115000"/>
                        </a:lnSpc>
                        <a:spcAft>
                          <a:spcPts val="0"/>
                        </a:spcAft>
                      </a:pPr>
                      <a:endParaRPr lang="es-VE" sz="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tr>
              <a:tr h="80706">
                <a:tc vMerge="1">
                  <a:txBody>
                    <a:bodyPr/>
                    <a:lstStyle/>
                    <a:p>
                      <a:pPr marL="104140" marR="0">
                        <a:lnSpc>
                          <a:spcPct val="115000"/>
                        </a:lnSpc>
                        <a:spcBef>
                          <a:spcPts val="0"/>
                        </a:spcBef>
                        <a:spcAft>
                          <a:spcPts val="0"/>
                        </a:spcAft>
                      </a:pPr>
                      <a:endParaRPr lang="es-VE"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9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solidFill>
                      <a:schemeClr val="accent3">
                        <a:lumMod val="40000"/>
                        <a:lumOff val="60000"/>
                      </a:schemeClr>
                    </a:solidFill>
                  </a:tcPr>
                </a:tc>
                <a:tc vMerge="1">
                  <a:txBody>
                    <a:bodyPr/>
                    <a:lstStyle/>
                    <a:p>
                      <a:pPr marL="0" marR="0" algn="ctr">
                        <a:lnSpc>
                          <a:spcPct val="115000"/>
                        </a:lnSpc>
                        <a:spcBef>
                          <a:spcPts val="0"/>
                        </a:spcBef>
                        <a:spcAft>
                          <a:spcPts val="0"/>
                        </a:spcAft>
                      </a:pPr>
                      <a:endParaRPr lang="en-US" sz="1100" b="1" dirty="0">
                        <a:solidFill>
                          <a:schemeClr val="tx1"/>
                        </a:solidFill>
                        <a:latin typeface="Calibri"/>
                        <a:ea typeface="Times New Roman"/>
                        <a:cs typeface="Times New Roman"/>
                      </a:endParaRPr>
                    </a:p>
                  </a:txBody>
                  <a:tcPr marL="41959" marR="41959" marT="0" marB="0" anchor="ctr">
                    <a:solidFill>
                      <a:schemeClr val="accent3">
                        <a:lumMod val="40000"/>
                        <a:lumOff val="60000"/>
                      </a:schemeClr>
                    </a:solidFill>
                  </a:tcPr>
                </a:tc>
                <a:tc>
                  <a:txBody>
                    <a:bodyPr/>
                    <a:lstStyle/>
                    <a:p>
                      <a:pPr algn="l">
                        <a:lnSpc>
                          <a:spcPct val="115000"/>
                        </a:lnSpc>
                        <a:spcAft>
                          <a:spcPts val="0"/>
                        </a:spcAft>
                      </a:pPr>
                      <a:r>
                        <a:rPr lang="es-ES" sz="700" b="1" u="none" strike="noStrike" dirty="0">
                          <a:solidFill>
                            <a:schemeClr val="tx1"/>
                          </a:solidFill>
                          <a:latin typeface="Calibri"/>
                          <a:ea typeface="Times New Roman"/>
                          <a:cs typeface="Calibri"/>
                        </a:rPr>
                        <a:t>La estructura del </a:t>
                      </a:r>
                      <a:r>
                        <a:rPr lang="es-ES" sz="700" b="1" u="none" strike="noStrike" dirty="0" smtClean="0">
                          <a:solidFill>
                            <a:schemeClr val="tx1"/>
                          </a:solidFill>
                          <a:latin typeface="Calibri"/>
                          <a:ea typeface="Times New Roman"/>
                          <a:cs typeface="Calibri"/>
                        </a:rPr>
                        <a:t>guión.</a:t>
                      </a:r>
                      <a:endParaRPr lang="es-VE" sz="700" dirty="0">
                        <a:solidFill>
                          <a:schemeClr val="tx1"/>
                        </a:solidFill>
                        <a:latin typeface="Calibri"/>
                        <a:ea typeface="Times New Roman"/>
                        <a:cs typeface="Times New Roman"/>
                      </a:endParaRPr>
                    </a:p>
                  </a:txBody>
                  <a:tcPr marL="68580" marR="68580" marT="0" marB="0">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endParaRPr lang="es-VE" sz="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tr>
              <a:tr h="80706">
                <a:tc vMerge="1">
                  <a:txBody>
                    <a:bodyPr/>
                    <a:lstStyle/>
                    <a:p>
                      <a:pPr marL="104140" marR="0">
                        <a:lnSpc>
                          <a:spcPct val="115000"/>
                        </a:lnSpc>
                        <a:spcBef>
                          <a:spcPts val="0"/>
                        </a:spcBef>
                        <a:spcAft>
                          <a:spcPts val="0"/>
                        </a:spcAft>
                      </a:pPr>
                      <a:endParaRPr lang="es-VE"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9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lnT w="12700" cap="flat" cmpd="sng" algn="ctr">
                      <a:solidFill>
                        <a:schemeClr val="bg1"/>
                      </a:solidFill>
                      <a:prstDash val="solid"/>
                      <a:round/>
                      <a:headEnd type="none" w="med" len="med"/>
                      <a:tailEnd type="none" w="med" len="med"/>
                    </a:lnT>
                    <a:solidFill>
                      <a:schemeClr val="accent3">
                        <a:lumMod val="40000"/>
                        <a:lumOff val="60000"/>
                      </a:schemeClr>
                    </a:solidFill>
                  </a:tcPr>
                </a:tc>
                <a:tc vMerge="1">
                  <a:txBody>
                    <a:bodyPr/>
                    <a:lstStyle/>
                    <a:p>
                      <a:pPr marL="0" marR="0" algn="ctr">
                        <a:lnSpc>
                          <a:spcPct val="115000"/>
                        </a:lnSpc>
                        <a:spcBef>
                          <a:spcPts val="0"/>
                        </a:spcBef>
                        <a:spcAft>
                          <a:spcPts val="0"/>
                        </a:spcAft>
                      </a:pPr>
                      <a:endParaRPr lang="en-US" sz="1000" b="1" dirty="0">
                        <a:solidFill>
                          <a:schemeClr val="tx1"/>
                        </a:solidFill>
                        <a:latin typeface="Calibri"/>
                        <a:ea typeface="Times New Roman"/>
                        <a:cs typeface="Times New Roman"/>
                      </a:endParaRPr>
                    </a:p>
                  </a:txBody>
                  <a:tcPr marL="41959" marR="41959" marT="0" marB="0" anchor="ctr">
                    <a:lnT w="12700" cap="flat" cmpd="sng" algn="ctr">
                      <a:solidFill>
                        <a:schemeClr val="bg1"/>
                      </a:solidFill>
                      <a:prstDash val="solid"/>
                      <a:round/>
                      <a:headEnd type="none" w="med" len="med"/>
                      <a:tailEnd type="none" w="med" len="med"/>
                    </a:lnT>
                    <a:solidFill>
                      <a:schemeClr val="accent3">
                        <a:lumMod val="40000"/>
                        <a:lumOff val="60000"/>
                      </a:schemeClr>
                    </a:solidFill>
                  </a:tcPr>
                </a:tc>
                <a:tc>
                  <a:txBody>
                    <a:bodyPr/>
                    <a:lstStyle/>
                    <a:p>
                      <a:pPr algn="ctr"/>
                      <a:r>
                        <a:rPr lang="es-ES" sz="800" b="1" u="sng" kern="1200" dirty="0" smtClean="0">
                          <a:solidFill>
                            <a:schemeClr val="dk1"/>
                          </a:solidFill>
                          <a:latin typeface="+mn-lt"/>
                          <a:ea typeface="+mn-ea"/>
                          <a:cs typeface="+mn-cs"/>
                          <a:hlinkClick r:id="rId10"/>
                        </a:rPr>
                        <a:t>EL PUNTO</a:t>
                      </a:r>
                      <a:endParaRPr lang="es-VE" sz="800" dirty="0"/>
                    </a:p>
                  </a:txBody>
                  <a:tcPr marL="68580" marR="68580" marT="0" marB="0">
                    <a:lnT w="127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a:lnSpc>
                          <a:spcPct val="115000"/>
                        </a:lnSpc>
                        <a:spcAft>
                          <a:spcPts val="0"/>
                        </a:spcAft>
                      </a:pPr>
                      <a:endParaRPr lang="es-VE" sz="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tr>
              <a:tr h="80706">
                <a:tc vMerge="1">
                  <a:txBody>
                    <a:bodyPr/>
                    <a:lstStyle/>
                    <a:p>
                      <a:pPr marL="104140" marR="0">
                        <a:lnSpc>
                          <a:spcPct val="115000"/>
                        </a:lnSpc>
                        <a:spcBef>
                          <a:spcPts val="0"/>
                        </a:spcBef>
                        <a:spcAft>
                          <a:spcPts val="0"/>
                        </a:spcAft>
                      </a:pPr>
                      <a:endParaRPr lang="es-VE"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0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700" b="1" u="none" strike="noStrike" dirty="0">
                          <a:solidFill>
                            <a:schemeClr val="tx1"/>
                          </a:solidFill>
                          <a:latin typeface="Calibri"/>
                          <a:ea typeface="Times New Roman"/>
                          <a:cs typeface="Calibri"/>
                        </a:rPr>
                        <a:t>Actividades con el </a:t>
                      </a:r>
                      <a:r>
                        <a:rPr lang="es-ES" sz="700" b="1" u="none" strike="noStrike" dirty="0" smtClean="0">
                          <a:solidFill>
                            <a:schemeClr val="tx1"/>
                          </a:solidFill>
                          <a:latin typeface="Calibri"/>
                          <a:ea typeface="Times New Roman"/>
                          <a:cs typeface="Calibri"/>
                        </a:rPr>
                        <a:t>punto.</a:t>
                      </a:r>
                      <a:endParaRPr lang="es-VE" sz="700" dirty="0">
                        <a:solidFill>
                          <a:schemeClr val="tx1"/>
                        </a:solidFill>
                        <a:latin typeface="Calibri"/>
                        <a:ea typeface="Times New Roman"/>
                        <a:cs typeface="Times New Roman"/>
                      </a:endParaRPr>
                    </a:p>
                  </a:txBody>
                  <a:tcPr marL="68580" marR="68580" marT="0" marB="0">
                    <a:solidFill>
                      <a:schemeClr val="accent6">
                        <a:lumMod val="20000"/>
                        <a:lumOff val="80000"/>
                      </a:schemeClr>
                    </a:solidFill>
                  </a:tcPr>
                </a:tc>
                <a:tc>
                  <a:txBody>
                    <a:bodyPr/>
                    <a:lstStyle/>
                    <a:p>
                      <a:pPr>
                        <a:lnSpc>
                          <a:spcPct val="115000"/>
                        </a:lnSpc>
                        <a:spcAft>
                          <a:spcPts val="0"/>
                        </a:spcAft>
                      </a:pPr>
                      <a:r>
                        <a:rPr lang="es-VE" sz="7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Con orientación docente.</a:t>
                      </a:r>
                      <a:endParaRPr lang="es-VE" sz="7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tr>
              <a:tr h="80706">
                <a:tc vMerge="1">
                  <a:txBody>
                    <a:bodyPr/>
                    <a:lstStyle/>
                    <a:p>
                      <a:pPr marL="104140" marR="0">
                        <a:lnSpc>
                          <a:spcPct val="115000"/>
                        </a:lnSpc>
                        <a:spcBef>
                          <a:spcPts val="0"/>
                        </a:spcBef>
                        <a:spcAft>
                          <a:spcPts val="0"/>
                        </a:spcAft>
                      </a:pPr>
                      <a:endParaRPr lang="es-VE"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0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700" b="1" u="none" strike="noStrike" dirty="0">
                          <a:solidFill>
                            <a:schemeClr val="tx1"/>
                          </a:solidFill>
                          <a:latin typeface="Calibri"/>
                          <a:ea typeface="Times New Roman"/>
                          <a:cs typeface="Calibri"/>
                        </a:rPr>
                        <a:t>El punto y </a:t>
                      </a:r>
                      <a:r>
                        <a:rPr lang="es-ES" sz="700" b="1" u="none" strike="noStrike" dirty="0" smtClean="0">
                          <a:solidFill>
                            <a:schemeClr val="tx1"/>
                          </a:solidFill>
                          <a:latin typeface="Calibri"/>
                          <a:ea typeface="Times New Roman"/>
                          <a:cs typeface="Calibri"/>
                        </a:rPr>
                        <a:t>seguido.</a:t>
                      </a:r>
                      <a:endParaRPr lang="es-VE" sz="700" dirty="0">
                        <a:solidFill>
                          <a:schemeClr val="tx1"/>
                        </a:solidFill>
                        <a:latin typeface="Calibri"/>
                        <a:ea typeface="Times New Roman"/>
                        <a:cs typeface="Times New Roman"/>
                      </a:endParaRPr>
                    </a:p>
                  </a:txBody>
                  <a:tcPr marL="68580" marR="68580" marT="0" marB="0">
                    <a:solidFill>
                      <a:schemeClr val="accent6">
                        <a:lumMod val="20000"/>
                        <a:lumOff val="80000"/>
                      </a:schemeClr>
                    </a:solidFill>
                  </a:tcPr>
                </a:tc>
                <a:tc>
                  <a:txBody>
                    <a:bodyPr/>
                    <a:lstStyle/>
                    <a:p>
                      <a:pPr>
                        <a:lnSpc>
                          <a:spcPct val="115000"/>
                        </a:lnSpc>
                        <a:spcAft>
                          <a:spcPts val="0"/>
                        </a:spcAft>
                      </a:pPr>
                      <a:endParaRPr lang="es-VE" sz="7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tr>
              <a:tr h="80706">
                <a:tc vMerge="1">
                  <a:txBody>
                    <a:bodyPr/>
                    <a:lstStyle/>
                    <a:p>
                      <a:pPr marL="104140" marR="0">
                        <a:lnSpc>
                          <a:spcPct val="115000"/>
                        </a:lnSpc>
                        <a:spcBef>
                          <a:spcPts val="0"/>
                        </a:spcBef>
                        <a:spcAft>
                          <a:spcPts val="0"/>
                        </a:spcAft>
                      </a:pPr>
                      <a:endParaRPr lang="es-VE"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0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700" b="1" u="none" strike="noStrike" dirty="0">
                          <a:solidFill>
                            <a:schemeClr val="tx1"/>
                          </a:solidFill>
                          <a:latin typeface="Calibri"/>
                          <a:ea typeface="Times New Roman"/>
                          <a:cs typeface="Calibri"/>
                        </a:rPr>
                        <a:t>El </a:t>
                      </a:r>
                      <a:r>
                        <a:rPr lang="es-ES" sz="700" b="1" u="none" strike="noStrike" dirty="0" smtClean="0">
                          <a:solidFill>
                            <a:schemeClr val="tx1"/>
                          </a:solidFill>
                          <a:latin typeface="Calibri"/>
                          <a:ea typeface="Times New Roman"/>
                          <a:cs typeface="Calibri"/>
                        </a:rPr>
                        <a:t>punto.</a:t>
                      </a:r>
                      <a:endParaRPr lang="es-VE" sz="700" dirty="0">
                        <a:solidFill>
                          <a:schemeClr val="tx1"/>
                        </a:solidFill>
                        <a:latin typeface="Calibri"/>
                        <a:ea typeface="Times New Roman"/>
                        <a:cs typeface="Times New Roman"/>
                      </a:endParaRPr>
                    </a:p>
                  </a:txBody>
                  <a:tcPr marL="68580" marR="68580" marT="0" marB="0">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endParaRPr lang="es-VE" sz="7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tr>
              <a:tr h="190987">
                <a:tc vMerge="1">
                  <a:txBody>
                    <a:bodyPr/>
                    <a:lstStyle/>
                    <a:p>
                      <a:pPr marL="104140" marR="0">
                        <a:lnSpc>
                          <a:spcPct val="115000"/>
                        </a:lnSpc>
                        <a:spcBef>
                          <a:spcPts val="0"/>
                        </a:spcBef>
                        <a:spcAft>
                          <a:spcPts val="0"/>
                        </a:spcAft>
                      </a:pPr>
                      <a:endParaRPr lang="es-VE" sz="1000" dirty="0">
                        <a:solidFill>
                          <a:schemeClr val="tx1"/>
                        </a:solidFill>
                        <a:latin typeface="Calibri"/>
                        <a:ea typeface="Times New Roman"/>
                        <a:cs typeface="Times New Roman"/>
                      </a:endParaRPr>
                    </a:p>
                  </a:txBody>
                  <a:tcPr marL="41959" marR="41959" marT="0" marB="0" anchor="ctr">
                    <a:solidFill>
                      <a:schemeClr val="accent3">
                        <a:lumMod val="40000"/>
                        <a:lumOff val="60000"/>
                      </a:schemeClr>
                    </a:solidFill>
                  </a:tcPr>
                </a:tc>
                <a:tc rowSpan="9">
                  <a:txBody>
                    <a:bodyPr/>
                    <a:lstStyle/>
                    <a:p>
                      <a:pPr>
                        <a:lnSpc>
                          <a:spcPct val="115000"/>
                        </a:lnSpc>
                        <a:spcAft>
                          <a:spcPts val="0"/>
                        </a:spcAft>
                      </a:pPr>
                      <a:r>
                        <a:rPr lang="es-VE" sz="7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Reconoce</a:t>
                      </a:r>
                      <a:r>
                        <a:rPr lang="es-VE" sz="7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y emplea sufijos y prefijos de uso frecuente.</a:t>
                      </a:r>
                    </a:p>
                    <a:p>
                      <a:pPr>
                        <a:lnSpc>
                          <a:spcPct val="115000"/>
                        </a:lnSpc>
                        <a:spcAft>
                          <a:spcPts val="0"/>
                        </a:spcAft>
                      </a:pPr>
                      <a:endParaRPr lang="es-VE" sz="7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s-VE" sz="7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Forma palabras por composición y derivación .</a:t>
                      </a:r>
                    </a:p>
                    <a:p>
                      <a:pPr>
                        <a:lnSpc>
                          <a:spcPct val="115000"/>
                        </a:lnSpc>
                        <a:spcAft>
                          <a:spcPts val="0"/>
                        </a:spcAft>
                      </a:pPr>
                      <a:endParaRPr lang="es-VE" sz="7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s-VE" sz="7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Sustituye vocablos por sinónimos y formas pronominales en la redacción de textos escritos.</a:t>
                      </a:r>
                      <a:endParaRPr lang="es-VE" sz="7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lnB w="12700" cap="flat" cmpd="sng" algn="ctr">
                      <a:solidFill>
                        <a:schemeClr val="bg1"/>
                      </a:solidFill>
                      <a:prstDash val="solid"/>
                      <a:round/>
                      <a:headEnd type="none" w="med" len="med"/>
                      <a:tailEnd type="none" w="med" len="med"/>
                    </a:lnB>
                    <a:solidFill>
                      <a:schemeClr val="accent6">
                        <a:lumMod val="20000"/>
                        <a:lumOff val="80000"/>
                      </a:schemeClr>
                    </a:solidFill>
                  </a:tcPr>
                </a:tc>
                <a:tc rowSpan="9">
                  <a:txBody>
                    <a:bodyPr/>
                    <a:lstStyle/>
                    <a:p>
                      <a:pPr marL="0" marR="0" algn="ctr">
                        <a:lnSpc>
                          <a:spcPct val="115000"/>
                        </a:lnSpc>
                        <a:spcBef>
                          <a:spcPts val="0"/>
                        </a:spcBef>
                        <a:spcAft>
                          <a:spcPts val="0"/>
                        </a:spcAft>
                      </a:pPr>
                      <a:r>
                        <a:rPr lang="en-US" sz="1000" b="1" dirty="0" smtClean="0">
                          <a:solidFill>
                            <a:schemeClr val="tx1"/>
                          </a:solidFill>
                          <a:latin typeface="Calibri"/>
                          <a:ea typeface="Times New Roman"/>
                          <a:cs typeface="Times New Roman"/>
                          <a:hlinkClick r:id="rId7"/>
                        </a:rPr>
                        <a:t>VOCABULARIO</a:t>
                      </a:r>
                      <a:endParaRPr lang="en-US" sz="1000" b="1" dirty="0">
                        <a:solidFill>
                          <a:schemeClr val="tx1"/>
                        </a:solidFill>
                        <a:latin typeface="Calibri"/>
                        <a:ea typeface="Times New Roman"/>
                        <a:cs typeface="Times New Roman"/>
                      </a:endParaRPr>
                    </a:p>
                  </a:txBody>
                  <a:tcPr marL="41959" marR="4195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1000"/>
                        </a:spcAft>
                      </a:pPr>
                      <a:r>
                        <a:rPr lang="es-ES" sz="800" b="1" u="sng" dirty="0" smtClean="0">
                          <a:solidFill>
                            <a:srgbClr val="0000FF"/>
                          </a:solidFill>
                          <a:latin typeface="Calibri"/>
                          <a:ea typeface="Times New Roman"/>
                          <a:cs typeface="Calibri"/>
                          <a:hlinkClick r:id="rId11"/>
                        </a:rPr>
                        <a:t>Actividades</a:t>
                      </a:r>
                      <a:r>
                        <a:rPr lang="es-ES" sz="800" b="1" u="sng" baseline="0" dirty="0" smtClean="0">
                          <a:solidFill>
                            <a:srgbClr val="0000FF"/>
                          </a:solidFill>
                          <a:latin typeface="Calibri"/>
                          <a:ea typeface="Times New Roman"/>
                          <a:cs typeface="Calibri"/>
                          <a:hlinkClick r:id="rId11"/>
                        </a:rPr>
                        <a:t> de vocabulario</a:t>
                      </a:r>
                      <a:endParaRPr lang="es-VE" sz="800" dirty="0">
                        <a:latin typeface="Calibri"/>
                        <a:ea typeface="Times New Roman"/>
                        <a:cs typeface="Times New Roman"/>
                      </a:endParaRPr>
                    </a:p>
                  </a:txBody>
                  <a:tcPr marL="89535" marR="8953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endParaRPr lang="es-VE" sz="7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lnB w="12700" cap="flat" cmpd="sng" algn="ctr">
                      <a:solidFill>
                        <a:schemeClr val="bg1"/>
                      </a:solidFill>
                      <a:prstDash val="solid"/>
                      <a:round/>
                      <a:headEnd type="none" w="med" len="med"/>
                      <a:tailEnd type="none" w="med" len="med"/>
                    </a:lnB>
                    <a:solidFill>
                      <a:schemeClr val="accent6">
                        <a:lumMod val="20000"/>
                        <a:lumOff val="80000"/>
                      </a:schemeClr>
                    </a:solidFill>
                  </a:tcPr>
                </a:tc>
              </a:tr>
              <a:tr h="158044">
                <a:tc vMerge="1">
                  <a:txBody>
                    <a:bodyPr/>
                    <a:lstStyle/>
                    <a:p>
                      <a:endParaRPr lang="es-VE"/>
                    </a:p>
                  </a:txBody>
                  <a:tcPr/>
                </a:tc>
                <a:tc vMerge="1">
                  <a:txBody>
                    <a:bodyPr/>
                    <a:lstStyle/>
                    <a:p>
                      <a:endParaRPr lang="es-VE"/>
                    </a:p>
                  </a:txBody>
                  <a:tcPr/>
                </a:tc>
                <a:tc vMerge="1">
                  <a:txBody>
                    <a:bodyPr/>
                    <a:lstStyle/>
                    <a:p>
                      <a:endParaRPr lang="es-VE"/>
                    </a:p>
                  </a:txBody>
                  <a:tcPr/>
                </a:tc>
                <a:tc>
                  <a:txBody>
                    <a:bodyPr/>
                    <a:lstStyle/>
                    <a:p>
                      <a:pPr algn="l">
                        <a:lnSpc>
                          <a:spcPct val="115000"/>
                        </a:lnSpc>
                        <a:spcAft>
                          <a:spcPts val="0"/>
                        </a:spcAft>
                      </a:pPr>
                      <a:r>
                        <a:rPr lang="es-ES" sz="700" b="1" u="none" strike="noStrike" dirty="0" smtClean="0">
                          <a:solidFill>
                            <a:schemeClr val="tx1"/>
                          </a:solidFill>
                          <a:latin typeface="Calibri"/>
                          <a:ea typeface="Times New Roman"/>
                          <a:cs typeface="Calibri"/>
                        </a:rPr>
                        <a:t>Vocabulario. Actividad 1</a:t>
                      </a:r>
                      <a:endParaRPr lang="es-VE" sz="700" dirty="0">
                        <a:solidFill>
                          <a:schemeClr val="tx1"/>
                        </a:solidFill>
                        <a:latin typeface="Calibri"/>
                        <a:ea typeface="Times New Roman"/>
                        <a:cs typeface="Times New Roman"/>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endParaRPr lang="es-VE" sz="1050" dirty="0">
                        <a:latin typeface="Calibri"/>
                        <a:ea typeface="Times New Roman"/>
                        <a:cs typeface="Times New Roman"/>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169334">
                <a:tc vMerge="1">
                  <a:txBody>
                    <a:bodyPr/>
                    <a:lstStyle/>
                    <a:p>
                      <a:endParaRPr lang="es-VE"/>
                    </a:p>
                  </a:txBody>
                  <a:tcPr/>
                </a:tc>
                <a:tc vMerge="1">
                  <a:txBody>
                    <a:bodyPr/>
                    <a:lstStyle/>
                    <a:p>
                      <a:endParaRPr lang="es-VE"/>
                    </a:p>
                  </a:txBody>
                  <a:tcPr/>
                </a:tc>
                <a:tc vMerge="1">
                  <a:txBody>
                    <a:bodyPr/>
                    <a:lstStyle/>
                    <a:p>
                      <a:endParaRPr lang="es-VE"/>
                    </a:p>
                  </a:txBody>
                  <a:tcPr/>
                </a:tc>
                <a:tc>
                  <a:txBody>
                    <a:bodyPr/>
                    <a:lstStyle/>
                    <a:p>
                      <a:pPr algn="l">
                        <a:lnSpc>
                          <a:spcPct val="115000"/>
                        </a:lnSpc>
                        <a:spcAft>
                          <a:spcPts val="0"/>
                        </a:spcAft>
                      </a:pPr>
                      <a:r>
                        <a:rPr lang="es-ES" sz="700" b="1" u="none" strike="noStrike" dirty="0" smtClean="0">
                          <a:solidFill>
                            <a:schemeClr val="tx1"/>
                          </a:solidFill>
                          <a:latin typeface="Calibri"/>
                          <a:ea typeface="Times New Roman"/>
                          <a:cs typeface="Calibri"/>
                        </a:rPr>
                        <a:t>Vocabulario. Actividad </a:t>
                      </a:r>
                      <a:r>
                        <a:rPr lang="es-ES" sz="700" b="1" u="none" strike="noStrike" dirty="0">
                          <a:solidFill>
                            <a:schemeClr val="tx1"/>
                          </a:solidFill>
                          <a:latin typeface="Calibri"/>
                          <a:ea typeface="Times New Roman"/>
                          <a:cs typeface="Calibri"/>
                        </a:rPr>
                        <a:t>2</a:t>
                      </a:r>
                      <a:r>
                        <a:rPr lang="es-ES" sz="700" b="1" dirty="0">
                          <a:solidFill>
                            <a:schemeClr val="tx1"/>
                          </a:solidFill>
                          <a:latin typeface="Calibri"/>
                          <a:ea typeface="Times New Roman"/>
                          <a:cs typeface="Calibri"/>
                        </a:rPr>
                        <a:t> </a:t>
                      </a:r>
                      <a:endParaRPr lang="es-VE" sz="700" dirty="0">
                        <a:solidFill>
                          <a:schemeClr val="tx1"/>
                        </a:solidFill>
                        <a:latin typeface="Calibri"/>
                        <a:ea typeface="Times New Roman"/>
                        <a:cs typeface="Times New Roman"/>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endParaRPr lang="es-VE" sz="1050" dirty="0">
                        <a:latin typeface="Calibri"/>
                        <a:ea typeface="Times New Roman"/>
                        <a:cs typeface="Times New Roman"/>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135466">
                <a:tc vMerge="1">
                  <a:txBody>
                    <a:bodyPr/>
                    <a:lstStyle/>
                    <a:p>
                      <a:endParaRPr lang="es-VE"/>
                    </a:p>
                  </a:txBody>
                  <a:tcPr/>
                </a:tc>
                <a:tc vMerge="1">
                  <a:txBody>
                    <a:bodyPr/>
                    <a:lstStyle/>
                    <a:p>
                      <a:endParaRPr lang="es-VE"/>
                    </a:p>
                  </a:txBody>
                  <a:tcPr/>
                </a:tc>
                <a:tc vMerge="1">
                  <a:txBody>
                    <a:bodyPr/>
                    <a:lstStyle/>
                    <a:p>
                      <a:endParaRPr lang="es-VE"/>
                    </a:p>
                  </a:txBody>
                  <a:tcPr/>
                </a:tc>
                <a:tc>
                  <a:txBody>
                    <a:bodyPr/>
                    <a:lstStyle/>
                    <a:p>
                      <a:pPr algn="l">
                        <a:lnSpc>
                          <a:spcPct val="115000"/>
                        </a:lnSpc>
                        <a:spcAft>
                          <a:spcPts val="0"/>
                        </a:spcAft>
                      </a:pPr>
                      <a:r>
                        <a:rPr lang="es-ES" sz="700" b="1" u="none" strike="noStrike" dirty="0" smtClean="0">
                          <a:solidFill>
                            <a:schemeClr val="tx1"/>
                          </a:solidFill>
                          <a:latin typeface="Calibri"/>
                          <a:ea typeface="Times New Roman"/>
                          <a:cs typeface="Calibri"/>
                        </a:rPr>
                        <a:t>Vocabulario. Actividad </a:t>
                      </a:r>
                      <a:r>
                        <a:rPr lang="es-ES" sz="700" b="1" u="none" strike="noStrike" dirty="0">
                          <a:solidFill>
                            <a:schemeClr val="tx1"/>
                          </a:solidFill>
                          <a:latin typeface="Calibri"/>
                          <a:ea typeface="Times New Roman"/>
                          <a:cs typeface="Calibri"/>
                        </a:rPr>
                        <a:t>3</a:t>
                      </a:r>
                      <a:r>
                        <a:rPr lang="es-ES" sz="700" b="1" dirty="0">
                          <a:solidFill>
                            <a:schemeClr val="tx1"/>
                          </a:solidFill>
                          <a:latin typeface="Calibri"/>
                          <a:ea typeface="Times New Roman"/>
                          <a:cs typeface="Calibri"/>
                        </a:rPr>
                        <a:t> </a:t>
                      </a:r>
                      <a:endParaRPr lang="es-VE" sz="700" dirty="0">
                        <a:solidFill>
                          <a:schemeClr val="tx1"/>
                        </a:solidFill>
                        <a:latin typeface="Calibri"/>
                        <a:ea typeface="Times New Roman"/>
                        <a:cs typeface="Times New Roman"/>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endParaRPr lang="es-VE" sz="1050" dirty="0">
                        <a:latin typeface="Calibri"/>
                        <a:ea typeface="Times New Roman"/>
                        <a:cs typeface="Times New Roman"/>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175880">
                <a:tc vMerge="1">
                  <a:txBody>
                    <a:bodyPr/>
                    <a:lstStyle/>
                    <a:p>
                      <a:endParaRPr lang="es-VE"/>
                    </a:p>
                  </a:txBody>
                  <a:tcPr/>
                </a:tc>
                <a:tc vMerge="1">
                  <a:txBody>
                    <a:bodyPr/>
                    <a:lstStyle/>
                    <a:p>
                      <a:endParaRPr lang="es-VE"/>
                    </a:p>
                  </a:txBody>
                  <a:tcPr/>
                </a:tc>
                <a:tc vMerge="1">
                  <a:txBody>
                    <a:bodyPr/>
                    <a:lstStyle/>
                    <a:p>
                      <a:endParaRPr lang="es-VE"/>
                    </a:p>
                  </a:txBody>
                  <a:tcPr/>
                </a:tc>
                <a:tc>
                  <a:txBody>
                    <a:bodyPr/>
                    <a:lstStyle/>
                    <a:p>
                      <a:pPr algn="l">
                        <a:lnSpc>
                          <a:spcPct val="115000"/>
                        </a:lnSpc>
                        <a:spcAft>
                          <a:spcPts val="0"/>
                        </a:spcAft>
                      </a:pPr>
                      <a:r>
                        <a:rPr lang="es-ES" sz="700" b="1" dirty="0" smtClean="0">
                          <a:solidFill>
                            <a:schemeClr val="tx1"/>
                          </a:solidFill>
                          <a:latin typeface="Calibri"/>
                          <a:ea typeface="Times New Roman"/>
                          <a:cs typeface="Calibri"/>
                        </a:rPr>
                        <a:t>Vocabulario. Actividad </a:t>
                      </a:r>
                      <a:r>
                        <a:rPr lang="es-ES" sz="700" b="1" dirty="0">
                          <a:solidFill>
                            <a:schemeClr val="tx1"/>
                          </a:solidFill>
                          <a:latin typeface="Calibri"/>
                          <a:ea typeface="Times New Roman"/>
                          <a:cs typeface="Calibri"/>
                        </a:rPr>
                        <a:t>4 </a:t>
                      </a:r>
                      <a:endParaRPr lang="es-VE" sz="700" dirty="0">
                        <a:solidFill>
                          <a:schemeClr val="tx1"/>
                        </a:solidFill>
                        <a:latin typeface="Calibri"/>
                        <a:ea typeface="Times New Roman"/>
                        <a:cs typeface="Times New Roman"/>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endParaRPr lang="es-VE" sz="1050" dirty="0">
                        <a:latin typeface="Calibri"/>
                        <a:ea typeface="Times New Roman"/>
                        <a:cs typeface="Times New Roman"/>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191912">
                <a:tc vMerge="1">
                  <a:txBody>
                    <a:bodyPr/>
                    <a:lstStyle/>
                    <a:p>
                      <a:endParaRPr lang="es-VE"/>
                    </a:p>
                  </a:txBody>
                  <a:tcPr/>
                </a:tc>
                <a:tc vMerge="1">
                  <a:txBody>
                    <a:bodyPr/>
                    <a:lstStyle/>
                    <a:p>
                      <a:endParaRPr lang="es-VE"/>
                    </a:p>
                  </a:txBody>
                  <a:tcPr/>
                </a:tc>
                <a:tc vMerge="1">
                  <a:txBody>
                    <a:bodyPr/>
                    <a:lstStyle/>
                    <a:p>
                      <a:endParaRPr lang="es-VE"/>
                    </a:p>
                  </a:txBody>
                  <a:tcPr/>
                </a:tc>
                <a:tc>
                  <a:txBody>
                    <a:bodyPr/>
                    <a:lstStyle/>
                    <a:p>
                      <a:pPr algn="l">
                        <a:lnSpc>
                          <a:spcPct val="115000"/>
                        </a:lnSpc>
                        <a:spcAft>
                          <a:spcPts val="0"/>
                        </a:spcAft>
                      </a:pPr>
                      <a:r>
                        <a:rPr lang="es-ES" sz="700" b="1" dirty="0" smtClean="0">
                          <a:solidFill>
                            <a:schemeClr val="tx1"/>
                          </a:solidFill>
                          <a:latin typeface="Calibri"/>
                          <a:ea typeface="Times New Roman"/>
                          <a:cs typeface="Calibri"/>
                        </a:rPr>
                        <a:t>Vocabulario. Actividad 5</a:t>
                      </a:r>
                      <a:endParaRPr lang="es-VE" sz="700" dirty="0">
                        <a:solidFill>
                          <a:schemeClr val="tx1"/>
                        </a:solidFill>
                        <a:latin typeface="Calibri"/>
                        <a:ea typeface="Times New Roman"/>
                        <a:cs typeface="Times New Roman"/>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a:lnSpc>
                          <a:spcPct val="115000"/>
                        </a:lnSpc>
                        <a:spcAft>
                          <a:spcPts val="1000"/>
                        </a:spcAft>
                      </a:pPr>
                      <a:r>
                        <a:rPr lang="es-VE" sz="1050">
                          <a:latin typeface="Calibri"/>
                          <a:ea typeface="Times New Roman"/>
                          <a:cs typeface="Times New Roman"/>
                        </a:rPr>
                        <a:t> </a:t>
                      </a:r>
                    </a:p>
                  </a:txBody>
                  <a:tcPr marL="0" marR="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112889">
                <a:tc vMerge="1">
                  <a:txBody>
                    <a:bodyPr/>
                    <a:lstStyle/>
                    <a:p>
                      <a:endParaRPr lang="es-VE"/>
                    </a:p>
                  </a:txBody>
                  <a:tcPr/>
                </a:tc>
                <a:tc vMerge="1">
                  <a:txBody>
                    <a:bodyPr/>
                    <a:lstStyle/>
                    <a:p>
                      <a:endParaRPr lang="es-VE"/>
                    </a:p>
                  </a:txBody>
                  <a:tcPr/>
                </a:tc>
                <a:tc vMerge="1">
                  <a:txBody>
                    <a:bodyPr/>
                    <a:lstStyle/>
                    <a:p>
                      <a:endParaRPr lang="es-VE"/>
                    </a:p>
                  </a:txBody>
                  <a:tcPr/>
                </a:tc>
                <a:tc>
                  <a:txBody>
                    <a:bodyPr/>
                    <a:lstStyle/>
                    <a:p>
                      <a:pPr algn="l">
                        <a:lnSpc>
                          <a:spcPct val="115000"/>
                        </a:lnSpc>
                        <a:spcAft>
                          <a:spcPts val="0"/>
                        </a:spcAft>
                      </a:pPr>
                      <a:r>
                        <a:rPr lang="es-ES" sz="700" b="1" u="none" strike="noStrike" dirty="0" smtClean="0">
                          <a:solidFill>
                            <a:schemeClr val="tx1"/>
                          </a:solidFill>
                          <a:latin typeface="Calibri"/>
                          <a:ea typeface="Times New Roman"/>
                          <a:cs typeface="Calibri"/>
                        </a:rPr>
                        <a:t>Vocabulario. Actividad </a:t>
                      </a:r>
                      <a:r>
                        <a:rPr lang="es-ES" sz="700" b="1" u="none" strike="noStrike" dirty="0">
                          <a:solidFill>
                            <a:schemeClr val="tx1"/>
                          </a:solidFill>
                          <a:latin typeface="Calibri"/>
                          <a:ea typeface="Times New Roman"/>
                          <a:cs typeface="Calibri"/>
                        </a:rPr>
                        <a:t>6</a:t>
                      </a:r>
                      <a:r>
                        <a:rPr lang="es-ES" sz="700" b="1" dirty="0">
                          <a:solidFill>
                            <a:schemeClr val="tx1"/>
                          </a:solidFill>
                          <a:latin typeface="Calibri"/>
                          <a:ea typeface="Times New Roman"/>
                          <a:cs typeface="Calibri"/>
                        </a:rPr>
                        <a:t> </a:t>
                      </a:r>
                      <a:endParaRPr lang="es-VE" sz="700" dirty="0">
                        <a:solidFill>
                          <a:schemeClr val="tx1"/>
                        </a:solidFill>
                        <a:latin typeface="Calibri"/>
                        <a:ea typeface="Times New Roman"/>
                        <a:cs typeface="Times New Roman"/>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a:lnSpc>
                          <a:spcPct val="115000"/>
                        </a:lnSpc>
                        <a:spcAft>
                          <a:spcPts val="1000"/>
                        </a:spcAft>
                      </a:pPr>
                      <a:r>
                        <a:rPr lang="es-VE" sz="1050" dirty="0">
                          <a:latin typeface="Calibri"/>
                          <a:ea typeface="Times New Roman"/>
                          <a:cs typeface="Times New Roman"/>
                        </a:rPr>
                        <a:t> </a:t>
                      </a:r>
                    </a:p>
                  </a:txBody>
                  <a:tcPr marL="0" marR="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0">
                <a:tc vMerge="1">
                  <a:txBody>
                    <a:bodyPr/>
                    <a:lstStyle/>
                    <a:p>
                      <a:endParaRPr lang="es-VE"/>
                    </a:p>
                  </a:txBody>
                  <a:tcPr/>
                </a:tc>
                <a:tc vMerge="1">
                  <a:txBody>
                    <a:bodyPr/>
                    <a:lstStyle/>
                    <a:p>
                      <a:endParaRPr lang="es-VE"/>
                    </a:p>
                  </a:txBody>
                  <a:tcPr/>
                </a:tc>
                <a:tc vMerge="1">
                  <a:txBody>
                    <a:bodyPr/>
                    <a:lstStyle/>
                    <a:p>
                      <a:endParaRPr lang="es-VE"/>
                    </a:p>
                  </a:txBody>
                  <a:tcPr/>
                </a:tc>
                <a:tc>
                  <a:txBody>
                    <a:bodyPr/>
                    <a:lstStyle/>
                    <a:p>
                      <a:pPr algn="l">
                        <a:lnSpc>
                          <a:spcPct val="115000"/>
                        </a:lnSpc>
                        <a:spcAft>
                          <a:spcPts val="0"/>
                        </a:spcAft>
                      </a:pPr>
                      <a:r>
                        <a:rPr lang="es-ES" sz="700" b="1" u="none" strike="noStrike" dirty="0" smtClean="0">
                          <a:solidFill>
                            <a:schemeClr val="tx1"/>
                          </a:solidFill>
                          <a:latin typeface="Calibri"/>
                          <a:ea typeface="Times New Roman"/>
                          <a:cs typeface="Calibri"/>
                        </a:rPr>
                        <a:t>Vocabulario. Actividad 7</a:t>
                      </a:r>
                      <a:endParaRPr lang="es-VE" sz="700" dirty="0">
                        <a:solidFill>
                          <a:schemeClr val="tx1"/>
                        </a:solidFill>
                        <a:latin typeface="Calibri"/>
                        <a:ea typeface="Times New Roman"/>
                        <a:cs typeface="Times New Roman"/>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a:lnSpc>
                          <a:spcPct val="115000"/>
                        </a:lnSpc>
                        <a:spcAft>
                          <a:spcPts val="1000"/>
                        </a:spcAft>
                      </a:pPr>
                      <a:r>
                        <a:rPr lang="es-VE" sz="1050" dirty="0">
                          <a:latin typeface="Calibri"/>
                          <a:ea typeface="Times New Roman"/>
                          <a:cs typeface="Times New Roman"/>
                        </a:rPr>
                        <a:t> </a:t>
                      </a:r>
                    </a:p>
                  </a:txBody>
                  <a:tcPr marL="0" marR="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125984">
                <a:tc vMerge="1">
                  <a:txBody>
                    <a:bodyPr/>
                    <a:lstStyle/>
                    <a:p>
                      <a:endParaRPr lang="es-VE"/>
                    </a:p>
                  </a:txBody>
                  <a:tcPr/>
                </a:tc>
                <a:tc vMerge="1">
                  <a:txBody>
                    <a:bodyPr/>
                    <a:lstStyle/>
                    <a:p>
                      <a:endParaRPr lang="es-VE"/>
                    </a:p>
                  </a:txBody>
                  <a:tcPr/>
                </a:tc>
                <a:tc vMerge="1">
                  <a:txBody>
                    <a:bodyPr/>
                    <a:lstStyle/>
                    <a:p>
                      <a:endParaRPr lang="es-VE"/>
                    </a:p>
                  </a:txBody>
                  <a:tcPr/>
                </a:tc>
                <a:tc>
                  <a:txBody>
                    <a:bodyPr/>
                    <a:lstStyle/>
                    <a:p>
                      <a:pPr algn="l">
                        <a:lnSpc>
                          <a:spcPct val="115000"/>
                        </a:lnSpc>
                        <a:spcAft>
                          <a:spcPts val="0"/>
                        </a:spcAft>
                      </a:pPr>
                      <a:r>
                        <a:rPr lang="es-ES" sz="700" b="1" u="none" strike="noStrike" dirty="0" smtClean="0">
                          <a:solidFill>
                            <a:schemeClr val="tx1"/>
                          </a:solidFill>
                          <a:latin typeface="Calibri"/>
                          <a:ea typeface="Times New Roman"/>
                          <a:cs typeface="Calibri"/>
                        </a:rPr>
                        <a:t>Vocabulario. Actividad </a:t>
                      </a:r>
                      <a:r>
                        <a:rPr lang="es-ES" sz="700" b="1" u="none" strike="noStrike" dirty="0">
                          <a:solidFill>
                            <a:schemeClr val="tx1"/>
                          </a:solidFill>
                          <a:latin typeface="Calibri"/>
                          <a:ea typeface="Times New Roman"/>
                          <a:cs typeface="Calibri"/>
                        </a:rPr>
                        <a:t>8</a:t>
                      </a:r>
                      <a:r>
                        <a:rPr lang="es-ES" sz="700" b="1" dirty="0">
                          <a:solidFill>
                            <a:schemeClr val="tx1"/>
                          </a:solidFill>
                          <a:latin typeface="Calibri"/>
                          <a:ea typeface="Times New Roman"/>
                          <a:cs typeface="Calibri"/>
                        </a:rPr>
                        <a:t> </a:t>
                      </a:r>
                      <a:endParaRPr lang="es-VE" sz="700" dirty="0">
                        <a:solidFill>
                          <a:schemeClr val="tx1"/>
                        </a:solidFill>
                        <a:latin typeface="Calibri"/>
                        <a:ea typeface="Times New Roman"/>
                        <a:cs typeface="Times New Roman"/>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l">
                        <a:lnSpc>
                          <a:spcPct val="115000"/>
                        </a:lnSpc>
                        <a:spcAft>
                          <a:spcPts val="1000"/>
                        </a:spcAft>
                      </a:pPr>
                      <a:r>
                        <a:rPr lang="es-VE" sz="1050" dirty="0">
                          <a:latin typeface="Calibri"/>
                          <a:ea typeface="Times New Roman"/>
                          <a:cs typeface="Times New Roman"/>
                        </a:rPr>
                        <a:t> </a:t>
                      </a:r>
                    </a:p>
                  </a:txBody>
                  <a:tcPr marL="0" marR="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159958">
                <a:tc>
                  <a:txBody>
                    <a:bodyPr/>
                    <a:lstStyle/>
                    <a:p>
                      <a:pPr marL="104140" marR="0">
                        <a:lnSpc>
                          <a:spcPct val="115000"/>
                        </a:lnSpc>
                        <a:spcBef>
                          <a:spcPts val="0"/>
                        </a:spcBef>
                        <a:spcAft>
                          <a:spcPts val="0"/>
                        </a:spcAft>
                      </a:pPr>
                      <a:endParaRPr lang="es-VE" sz="1200" dirty="0">
                        <a:solidFill>
                          <a:schemeClr val="tx1"/>
                        </a:solidFill>
                        <a:latin typeface="Calibri"/>
                        <a:ea typeface="Times New Roman"/>
                        <a:cs typeface="Times New Roman"/>
                      </a:endParaRPr>
                    </a:p>
                  </a:txBody>
                  <a:tcPr marL="41959" marR="41959" marT="0" marB="0" anchor="ctr">
                    <a:lnT w="127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a:lnSpc>
                          <a:spcPct val="115000"/>
                        </a:lnSpc>
                        <a:spcAft>
                          <a:spcPts val="0"/>
                        </a:spcAft>
                      </a:pPr>
                      <a:endParaRPr lang="es-VE" sz="10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lnT w="127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marL="0" marR="0" algn="ctr">
                        <a:lnSpc>
                          <a:spcPct val="115000"/>
                        </a:lnSpc>
                        <a:spcBef>
                          <a:spcPts val="0"/>
                        </a:spcBef>
                        <a:spcAft>
                          <a:spcPts val="0"/>
                        </a:spcAft>
                      </a:pPr>
                      <a:endParaRPr lang="en-US" sz="1100" b="1" dirty="0">
                        <a:solidFill>
                          <a:schemeClr val="tx1"/>
                        </a:solidFill>
                        <a:latin typeface="Calibri"/>
                        <a:ea typeface="Times New Roman"/>
                        <a:cs typeface="Times New Roman"/>
                      </a:endParaRPr>
                    </a:p>
                  </a:txBody>
                  <a:tcPr marL="41959" marR="41959" marT="0" marB="0" anchor="ctr">
                    <a:lnT w="127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algn="l">
                        <a:lnSpc>
                          <a:spcPct val="115000"/>
                        </a:lnSpc>
                        <a:spcAft>
                          <a:spcPts val="0"/>
                        </a:spcAft>
                      </a:pPr>
                      <a:endParaRPr lang="es-VE" sz="800" dirty="0">
                        <a:latin typeface="Calibri"/>
                        <a:ea typeface="Times New Roman"/>
                        <a:cs typeface="Times New Roman"/>
                      </a:endParaRPr>
                    </a:p>
                  </a:txBody>
                  <a:tcPr marL="68580" marR="68580" marT="0" marB="0">
                    <a:lnT w="127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a:lnSpc>
                          <a:spcPct val="115000"/>
                        </a:lnSpc>
                        <a:spcAft>
                          <a:spcPts val="0"/>
                        </a:spcAft>
                      </a:pPr>
                      <a:endParaRPr lang="es-VE"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lnT w="12700" cap="flat" cmpd="sng" algn="ctr">
                      <a:solidFill>
                        <a:schemeClr val="bg1"/>
                      </a:solidFill>
                      <a:prstDash val="solid"/>
                      <a:round/>
                      <a:headEnd type="none" w="med" len="med"/>
                      <a:tailEnd type="none" w="med" len="med"/>
                    </a:lnT>
                    <a:solidFill>
                      <a:schemeClr val="accent6">
                        <a:lumMod val="20000"/>
                        <a:lumOff val="80000"/>
                      </a:schemeClr>
                    </a:solidFill>
                  </a:tcPr>
                </a:tc>
              </a:tr>
            </a:tbl>
          </a:graphicData>
        </a:graphic>
      </p:graphicFrame>
    </p:spTree>
    <p:extLst>
      <p:ext uri="{BB962C8B-B14F-4D97-AF65-F5344CB8AC3E}">
        <p14:creationId xmlns:p14="http://schemas.microsoft.com/office/powerpoint/2010/main" xmlns="" val="403004825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0 CuadroTexto">
            <a:extLst>
              <a:ext uri="{FF2B5EF4-FFF2-40B4-BE49-F238E27FC236}">
                <a16:creationId xmlns="" xmlns:a16="http://schemas.microsoft.com/office/drawing/2014/main" id="{29296CA3-9779-43A2-9FA5-8FA1105CD175}"/>
              </a:ext>
            </a:extLst>
          </p:cNvPr>
          <p:cNvSpPr txBox="1"/>
          <p:nvPr/>
        </p:nvSpPr>
        <p:spPr>
          <a:xfrm>
            <a:off x="6212248" y="8523148"/>
            <a:ext cx="457112" cy="335156"/>
          </a:xfrm>
          <a:prstGeom prst="rect">
            <a:avLst/>
          </a:prstGeom>
          <a:noFill/>
        </p:spPr>
        <p:txBody>
          <a:bodyPr wrap="square" rtlCol="0">
            <a:spAutoFit/>
          </a:bodyPr>
          <a:lstStyle/>
          <a:p>
            <a:pPr marL="60325">
              <a:lnSpc>
                <a:spcPct val="150000"/>
              </a:lnSpc>
            </a:pPr>
            <a:r>
              <a:rPr lang="es-ES" sz="1200" dirty="0" smtClean="0">
                <a:solidFill>
                  <a:schemeClr val="tx1">
                    <a:lumMod val="65000"/>
                    <a:lumOff val="35000"/>
                  </a:schemeClr>
                </a:solidFill>
                <a:latin typeface="Arial" pitchFamily="34" charset="0"/>
                <a:cs typeface="Arial" pitchFamily="34" charset="0"/>
              </a:rPr>
              <a:t>82</a:t>
            </a:r>
            <a:endParaRPr lang="en-US" sz="1200" dirty="0">
              <a:solidFill>
                <a:schemeClr val="tx1">
                  <a:lumMod val="65000"/>
                  <a:lumOff val="35000"/>
                </a:schemeClr>
              </a:solidFill>
              <a:latin typeface="Arial" pitchFamily="34" charset="0"/>
              <a:cs typeface="Arial" pitchFamily="34" charset="0"/>
            </a:endParaRPr>
          </a:p>
        </p:txBody>
      </p:sp>
      <p:pic>
        <p:nvPicPr>
          <p:cNvPr id="5" name="Picture 2" descr="C:\Users\Luis Moya\Desktop\Logo guao.png">
            <a:extLst>
              <a:ext uri="{FF2B5EF4-FFF2-40B4-BE49-F238E27FC236}">
                <a16:creationId xmlns="" xmlns:a16="http://schemas.microsoft.com/office/drawing/2014/main" id="{3D879B1B-02BF-41A0-B043-E7A7C7DB74C9}"/>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279" b="100000" l="0" r="28000"/>
                    </a14:imgEffect>
                  </a14:imgLayer>
                </a14:imgProps>
              </a:ext>
            </a:extLst>
          </a:blip>
          <a:srcRect r="71814"/>
          <a:stretch/>
        </p:blipFill>
        <p:spPr bwMode="auto">
          <a:xfrm>
            <a:off x="5851638" y="8571576"/>
            <a:ext cx="385674" cy="392912"/>
          </a:xfrm>
          <a:prstGeom prst="rect">
            <a:avLst/>
          </a:prstGeom>
          <a:noFill/>
        </p:spPr>
      </p:pic>
      <p:pic>
        <p:nvPicPr>
          <p:cNvPr id="6" name="25 Imagen" descr="pilas.png">
            <a:extLst>
              <a:ext uri="{FF2B5EF4-FFF2-40B4-BE49-F238E27FC236}">
                <a16:creationId xmlns="" xmlns:a16="http://schemas.microsoft.com/office/drawing/2014/main" id="{511E0390-7F1E-40E7-9AE1-479A8561919A}"/>
              </a:ext>
            </a:extLst>
          </p:cNvPr>
          <p:cNvPicPr>
            <a:picLocks noChangeAspect="1"/>
          </p:cNvPicPr>
          <p:nvPr/>
        </p:nvPicPr>
        <p:blipFill>
          <a:blip r:embed="rId4" cstate="print"/>
          <a:stretch>
            <a:fillRect/>
          </a:stretch>
        </p:blipFill>
        <p:spPr>
          <a:xfrm>
            <a:off x="4680453" y="8551690"/>
            <a:ext cx="548747" cy="375928"/>
          </a:xfrm>
          <a:prstGeom prst="rect">
            <a:avLst/>
          </a:prstGeom>
        </p:spPr>
      </p:pic>
      <p:pic>
        <p:nvPicPr>
          <p:cNvPr id="7" name="Picture 1" descr="C:\Users\Luis Moya\Desktop\logo-original.png">
            <a:extLst>
              <a:ext uri="{FF2B5EF4-FFF2-40B4-BE49-F238E27FC236}">
                <a16:creationId xmlns="" xmlns:a16="http://schemas.microsoft.com/office/drawing/2014/main" id="{C71AE936-EB16-43D2-B6C7-9DC0C25F66D1}"/>
              </a:ext>
            </a:extLst>
          </p:cNvPr>
          <p:cNvPicPr>
            <a:picLocks noChangeAspect="1" noChangeArrowheads="1"/>
          </p:cNvPicPr>
          <p:nvPr/>
        </p:nvPicPr>
        <p:blipFill>
          <a:blip r:embed="rId5" cstate="print"/>
          <a:srcRect/>
          <a:stretch>
            <a:fillRect/>
          </a:stretch>
        </p:blipFill>
        <p:spPr bwMode="auto">
          <a:xfrm>
            <a:off x="5303624" y="8574565"/>
            <a:ext cx="429632" cy="389923"/>
          </a:xfrm>
          <a:prstGeom prst="rect">
            <a:avLst/>
          </a:prstGeom>
          <a:noFill/>
        </p:spPr>
      </p:pic>
      <p:sp>
        <p:nvSpPr>
          <p:cNvPr id="8" name="Rectángulo redondeado 34"/>
          <p:cNvSpPr/>
          <p:nvPr/>
        </p:nvSpPr>
        <p:spPr>
          <a:xfrm flipH="1">
            <a:off x="-27384" y="395536"/>
            <a:ext cx="5157192" cy="864096"/>
          </a:xfrm>
          <a:prstGeom prst="roundRect">
            <a:avLst/>
          </a:prstGeom>
          <a:gradFill>
            <a:gsLst>
              <a:gs pos="0">
                <a:schemeClr val="accent1">
                  <a:lumMod val="5000"/>
                  <a:lumOff val="95000"/>
                </a:schemeClr>
              </a:gs>
              <a:gs pos="20000">
                <a:srgbClr val="FFC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3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85184" y="189896"/>
            <a:ext cx="1834486" cy="1438237"/>
          </a:xfrm>
          <a:prstGeom prst="rect">
            <a:avLst/>
          </a:prstGeom>
        </p:spPr>
      </p:pic>
      <p:sp>
        <p:nvSpPr>
          <p:cNvPr id="10" name="Rectangle 6">
            <a:extLst/>
          </p:cNvPr>
          <p:cNvSpPr>
            <a:spLocks noChangeArrowheads="1"/>
          </p:cNvSpPr>
          <p:nvPr/>
        </p:nvSpPr>
        <p:spPr bwMode="auto">
          <a:xfrm>
            <a:off x="44624" y="412087"/>
            <a:ext cx="4635829"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sz="2400" b="1" dirty="0">
                <a:solidFill>
                  <a:schemeClr val="bg1"/>
                </a:solidFill>
              </a:rPr>
              <a:t>Distribución de </a:t>
            </a:r>
            <a:r>
              <a:rPr lang="es-VE" sz="2400" b="1" dirty="0" smtClean="0">
                <a:solidFill>
                  <a:schemeClr val="bg1"/>
                </a:solidFill>
              </a:rPr>
              <a:t>Recursos </a:t>
            </a:r>
            <a:r>
              <a:rPr lang="es-VE" sz="2400" b="1" dirty="0">
                <a:solidFill>
                  <a:schemeClr val="bg1"/>
                </a:solidFill>
              </a:rPr>
              <a:t>GUAO / 5to. grado, 2do. lapso</a:t>
            </a:r>
          </a:p>
        </p:txBody>
      </p:sp>
      <p:graphicFrame>
        <p:nvGraphicFramePr>
          <p:cNvPr id="11" name="Tabla 3"/>
          <p:cNvGraphicFramePr>
            <a:graphicFrameLocks noGrp="1"/>
          </p:cNvGraphicFramePr>
          <p:nvPr>
            <p:extLst>
              <p:ext uri="{D42A27DB-BD31-4B8C-83A1-F6EECF244321}">
                <p14:modId xmlns:p14="http://schemas.microsoft.com/office/powerpoint/2010/main" xmlns="" val="1209808815"/>
              </p:ext>
            </p:extLst>
          </p:nvPr>
        </p:nvGraphicFramePr>
        <p:xfrm>
          <a:off x="332656" y="1808785"/>
          <a:ext cx="6180156" cy="6092160"/>
        </p:xfrm>
        <a:graphic>
          <a:graphicData uri="http://schemas.openxmlformats.org/drawingml/2006/table">
            <a:tbl>
              <a:tblPr firstRow="1" firstCol="1" bandRow="1">
                <a:tableStyleId>{5C22544A-7EE6-4342-B048-85BDC9FD1C3A}</a:tableStyleId>
              </a:tblPr>
              <a:tblGrid>
                <a:gridCol w="1081209">
                  <a:extLst>
                    <a:ext uri="{9D8B030D-6E8A-4147-A177-3AD203B41FA5}">
                      <a16:colId xmlns:a16="http://schemas.microsoft.com/office/drawing/2014/main" xmlns="" val="3562307656"/>
                    </a:ext>
                  </a:extLst>
                </a:gridCol>
                <a:gridCol w="1083227">
                  <a:extLst>
                    <a:ext uri="{9D8B030D-6E8A-4147-A177-3AD203B41FA5}">
                      <a16:colId xmlns:a16="http://schemas.microsoft.com/office/drawing/2014/main" xmlns="" val="3339603837"/>
                    </a:ext>
                  </a:extLst>
                </a:gridCol>
                <a:gridCol w="1137388">
                  <a:extLst>
                    <a:ext uri="{9D8B030D-6E8A-4147-A177-3AD203B41FA5}">
                      <a16:colId xmlns:a16="http://schemas.microsoft.com/office/drawing/2014/main" xmlns="" val="2866981738"/>
                    </a:ext>
                  </a:extLst>
                </a:gridCol>
                <a:gridCol w="1771462">
                  <a:extLst>
                    <a:ext uri="{9D8B030D-6E8A-4147-A177-3AD203B41FA5}">
                      <a16:colId xmlns:a16="http://schemas.microsoft.com/office/drawing/2014/main" xmlns="" val="2680707802"/>
                    </a:ext>
                  </a:extLst>
                </a:gridCol>
                <a:gridCol w="1106870">
                  <a:extLst>
                    <a:ext uri="{9D8B030D-6E8A-4147-A177-3AD203B41FA5}">
                      <a16:colId xmlns:a16="http://schemas.microsoft.com/office/drawing/2014/main" xmlns="" val="583213350"/>
                    </a:ext>
                  </a:extLst>
                </a:gridCol>
              </a:tblGrid>
              <a:tr h="167404">
                <a:tc>
                  <a:txBody>
                    <a:bodyPr/>
                    <a:lstStyle/>
                    <a:p>
                      <a:pPr algn="ctr">
                        <a:lnSpc>
                          <a:spcPct val="115000"/>
                        </a:lnSpc>
                        <a:spcAft>
                          <a:spcPts val="0"/>
                        </a:spcAft>
                      </a:pPr>
                      <a:r>
                        <a:rPr lang="es-VE" sz="1050" dirty="0" smtClean="0">
                          <a:effectLst/>
                        </a:rPr>
                        <a:t>COMPETENCIA</a:t>
                      </a:r>
                      <a:endParaRPr lang="es-VE"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solidFill>
                      <a:srgbClr val="FFC000"/>
                    </a:solidFill>
                  </a:tcPr>
                </a:tc>
                <a:tc>
                  <a:txBody>
                    <a:bodyPr/>
                    <a:lstStyle/>
                    <a:p>
                      <a:pPr algn="ctr">
                        <a:lnSpc>
                          <a:spcPct val="115000"/>
                        </a:lnSpc>
                        <a:spcAft>
                          <a:spcPts val="0"/>
                        </a:spcAft>
                      </a:pPr>
                      <a:r>
                        <a:rPr lang="es-VE" sz="1050" dirty="0" smtClean="0">
                          <a:effectLst/>
                        </a:rPr>
                        <a:t>INDICADORES</a:t>
                      </a:r>
                      <a:endParaRPr lang="es-VE"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solidFill>
                      <a:srgbClr val="FFC000"/>
                    </a:solidFill>
                  </a:tcPr>
                </a:tc>
                <a:tc>
                  <a:txBody>
                    <a:bodyPr/>
                    <a:lstStyle/>
                    <a:p>
                      <a:pPr algn="ctr">
                        <a:lnSpc>
                          <a:spcPct val="115000"/>
                        </a:lnSpc>
                        <a:spcAft>
                          <a:spcPts val="0"/>
                        </a:spcAft>
                      </a:pPr>
                      <a:r>
                        <a:rPr lang="es-VE" sz="1050" dirty="0" smtClean="0">
                          <a:effectLst/>
                        </a:rPr>
                        <a:t>RECURSOS GUAO</a:t>
                      </a:r>
                      <a:endParaRPr lang="es-VE"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solidFill>
                      <a:srgbClr val="FFC000"/>
                    </a:solidFill>
                  </a:tcPr>
                </a:tc>
                <a:tc>
                  <a:txBody>
                    <a:bodyPr/>
                    <a:lstStyle/>
                    <a:p>
                      <a:pPr algn="ctr">
                        <a:lnSpc>
                          <a:spcPct val="115000"/>
                        </a:lnSpc>
                        <a:spcAft>
                          <a:spcPts val="0"/>
                        </a:spcAft>
                      </a:pPr>
                      <a:r>
                        <a:rPr lang="es-VE" sz="1050" dirty="0" smtClean="0">
                          <a:effectLst/>
                        </a:rPr>
                        <a:t>AUDIOVISUALES</a:t>
                      </a:r>
                      <a:endParaRPr lang="es-VE"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solidFill>
                      <a:srgbClr val="FFC000"/>
                    </a:solidFill>
                  </a:tcPr>
                </a:tc>
                <a:tc>
                  <a:txBody>
                    <a:bodyPr/>
                    <a:lstStyle/>
                    <a:p>
                      <a:pPr algn="ctr">
                        <a:lnSpc>
                          <a:spcPct val="115000"/>
                        </a:lnSpc>
                        <a:spcAft>
                          <a:spcPts val="0"/>
                        </a:spcAft>
                      </a:pPr>
                      <a:r>
                        <a:rPr lang="es-VE" sz="1050" dirty="0" smtClean="0">
                          <a:effectLst/>
                        </a:rPr>
                        <a:t>OBSERVACIÓN</a:t>
                      </a:r>
                      <a:endParaRPr lang="es-VE"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solidFill>
                      <a:srgbClr val="FFC000"/>
                    </a:solidFill>
                  </a:tcPr>
                </a:tc>
                <a:extLst>
                  <a:ext uri="{0D108BD9-81ED-4DB2-BD59-A6C34878D82A}">
                    <a16:rowId xmlns:a16="http://schemas.microsoft.com/office/drawing/2014/main" xmlns="" val="2082998596"/>
                  </a:ext>
                </a:extLst>
              </a:tr>
              <a:tr h="318866">
                <a:tc rowSpan="10">
                  <a:txBody>
                    <a:bodyPr/>
                    <a:lstStyle/>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r>
                        <a:rPr lang="es-VE" sz="800" dirty="0" smtClean="0">
                          <a:solidFill>
                            <a:schemeClr val="tx1"/>
                          </a:solidFill>
                          <a:latin typeface="Calibri"/>
                          <a:ea typeface="Times New Roman"/>
                          <a:cs typeface="Times New Roman"/>
                        </a:rPr>
                        <a:t>Utiliza  de manera adecuada los elementos normativos de la lengua y descubre rasgos característicos de su</a:t>
                      </a:r>
                      <a:r>
                        <a:rPr lang="es-VE" sz="800" baseline="0" dirty="0" smtClean="0">
                          <a:solidFill>
                            <a:schemeClr val="tx1"/>
                          </a:solidFill>
                          <a:latin typeface="Calibri"/>
                          <a:ea typeface="Times New Roman"/>
                          <a:cs typeface="Times New Roman"/>
                        </a:rPr>
                        <a:t> funcionamiento.</a:t>
                      </a:r>
                      <a:endParaRPr lang="es-VE" sz="80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smtClean="0">
                        <a:solidFill>
                          <a:schemeClr val="tx1"/>
                        </a:solidFill>
                        <a:latin typeface="Calibri"/>
                        <a:ea typeface="Times New Roman"/>
                        <a:cs typeface="Times New Roman"/>
                      </a:endParaRPr>
                    </a:p>
                    <a:p>
                      <a:pPr marL="104140" marR="0">
                        <a:lnSpc>
                          <a:spcPct val="115000"/>
                        </a:lnSpc>
                        <a:spcBef>
                          <a:spcPts val="0"/>
                        </a:spcBef>
                        <a:spcAft>
                          <a:spcPts val="0"/>
                        </a:spcAft>
                      </a:pPr>
                      <a:endParaRPr lang="es-VE" sz="1050" dirty="0">
                        <a:solidFill>
                          <a:schemeClr val="tx1"/>
                        </a:solidFill>
                        <a:latin typeface="Calibri"/>
                        <a:ea typeface="Times New Roman"/>
                        <a:cs typeface="Times New Roman"/>
                      </a:endParaRPr>
                    </a:p>
                  </a:txBody>
                  <a:tcPr marL="41959" marR="41959" marT="0" marB="0" anchor="ctr">
                    <a:lnB w="12700" cap="flat" cmpd="sng" algn="ctr">
                      <a:solidFill>
                        <a:schemeClr val="bg1"/>
                      </a:solidFill>
                      <a:prstDash val="solid"/>
                      <a:round/>
                      <a:headEnd type="none" w="med" len="med"/>
                      <a:tailEnd type="none" w="med" len="med"/>
                    </a:lnB>
                    <a:solidFill>
                      <a:schemeClr val="accent6">
                        <a:lumMod val="20000"/>
                        <a:lumOff val="80000"/>
                      </a:schemeClr>
                    </a:solidFill>
                  </a:tcPr>
                </a:tc>
                <a:tc rowSpan="10">
                  <a:txBody>
                    <a:bodyPr/>
                    <a:lstStyle/>
                    <a:p>
                      <a:pPr>
                        <a:lnSpc>
                          <a:spcPct val="115000"/>
                        </a:lnSpc>
                        <a:spcAft>
                          <a:spcPts val="0"/>
                        </a:spcAft>
                      </a:pPr>
                      <a:r>
                        <a:rPr lang="es-VE" sz="7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Reconoce</a:t>
                      </a:r>
                      <a:r>
                        <a:rPr lang="es-VE" sz="7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y usa donde correspondan los signos de puntuación: coma, punto, punto y coma, punto y seguido, punto y aparte, dos puntos, exclamación, interrogación y paréntesis.</a:t>
                      </a:r>
                    </a:p>
                    <a:p>
                      <a:pPr>
                        <a:lnSpc>
                          <a:spcPct val="115000"/>
                        </a:lnSpc>
                        <a:spcAft>
                          <a:spcPts val="0"/>
                        </a:spcAft>
                      </a:pPr>
                      <a:endParaRPr lang="es-VE" sz="7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endParaRPr lang="es-VE" sz="7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endParaRPr lang="es-VE" sz="7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endParaRPr lang="es-VE" sz="7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endParaRPr lang="es-VE" sz="7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endParaRPr lang="es-VE" sz="7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s-VE" sz="7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Respeta las normas y convenciones de la lengua para el logro de una comunicación eficaz.</a:t>
                      </a:r>
                      <a:endParaRPr lang="es-VE" sz="7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lnB w="12700" cap="flat" cmpd="sng" algn="ctr">
                      <a:solidFill>
                        <a:schemeClr val="bg1"/>
                      </a:solidFill>
                      <a:prstDash val="solid"/>
                      <a:round/>
                      <a:headEnd type="none" w="med" len="med"/>
                      <a:tailEnd type="none" w="med" len="med"/>
                    </a:lnB>
                    <a:solidFill>
                      <a:schemeClr val="accent6">
                        <a:lumMod val="20000"/>
                        <a:lumOff val="80000"/>
                      </a:schemeClr>
                    </a:solidFill>
                  </a:tcPr>
                </a:tc>
                <a:tc rowSpan="10">
                  <a:txBody>
                    <a:bodyPr/>
                    <a:lstStyle/>
                    <a:p>
                      <a:pPr marL="0" marR="0" algn="ctr">
                        <a:lnSpc>
                          <a:spcPct val="115000"/>
                        </a:lnSpc>
                        <a:spcBef>
                          <a:spcPts val="0"/>
                        </a:spcBef>
                        <a:spcAft>
                          <a:spcPts val="0"/>
                        </a:spcAft>
                      </a:pPr>
                      <a:r>
                        <a:rPr lang="en-US" sz="1000" b="1" dirty="0" smtClean="0">
                          <a:solidFill>
                            <a:schemeClr val="tx1"/>
                          </a:solidFill>
                          <a:latin typeface="Calibri"/>
                          <a:ea typeface="Times New Roman"/>
                          <a:cs typeface="Times New Roman"/>
                          <a:hlinkClick r:id="rId7"/>
                        </a:rPr>
                        <a:t>ORTOGRAFÍA</a:t>
                      </a:r>
                      <a:endParaRPr lang="en-US" sz="1000" b="1" dirty="0">
                        <a:solidFill>
                          <a:schemeClr val="tx1"/>
                        </a:solidFill>
                        <a:latin typeface="Calibri"/>
                        <a:ea typeface="Times New Roman"/>
                        <a:cs typeface="Times New Roman"/>
                      </a:endParaRPr>
                    </a:p>
                  </a:txBody>
                  <a:tcPr marL="41959" marR="41959" marT="0" marB="0" anchor="ctr">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1000"/>
                        </a:spcAft>
                      </a:pPr>
                      <a:r>
                        <a:rPr lang="es-ES" sz="1000" b="1" u="sng" dirty="0" smtClean="0">
                          <a:solidFill>
                            <a:srgbClr val="0000FF"/>
                          </a:solidFill>
                          <a:latin typeface="Arial"/>
                          <a:ea typeface="Times New Roman"/>
                          <a:cs typeface="Times New Roman"/>
                          <a:hlinkClick r:id="rId8"/>
                        </a:rPr>
                        <a:t>EJERCICIOS </a:t>
                      </a:r>
                      <a:r>
                        <a:rPr lang="es-ES" sz="1000" b="1" u="sng" dirty="0">
                          <a:solidFill>
                            <a:srgbClr val="0000FF"/>
                          </a:solidFill>
                          <a:latin typeface="Arial"/>
                          <a:ea typeface="Times New Roman"/>
                          <a:cs typeface="Times New Roman"/>
                          <a:hlinkClick r:id="rId8"/>
                        </a:rPr>
                        <a:t>DE ORTOGRAFÍA</a:t>
                      </a:r>
                      <a:endParaRPr lang="es-VE" sz="1000" dirty="0">
                        <a:latin typeface="Calibri"/>
                        <a:ea typeface="Times New Roman"/>
                        <a:cs typeface="Times New Roman"/>
                      </a:endParaRPr>
                    </a:p>
                  </a:txBody>
                  <a:tcPr marL="89535" marR="89535" marT="0" marB="0">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endParaRPr lang="es-VE"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728086019"/>
                  </a:ext>
                </a:extLst>
              </a:tr>
              <a:tr h="159433">
                <a:tc vMerge="1">
                  <a:txBody>
                    <a:bodyPr/>
                    <a:lstStyle/>
                    <a:p>
                      <a:endParaRPr lang="es-VE"/>
                    </a:p>
                  </a:txBody>
                  <a:tcPr/>
                </a:tc>
                <a:tc vMerge="1">
                  <a:txBody>
                    <a:bodyPr/>
                    <a:lstStyle/>
                    <a:p>
                      <a:endParaRPr lang="es-VE"/>
                    </a:p>
                  </a:txBody>
                  <a:tcPr/>
                </a:tc>
                <a:tc vMerge="1">
                  <a:txBody>
                    <a:bodyPr/>
                    <a:lstStyle/>
                    <a:p>
                      <a:endParaRPr lang="es-VE"/>
                    </a:p>
                  </a:txBody>
                  <a:tcPr/>
                </a:tc>
                <a:tc>
                  <a:txBody>
                    <a:bodyPr/>
                    <a:lstStyle/>
                    <a:p>
                      <a:pPr algn="l">
                        <a:lnSpc>
                          <a:spcPct val="115000"/>
                        </a:lnSpc>
                        <a:spcAft>
                          <a:spcPts val="0"/>
                        </a:spcAft>
                      </a:pPr>
                      <a:r>
                        <a:rPr lang="es-ES" sz="800" b="1" dirty="0" smtClean="0">
                          <a:latin typeface="Calibri"/>
                          <a:ea typeface="Times New Roman"/>
                          <a:cs typeface="Arial"/>
                        </a:rPr>
                        <a:t>Ortografía. Actividad 1</a:t>
                      </a:r>
                      <a:endParaRPr lang="es-VE" sz="800" dirty="0">
                        <a:latin typeface="Calibri"/>
                        <a:ea typeface="Times New Roman"/>
                        <a:cs typeface="Times New Roman"/>
                      </a:endParaRPr>
                    </a:p>
                  </a:txBody>
                  <a:tcPr marL="68580" marR="68580" marT="0" marB="0">
                    <a:lnT w="127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a:lnSpc>
                          <a:spcPct val="115000"/>
                        </a:lnSpc>
                        <a:spcAft>
                          <a:spcPts val="0"/>
                        </a:spcAft>
                      </a:pPr>
                      <a:endParaRPr lang="es-VE"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lnT w="12700" cap="flat" cmpd="sng" algn="ctr">
                      <a:solidFill>
                        <a:schemeClr val="bg1"/>
                      </a:solidFill>
                      <a:prstDash val="solid"/>
                      <a:round/>
                      <a:headEnd type="none" w="med" len="med"/>
                      <a:tailEnd type="none" w="med" len="med"/>
                    </a:lnT>
                    <a:solidFill>
                      <a:schemeClr val="accent6">
                        <a:lumMod val="20000"/>
                        <a:lumOff val="80000"/>
                      </a:schemeClr>
                    </a:solidFill>
                  </a:tcPr>
                </a:tc>
              </a:tr>
              <a:tr h="318866">
                <a:tc vMerge="1">
                  <a:txBody>
                    <a:bodyPr/>
                    <a:lstStyle/>
                    <a:p>
                      <a:pPr marL="104140" marR="0">
                        <a:lnSpc>
                          <a:spcPct val="115000"/>
                        </a:lnSpc>
                        <a:spcBef>
                          <a:spcPts val="0"/>
                        </a:spcBef>
                        <a:spcAft>
                          <a:spcPts val="0"/>
                        </a:spcAft>
                      </a:pPr>
                      <a:endParaRPr lang="es-VE" sz="900" dirty="0">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800" b="1" dirty="0" smtClean="0">
                          <a:latin typeface="Calibri"/>
                          <a:ea typeface="Times New Roman"/>
                          <a:cs typeface="Arial"/>
                        </a:rPr>
                        <a:t>Ortografía. Actividad 2</a:t>
                      </a:r>
                      <a:endParaRPr lang="es-VE" sz="800" dirty="0">
                        <a:latin typeface="Calibri"/>
                        <a:ea typeface="Times New Roman"/>
                        <a:cs typeface="Times New Roman"/>
                      </a:endParaRPr>
                    </a:p>
                  </a:txBody>
                  <a:tcPr marL="68580" marR="68580" marT="0" marB="0">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endParaRPr lang="es-VE"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lnB w="12700" cap="flat" cmpd="sng" algn="ctr">
                      <a:solidFill>
                        <a:schemeClr val="bg1"/>
                      </a:solidFill>
                      <a:prstDash val="solid"/>
                      <a:round/>
                      <a:headEnd type="none" w="med" len="med"/>
                      <a:tailEnd type="none" w="med" len="med"/>
                    </a:lnB>
                    <a:solidFill>
                      <a:schemeClr val="accent6">
                        <a:lumMod val="20000"/>
                        <a:lumOff val="80000"/>
                      </a:schemeClr>
                    </a:solidFill>
                  </a:tcPr>
                </a:tc>
              </a:tr>
              <a:tr h="159433">
                <a:tc vMerge="1">
                  <a:txBody>
                    <a:bodyPr/>
                    <a:lstStyle/>
                    <a:p>
                      <a:endParaRPr lang="es-VE"/>
                    </a:p>
                  </a:txBody>
                  <a:tcPr/>
                </a:tc>
                <a:tc vMerge="1">
                  <a:txBody>
                    <a:bodyPr/>
                    <a:lstStyle/>
                    <a:p>
                      <a:endParaRPr lang="es-VE"/>
                    </a:p>
                  </a:txBody>
                  <a:tcPr/>
                </a:tc>
                <a:tc vMerge="1">
                  <a:txBody>
                    <a:bodyPr/>
                    <a:lstStyle/>
                    <a:p>
                      <a:endParaRPr lang="es-VE"/>
                    </a:p>
                  </a:txBody>
                  <a:tcPr/>
                </a:tc>
                <a:tc>
                  <a:txBody>
                    <a:bodyPr/>
                    <a:lstStyle/>
                    <a:p>
                      <a:pPr algn="l">
                        <a:lnSpc>
                          <a:spcPct val="115000"/>
                        </a:lnSpc>
                        <a:spcAft>
                          <a:spcPts val="0"/>
                        </a:spcAft>
                      </a:pPr>
                      <a:r>
                        <a:rPr lang="es-ES" sz="800" b="1" dirty="0" smtClean="0">
                          <a:latin typeface="Calibri"/>
                          <a:ea typeface="Times New Roman"/>
                          <a:cs typeface="Arial"/>
                        </a:rPr>
                        <a:t>Ortografía. Actividad 3</a:t>
                      </a:r>
                      <a:endParaRPr lang="es-VE" sz="800" dirty="0">
                        <a:latin typeface="Calibri"/>
                        <a:ea typeface="Times New Roman"/>
                        <a:cs typeface="Times New Roman"/>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endParaRPr lang="es-VE"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159433">
                <a:tc vMerge="1">
                  <a:txBody>
                    <a:bodyPr/>
                    <a:lstStyle/>
                    <a:p>
                      <a:endParaRPr lang="es-VE"/>
                    </a:p>
                  </a:txBody>
                  <a:tcPr/>
                </a:tc>
                <a:tc vMerge="1">
                  <a:txBody>
                    <a:bodyPr/>
                    <a:lstStyle/>
                    <a:p>
                      <a:endParaRPr lang="es-VE"/>
                    </a:p>
                  </a:txBody>
                  <a:tcPr/>
                </a:tc>
                <a:tc vMerge="1">
                  <a:txBody>
                    <a:bodyPr/>
                    <a:lstStyle/>
                    <a:p>
                      <a:endParaRPr lang="es-VE"/>
                    </a:p>
                  </a:txBody>
                  <a:tcPr/>
                </a:tc>
                <a:tc>
                  <a:txBody>
                    <a:bodyPr/>
                    <a:lstStyle/>
                    <a:p>
                      <a:pPr algn="l">
                        <a:lnSpc>
                          <a:spcPct val="115000"/>
                        </a:lnSpc>
                        <a:spcAft>
                          <a:spcPts val="0"/>
                        </a:spcAft>
                      </a:pPr>
                      <a:r>
                        <a:rPr lang="es-ES" sz="800" b="1" dirty="0" smtClean="0">
                          <a:latin typeface="Calibri"/>
                          <a:ea typeface="Times New Roman"/>
                          <a:cs typeface="Arial"/>
                        </a:rPr>
                        <a:t>Ortografía. Actividad 4</a:t>
                      </a:r>
                      <a:endParaRPr lang="es-VE" sz="800" dirty="0">
                        <a:latin typeface="Calibri"/>
                        <a:ea typeface="Times New Roman"/>
                        <a:cs typeface="Times New Roman"/>
                      </a:endParaRPr>
                    </a:p>
                  </a:txBody>
                  <a:tcPr marL="68580" marR="68580" marT="0" marB="0">
                    <a:lnT w="127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a:lnSpc>
                          <a:spcPct val="115000"/>
                        </a:lnSpc>
                        <a:spcAft>
                          <a:spcPts val="0"/>
                        </a:spcAft>
                      </a:pPr>
                      <a:endParaRPr lang="es-VE"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lnT w="12700" cap="flat" cmpd="sng" algn="ctr">
                      <a:solidFill>
                        <a:schemeClr val="bg1"/>
                      </a:solidFill>
                      <a:prstDash val="solid"/>
                      <a:round/>
                      <a:headEnd type="none" w="med" len="med"/>
                      <a:tailEnd type="none" w="med" len="med"/>
                    </a:lnT>
                    <a:solidFill>
                      <a:schemeClr val="accent6">
                        <a:lumMod val="20000"/>
                        <a:lumOff val="80000"/>
                      </a:schemeClr>
                    </a:solidFill>
                  </a:tcPr>
                </a:tc>
              </a:tr>
              <a:tr h="159433">
                <a:tc vMerge="1">
                  <a:txBody>
                    <a:bodyPr/>
                    <a:lstStyle/>
                    <a:p>
                      <a:pPr marL="104140" marR="0">
                        <a:lnSpc>
                          <a:spcPct val="115000"/>
                        </a:lnSpc>
                        <a:spcBef>
                          <a:spcPts val="0"/>
                        </a:spcBef>
                        <a:spcAft>
                          <a:spcPts val="0"/>
                        </a:spcAft>
                      </a:pPr>
                      <a:endParaRPr lang="es-VE" sz="900" dirty="0">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800" b="1" dirty="0" smtClean="0">
                          <a:solidFill>
                            <a:srgbClr val="000000"/>
                          </a:solidFill>
                          <a:latin typeface="Calibri"/>
                          <a:ea typeface="Times New Roman"/>
                          <a:cs typeface="Arial"/>
                        </a:rPr>
                        <a:t>Ortografía. Actividad 5</a:t>
                      </a:r>
                      <a:endParaRPr lang="es-VE" sz="800" dirty="0">
                        <a:latin typeface="Calibri"/>
                        <a:ea typeface="Times New Roman"/>
                        <a:cs typeface="Times New Roman"/>
                      </a:endParaRPr>
                    </a:p>
                  </a:txBody>
                  <a:tcPr marL="68580" marR="68580" marT="0" marB="0" anchor="ctr">
                    <a:solidFill>
                      <a:schemeClr val="accent6">
                        <a:lumMod val="20000"/>
                        <a:lumOff val="80000"/>
                      </a:schemeClr>
                    </a:solidFill>
                  </a:tcPr>
                </a:tc>
                <a:tc>
                  <a:txBody>
                    <a:bodyPr/>
                    <a:lstStyle/>
                    <a:p>
                      <a:pPr>
                        <a:lnSpc>
                          <a:spcPct val="115000"/>
                        </a:lnSpc>
                        <a:spcAft>
                          <a:spcPts val="0"/>
                        </a:spcAft>
                      </a:pPr>
                      <a:endParaRPr lang="es-VE"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tr>
              <a:tr h="153407">
                <a:tc vMerge="1">
                  <a:txBody>
                    <a:bodyPr/>
                    <a:lstStyle/>
                    <a:p>
                      <a:pPr marL="104140" marR="0">
                        <a:lnSpc>
                          <a:spcPct val="115000"/>
                        </a:lnSpc>
                        <a:spcBef>
                          <a:spcPts val="0"/>
                        </a:spcBef>
                        <a:spcAft>
                          <a:spcPts val="0"/>
                        </a:spcAft>
                      </a:pPr>
                      <a:endParaRPr lang="es-VE" sz="900" dirty="0">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800" b="1" dirty="0" smtClean="0">
                          <a:latin typeface="Calibri"/>
                          <a:ea typeface="Times New Roman"/>
                          <a:cs typeface="Arial"/>
                        </a:rPr>
                        <a:t>Ortografía. Actividad 6</a:t>
                      </a:r>
                      <a:endParaRPr lang="es-VE" sz="800" dirty="0">
                        <a:latin typeface="Calibri"/>
                        <a:ea typeface="Times New Roman"/>
                        <a:cs typeface="Times New Roman"/>
                      </a:endParaRPr>
                    </a:p>
                  </a:txBody>
                  <a:tcPr marL="68580" marR="68580" marT="0" marB="0">
                    <a:solidFill>
                      <a:schemeClr val="accent6">
                        <a:lumMod val="20000"/>
                        <a:lumOff val="80000"/>
                      </a:schemeClr>
                    </a:solidFill>
                  </a:tcPr>
                </a:tc>
                <a:tc>
                  <a:txBody>
                    <a:bodyPr/>
                    <a:lstStyle/>
                    <a:p>
                      <a:pPr>
                        <a:lnSpc>
                          <a:spcPct val="115000"/>
                        </a:lnSpc>
                        <a:spcAft>
                          <a:spcPts val="0"/>
                        </a:spcAft>
                      </a:pPr>
                      <a:endParaRPr lang="es-VE"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tr>
              <a:tr h="153407">
                <a:tc vMerge="1">
                  <a:txBody>
                    <a:bodyPr/>
                    <a:lstStyle/>
                    <a:p>
                      <a:pPr marL="104140" marR="0">
                        <a:lnSpc>
                          <a:spcPct val="115000"/>
                        </a:lnSpc>
                        <a:spcBef>
                          <a:spcPts val="0"/>
                        </a:spcBef>
                        <a:spcAft>
                          <a:spcPts val="0"/>
                        </a:spcAft>
                      </a:pPr>
                      <a:endParaRPr lang="es-VE" sz="900" dirty="0">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800" b="1" dirty="0" smtClean="0">
                          <a:latin typeface="Calibri"/>
                          <a:ea typeface="Times New Roman"/>
                          <a:cs typeface="Arial"/>
                        </a:rPr>
                        <a:t>Ortografía. Actividad 7</a:t>
                      </a:r>
                      <a:endParaRPr lang="es-VE" sz="800" dirty="0">
                        <a:latin typeface="Calibri"/>
                        <a:ea typeface="Times New Roman"/>
                        <a:cs typeface="Times New Roman"/>
                      </a:endParaRPr>
                    </a:p>
                  </a:txBody>
                  <a:tcPr marL="68580" marR="68580" marT="0" marB="0">
                    <a:solidFill>
                      <a:schemeClr val="accent6">
                        <a:lumMod val="20000"/>
                        <a:lumOff val="80000"/>
                      </a:schemeClr>
                    </a:solidFill>
                  </a:tcPr>
                </a:tc>
                <a:tc>
                  <a:txBody>
                    <a:bodyPr/>
                    <a:lstStyle/>
                    <a:p>
                      <a:pPr>
                        <a:lnSpc>
                          <a:spcPct val="115000"/>
                        </a:lnSpc>
                        <a:spcAft>
                          <a:spcPts val="0"/>
                        </a:spcAft>
                      </a:pPr>
                      <a:endParaRPr lang="es-VE"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tr>
              <a:tr h="153407">
                <a:tc vMerge="1">
                  <a:txBody>
                    <a:bodyPr/>
                    <a:lstStyle/>
                    <a:p>
                      <a:pPr marL="104140" marR="0">
                        <a:lnSpc>
                          <a:spcPct val="115000"/>
                        </a:lnSpc>
                        <a:spcBef>
                          <a:spcPts val="0"/>
                        </a:spcBef>
                        <a:spcAft>
                          <a:spcPts val="0"/>
                        </a:spcAft>
                      </a:pPr>
                      <a:endParaRPr lang="es-VE" sz="1000" dirty="0">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800" b="1" dirty="0" smtClean="0">
                          <a:latin typeface="Calibri"/>
                          <a:ea typeface="Times New Roman"/>
                          <a:cs typeface="Arial"/>
                        </a:rPr>
                        <a:t>Ortografía. Actividad 8</a:t>
                      </a:r>
                      <a:endParaRPr lang="es-VE" sz="800" dirty="0">
                        <a:latin typeface="Calibri"/>
                        <a:ea typeface="Times New Roman"/>
                        <a:cs typeface="Times New Roman"/>
                      </a:endParaRPr>
                    </a:p>
                  </a:txBody>
                  <a:tcPr marL="68580" marR="68580" marT="0" marB="0">
                    <a:solidFill>
                      <a:schemeClr val="accent6">
                        <a:lumMod val="20000"/>
                        <a:lumOff val="80000"/>
                      </a:schemeClr>
                    </a:solidFill>
                  </a:tcPr>
                </a:tc>
                <a:tc>
                  <a:txBody>
                    <a:bodyPr/>
                    <a:lstStyle/>
                    <a:p>
                      <a:pPr>
                        <a:lnSpc>
                          <a:spcPct val="115000"/>
                        </a:lnSpc>
                        <a:spcAft>
                          <a:spcPts val="0"/>
                        </a:spcAft>
                      </a:pPr>
                      <a:endParaRPr lang="es-VE"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tr>
              <a:tr h="1767960">
                <a:tc vMerge="1">
                  <a:txBody>
                    <a:bodyPr/>
                    <a:lstStyle/>
                    <a:p>
                      <a:pPr marL="104140" marR="0">
                        <a:lnSpc>
                          <a:spcPct val="115000"/>
                        </a:lnSpc>
                        <a:spcBef>
                          <a:spcPts val="0"/>
                        </a:spcBef>
                        <a:spcAft>
                          <a:spcPts val="0"/>
                        </a:spcAft>
                      </a:pPr>
                      <a:endParaRPr lang="es-VE" sz="1000" dirty="0">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800" b="1" dirty="0" smtClean="0">
                          <a:latin typeface="Calibri"/>
                          <a:ea typeface="Times New Roman"/>
                          <a:cs typeface="Arial"/>
                        </a:rPr>
                        <a:t>Ortografía. Actividad 9</a:t>
                      </a:r>
                      <a:endParaRPr lang="es-VE" sz="800" dirty="0">
                        <a:latin typeface="Calibri"/>
                        <a:ea typeface="Times New Roman"/>
                        <a:cs typeface="Times New Roman"/>
                      </a:endParaRPr>
                    </a:p>
                  </a:txBody>
                  <a:tcPr marL="68580" marR="68580" marT="0" marB="0">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endParaRPr lang="es-VE"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lnB w="12700" cap="flat" cmpd="sng" algn="ctr">
                      <a:solidFill>
                        <a:schemeClr val="bg1"/>
                      </a:solidFill>
                      <a:prstDash val="solid"/>
                      <a:round/>
                      <a:headEnd type="none" w="med" len="med"/>
                      <a:tailEnd type="none" w="med" len="med"/>
                    </a:lnB>
                    <a:solidFill>
                      <a:schemeClr val="accent6">
                        <a:lumMod val="20000"/>
                        <a:lumOff val="80000"/>
                      </a:schemeClr>
                    </a:solidFill>
                  </a:tcPr>
                </a:tc>
              </a:tr>
              <a:tr h="153407">
                <a:tc rowSpan="10">
                  <a:txBody>
                    <a:bodyPr/>
                    <a:lstStyle/>
                    <a:p>
                      <a:pPr marL="104140" marR="0">
                        <a:lnSpc>
                          <a:spcPct val="115000"/>
                        </a:lnSpc>
                        <a:spcBef>
                          <a:spcPts val="0"/>
                        </a:spcBef>
                        <a:spcAft>
                          <a:spcPts val="0"/>
                        </a:spcAft>
                      </a:pPr>
                      <a:r>
                        <a:rPr lang="es-VE" sz="800" dirty="0" smtClean="0">
                          <a:solidFill>
                            <a:schemeClr val="tx1"/>
                          </a:solidFill>
                          <a:latin typeface="Calibri"/>
                          <a:ea typeface="Times New Roman"/>
                          <a:cs typeface="Times New Roman"/>
                        </a:rPr>
                        <a:t>Produce textos escritos diversos: narrativos, descriptivos, instruccionales, expositivos y argumentativos para favorecer la expresión creadora, la comunicación y el autoaprendizaje</a:t>
                      </a:r>
                      <a:r>
                        <a:rPr lang="es-VE" sz="1050" dirty="0" smtClean="0">
                          <a:solidFill>
                            <a:schemeClr val="tx1"/>
                          </a:solidFill>
                          <a:latin typeface="Calibri"/>
                          <a:ea typeface="Times New Roman"/>
                          <a:cs typeface="Times New Roman"/>
                        </a:rPr>
                        <a:t>.</a:t>
                      </a:r>
                      <a:endParaRPr lang="es-VE" sz="1050" dirty="0">
                        <a:solidFill>
                          <a:schemeClr val="tx1"/>
                        </a:solidFill>
                        <a:latin typeface="Calibri"/>
                        <a:ea typeface="Times New Roman"/>
                        <a:cs typeface="Times New Roman"/>
                      </a:endParaRPr>
                    </a:p>
                  </a:txBody>
                  <a:tcPr marL="41959" marR="41959" marT="0" marB="0" anchor="ctr">
                    <a:lnT w="12700" cap="flat" cmpd="sng" algn="ctr">
                      <a:solidFill>
                        <a:schemeClr val="bg1"/>
                      </a:solidFill>
                      <a:prstDash val="solid"/>
                      <a:round/>
                      <a:headEnd type="none" w="med" len="med"/>
                      <a:tailEnd type="none" w="med" len="med"/>
                    </a:lnT>
                    <a:solidFill>
                      <a:schemeClr val="accent6">
                        <a:lumMod val="20000"/>
                        <a:lumOff val="80000"/>
                      </a:schemeClr>
                    </a:solidFill>
                  </a:tcPr>
                </a:tc>
                <a:tc rowSpan="10">
                  <a:txBody>
                    <a:bodyPr/>
                    <a:lstStyle/>
                    <a:p>
                      <a:pPr>
                        <a:lnSpc>
                          <a:spcPct val="115000"/>
                        </a:lnSpc>
                        <a:spcAft>
                          <a:spcPts val="0"/>
                        </a:spcAft>
                      </a:pPr>
                      <a:r>
                        <a:rPr lang="es-VE" sz="8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Reconoce y usa sustantivos,</a:t>
                      </a:r>
                      <a:r>
                        <a:rPr lang="es-VE" sz="8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adjetivos, verbos y adverbios en producciones escritas</a:t>
                      </a:r>
                      <a:endParaRPr lang="es-VE" sz="8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lnT w="12700" cap="flat" cmpd="sng" algn="ctr">
                      <a:solidFill>
                        <a:schemeClr val="bg1"/>
                      </a:solidFill>
                      <a:prstDash val="solid"/>
                      <a:round/>
                      <a:headEnd type="none" w="med" len="med"/>
                      <a:tailEnd type="none" w="med" len="med"/>
                    </a:lnT>
                    <a:solidFill>
                      <a:schemeClr val="accent6">
                        <a:lumMod val="20000"/>
                        <a:lumOff val="80000"/>
                      </a:schemeClr>
                    </a:solidFill>
                  </a:tcPr>
                </a:tc>
                <a:tc rowSpan="10">
                  <a:txBody>
                    <a:bodyPr/>
                    <a:lstStyle/>
                    <a:p>
                      <a:pPr marL="0" marR="0" algn="ctr">
                        <a:lnSpc>
                          <a:spcPct val="115000"/>
                        </a:lnSpc>
                        <a:spcBef>
                          <a:spcPts val="0"/>
                        </a:spcBef>
                        <a:spcAft>
                          <a:spcPts val="0"/>
                        </a:spcAft>
                      </a:pPr>
                      <a:r>
                        <a:rPr lang="en-US" sz="1000" b="1" dirty="0" smtClean="0">
                          <a:solidFill>
                            <a:schemeClr val="tx1"/>
                          </a:solidFill>
                          <a:latin typeface="Calibri"/>
                          <a:ea typeface="Times New Roman"/>
                          <a:cs typeface="Times New Roman"/>
                          <a:hlinkClick r:id="rId7"/>
                        </a:rPr>
                        <a:t>GRAMÁTICA</a:t>
                      </a:r>
                      <a:endParaRPr lang="en-US" sz="1000" b="1" dirty="0">
                        <a:solidFill>
                          <a:schemeClr val="tx1"/>
                        </a:solidFill>
                        <a:latin typeface="Calibri"/>
                        <a:ea typeface="Times New Roman"/>
                        <a:cs typeface="Times New Roman"/>
                      </a:endParaRPr>
                    </a:p>
                  </a:txBody>
                  <a:tcPr marL="41959" marR="41959" marT="0" marB="0" anchor="ctr">
                    <a:lnT w="127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algn="r">
                        <a:lnSpc>
                          <a:spcPct val="115000"/>
                        </a:lnSpc>
                        <a:spcAft>
                          <a:spcPts val="0"/>
                        </a:spcAft>
                      </a:pPr>
                      <a:r>
                        <a:rPr lang="es-ES" sz="800" b="1" u="sng" dirty="0">
                          <a:solidFill>
                            <a:srgbClr val="0000FF"/>
                          </a:solidFill>
                          <a:latin typeface="Arial"/>
                          <a:ea typeface="Times New Roman"/>
                          <a:cs typeface="Times New Roman"/>
                          <a:hlinkClick r:id="rId9"/>
                        </a:rPr>
                        <a:t>ACTIVIDADES DE GRAMÁTICA</a:t>
                      </a:r>
                      <a:endParaRPr lang="es-VE" sz="800" dirty="0">
                        <a:latin typeface="Calibri"/>
                        <a:ea typeface="Times New Roman"/>
                        <a:cs typeface="Times New Roman"/>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endParaRPr lang="es-VE" sz="800" dirty="0">
                        <a:latin typeface="Calibri"/>
                        <a:ea typeface="Times New Roman"/>
                        <a:cs typeface="Times New Roman"/>
                      </a:endParaRPr>
                    </a:p>
                  </a:txBody>
                  <a:tcPr marL="68580" marR="68580" marT="0" marB="0">
                    <a:lnT w="12700" cap="flat" cmpd="sng" algn="ctr">
                      <a:solidFill>
                        <a:schemeClr val="bg1"/>
                      </a:solidFill>
                      <a:prstDash val="solid"/>
                      <a:round/>
                      <a:headEnd type="none" w="med" len="med"/>
                      <a:tailEnd type="none" w="med" len="med"/>
                    </a:lnT>
                    <a:solidFill>
                      <a:schemeClr val="accent6">
                        <a:lumMod val="20000"/>
                        <a:lumOff val="80000"/>
                      </a:schemeClr>
                    </a:solidFill>
                  </a:tcPr>
                </a:tc>
              </a:tr>
              <a:tr h="153407">
                <a:tc vMerge="1">
                  <a:txBody>
                    <a:bodyPr/>
                    <a:lstStyle/>
                    <a:p>
                      <a:pPr marL="104140" marR="0">
                        <a:lnSpc>
                          <a:spcPct val="115000"/>
                        </a:lnSpc>
                        <a:spcBef>
                          <a:spcPts val="0"/>
                        </a:spcBef>
                        <a:spcAft>
                          <a:spcPts val="0"/>
                        </a:spcAft>
                      </a:pPr>
                      <a:endParaRPr lang="es-VE"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9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vMerge="1">
                  <a:txBody>
                    <a:bodyPr/>
                    <a:lstStyle/>
                    <a:p>
                      <a:pPr marL="0" marR="0" algn="ctr">
                        <a:lnSpc>
                          <a:spcPct val="115000"/>
                        </a:lnSpc>
                        <a:spcBef>
                          <a:spcPts val="0"/>
                        </a:spcBef>
                        <a:spcAft>
                          <a:spcPts val="0"/>
                        </a:spcAft>
                      </a:pPr>
                      <a:endParaRPr lang="en-US" sz="1100" b="1" dirty="0">
                        <a:solidFill>
                          <a:schemeClr val="tx1"/>
                        </a:solidFill>
                        <a:latin typeface="Calibri"/>
                        <a:ea typeface="Times New Roman"/>
                        <a:cs typeface="Times New Roman"/>
                      </a:endParaRPr>
                    </a:p>
                  </a:txBody>
                  <a:tcPr marL="41959" marR="41959"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es-ES" sz="700" b="1" dirty="0" smtClean="0">
                          <a:solidFill>
                            <a:srgbClr val="3B3B3B"/>
                          </a:solidFill>
                          <a:latin typeface="+mn-lt"/>
                          <a:ea typeface="Times New Roman"/>
                          <a:cs typeface="Arial"/>
                        </a:rPr>
                        <a:t>Gramática. Actividad </a:t>
                      </a:r>
                      <a:r>
                        <a:rPr lang="es-ES" sz="700" b="1" dirty="0" smtClean="0">
                          <a:solidFill>
                            <a:srgbClr val="3B3B3B"/>
                          </a:solidFill>
                          <a:latin typeface="Calibri"/>
                          <a:ea typeface="Times New Roman"/>
                          <a:cs typeface="Arial"/>
                        </a:rPr>
                        <a:t>1</a:t>
                      </a:r>
                      <a:endParaRPr lang="es-VE" sz="700" dirty="0">
                        <a:latin typeface="Calibri"/>
                        <a:ea typeface="Times New Roman"/>
                        <a:cs typeface="Times New Roman"/>
                      </a:endParaRPr>
                    </a:p>
                  </a:txBody>
                  <a:tcPr marL="68580" marR="68580" marT="0" marB="0">
                    <a:lnT w="12700" cap="flat" cmpd="sng" algn="ctr">
                      <a:solidFill>
                        <a:schemeClr val="bg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endParaRPr lang="es-VE"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lnB w="12700" cap="flat" cmpd="sng" algn="ctr">
                      <a:solidFill>
                        <a:schemeClr val="bg1"/>
                      </a:solidFill>
                      <a:prstDash val="solid"/>
                      <a:round/>
                      <a:headEnd type="none" w="med" len="med"/>
                      <a:tailEnd type="none" w="med" len="med"/>
                    </a:lnB>
                    <a:solidFill>
                      <a:schemeClr val="accent6">
                        <a:lumMod val="20000"/>
                        <a:lumOff val="80000"/>
                      </a:schemeClr>
                    </a:solidFill>
                  </a:tcPr>
                </a:tc>
              </a:tr>
              <a:tr h="153407">
                <a:tc vMerge="1">
                  <a:txBody>
                    <a:bodyPr/>
                    <a:lstStyle/>
                    <a:p>
                      <a:endParaRPr lang="es-VE"/>
                    </a:p>
                  </a:txBody>
                  <a:tcPr/>
                </a:tc>
                <a:tc vMerge="1">
                  <a:txBody>
                    <a:bodyPr/>
                    <a:lstStyle/>
                    <a:p>
                      <a:endParaRPr lang="es-VE"/>
                    </a:p>
                  </a:txBody>
                  <a:tcPr/>
                </a:tc>
                <a:tc vMerge="1">
                  <a:txBody>
                    <a:bodyPr/>
                    <a:lstStyle/>
                    <a:p>
                      <a:endParaRPr lang="es-VE"/>
                    </a:p>
                  </a:txBody>
                  <a:tcPr/>
                </a:tc>
                <a:tc>
                  <a:txBody>
                    <a:bodyPr/>
                    <a:lstStyle/>
                    <a:p>
                      <a:pPr algn="l">
                        <a:lnSpc>
                          <a:spcPct val="115000"/>
                        </a:lnSpc>
                        <a:spcAft>
                          <a:spcPts val="0"/>
                        </a:spcAft>
                      </a:pPr>
                      <a:r>
                        <a:rPr lang="es-ES" sz="700" b="1" dirty="0" smtClean="0">
                          <a:solidFill>
                            <a:srgbClr val="3B3B3B"/>
                          </a:solidFill>
                          <a:latin typeface="+mn-lt"/>
                          <a:ea typeface="Times New Roman"/>
                          <a:cs typeface="Arial"/>
                        </a:rPr>
                        <a:t>Gramática. Actividad </a:t>
                      </a:r>
                      <a:r>
                        <a:rPr lang="es-ES" sz="700" b="1" dirty="0" smtClean="0">
                          <a:solidFill>
                            <a:srgbClr val="3B3B3B"/>
                          </a:solidFill>
                          <a:latin typeface="Calibri"/>
                          <a:ea typeface="Times New Roman"/>
                          <a:cs typeface="Arial"/>
                        </a:rPr>
                        <a:t>2</a:t>
                      </a:r>
                      <a:endParaRPr lang="es-VE" sz="700" dirty="0">
                        <a:latin typeface="Calibri"/>
                        <a:ea typeface="Times New Roman"/>
                        <a:cs typeface="Times New Roman"/>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endParaRPr lang="es-VE"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153407">
                <a:tc vMerge="1">
                  <a:txBody>
                    <a:bodyPr/>
                    <a:lstStyle/>
                    <a:p>
                      <a:endParaRPr lang="es-VE"/>
                    </a:p>
                  </a:txBody>
                  <a:tcPr/>
                </a:tc>
                <a:tc vMerge="1">
                  <a:txBody>
                    <a:bodyPr/>
                    <a:lstStyle/>
                    <a:p>
                      <a:endParaRPr lang="es-VE"/>
                    </a:p>
                  </a:txBody>
                  <a:tcPr/>
                </a:tc>
                <a:tc vMerge="1">
                  <a:txBody>
                    <a:bodyPr/>
                    <a:lstStyle/>
                    <a:p>
                      <a:endParaRPr lang="es-VE"/>
                    </a:p>
                  </a:txBody>
                  <a:tcPr/>
                </a:tc>
                <a:tc>
                  <a:txBody>
                    <a:bodyPr/>
                    <a:lstStyle/>
                    <a:p>
                      <a:pPr algn="l">
                        <a:lnSpc>
                          <a:spcPct val="115000"/>
                        </a:lnSpc>
                        <a:spcAft>
                          <a:spcPts val="0"/>
                        </a:spcAft>
                      </a:pPr>
                      <a:r>
                        <a:rPr lang="es-ES" sz="700" b="1" dirty="0" smtClean="0">
                          <a:solidFill>
                            <a:srgbClr val="3B3B3B"/>
                          </a:solidFill>
                          <a:latin typeface="+mn-lt"/>
                          <a:ea typeface="Times New Roman"/>
                          <a:cs typeface="Arial"/>
                        </a:rPr>
                        <a:t>Gramática. Actividad </a:t>
                      </a:r>
                      <a:r>
                        <a:rPr lang="es-ES" sz="700" b="1" dirty="0" smtClean="0">
                          <a:solidFill>
                            <a:srgbClr val="3B3B3B"/>
                          </a:solidFill>
                          <a:latin typeface="Calibri"/>
                          <a:ea typeface="Times New Roman"/>
                          <a:cs typeface="Arial"/>
                        </a:rPr>
                        <a:t>3</a:t>
                      </a:r>
                      <a:endParaRPr lang="es-VE" sz="700" dirty="0">
                        <a:latin typeface="Calibri"/>
                        <a:ea typeface="Times New Roman"/>
                        <a:cs typeface="Times New Roman"/>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endParaRPr lang="es-VE"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lnT w="12700" cap="flat" cmpd="sng" algn="ctr">
                      <a:solidFill>
                        <a:schemeClr val="bg1"/>
                      </a:solidFill>
                      <a:prstDash val="solid"/>
                      <a:round/>
                      <a:headEnd type="none" w="med" len="med"/>
                      <a:tailEnd type="none" w="med" len="med"/>
                    </a:lnT>
                    <a:solidFill>
                      <a:schemeClr val="accent6">
                        <a:lumMod val="20000"/>
                        <a:lumOff val="80000"/>
                      </a:schemeClr>
                    </a:solidFill>
                  </a:tcPr>
                </a:tc>
              </a:tr>
              <a:tr h="240115">
                <a:tc vMerge="1">
                  <a:txBody>
                    <a:bodyPr/>
                    <a:lstStyle/>
                    <a:p>
                      <a:pPr marL="104140" marR="0">
                        <a:lnSpc>
                          <a:spcPct val="115000"/>
                        </a:lnSpc>
                        <a:spcBef>
                          <a:spcPts val="0"/>
                        </a:spcBef>
                        <a:spcAft>
                          <a:spcPts val="0"/>
                        </a:spcAft>
                      </a:pPr>
                      <a:endParaRPr lang="es-VE"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9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40000"/>
                        <a:lumOff val="60000"/>
                      </a:schemeClr>
                    </a:solidFill>
                  </a:tcPr>
                </a:tc>
                <a:tc vMerge="1">
                  <a:txBody>
                    <a:bodyPr/>
                    <a:lstStyle/>
                    <a:p>
                      <a:pPr marL="0" marR="0" algn="ctr">
                        <a:lnSpc>
                          <a:spcPct val="115000"/>
                        </a:lnSpc>
                        <a:spcBef>
                          <a:spcPts val="0"/>
                        </a:spcBef>
                        <a:spcAft>
                          <a:spcPts val="0"/>
                        </a:spcAft>
                      </a:pPr>
                      <a:endParaRPr lang="en-US" sz="1100" b="1" dirty="0">
                        <a:solidFill>
                          <a:schemeClr val="tx1"/>
                        </a:solidFill>
                        <a:latin typeface="Calibri"/>
                        <a:ea typeface="Times New Roman"/>
                        <a:cs typeface="Times New Roman"/>
                      </a:endParaRPr>
                    </a:p>
                  </a:txBody>
                  <a:tcPr marL="41959" marR="41959" marT="0" marB="0" anchor="ctr">
                    <a:lnT w="12700" cap="flat" cmpd="sng" algn="ctr">
                      <a:solidFill>
                        <a:schemeClr val="bg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es-ES" sz="700" b="1" dirty="0" smtClean="0">
                          <a:solidFill>
                            <a:srgbClr val="3B3B3B"/>
                          </a:solidFill>
                          <a:latin typeface="+mn-lt"/>
                          <a:ea typeface="Times New Roman"/>
                          <a:cs typeface="Arial"/>
                        </a:rPr>
                        <a:t>Gramática. Actividad </a:t>
                      </a:r>
                      <a:r>
                        <a:rPr lang="es-ES" sz="700" b="1" dirty="0" smtClean="0">
                          <a:solidFill>
                            <a:srgbClr val="3B3B3B"/>
                          </a:solidFill>
                          <a:latin typeface="Calibri"/>
                          <a:ea typeface="Times New Roman"/>
                          <a:cs typeface="Arial"/>
                        </a:rPr>
                        <a:t>4</a:t>
                      </a:r>
                      <a:endParaRPr lang="es-VE" sz="700" dirty="0">
                        <a:latin typeface="Calibri"/>
                        <a:ea typeface="Times New Roman"/>
                        <a:cs typeface="Times New Roman"/>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endParaRPr lang="es-VE" sz="1400" dirty="0"/>
                    </a:p>
                  </a:txBody>
                  <a:tcPr marL="46223" marR="46223" marT="0" marB="0">
                    <a:solidFill>
                      <a:schemeClr val="accent6">
                        <a:lumMod val="20000"/>
                        <a:lumOff val="80000"/>
                      </a:schemeClr>
                    </a:solidFill>
                  </a:tcPr>
                </a:tc>
              </a:tr>
              <a:tr h="240115">
                <a:tc vMerge="1">
                  <a:txBody>
                    <a:bodyPr/>
                    <a:lstStyle/>
                    <a:p>
                      <a:pPr marL="104140" marR="0">
                        <a:lnSpc>
                          <a:spcPct val="115000"/>
                        </a:lnSpc>
                        <a:spcBef>
                          <a:spcPts val="0"/>
                        </a:spcBef>
                        <a:spcAft>
                          <a:spcPts val="0"/>
                        </a:spcAft>
                      </a:pPr>
                      <a:endParaRPr lang="es-VE"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9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nchor="ctr">
                    <a:lnT w="12700" cap="flat" cmpd="sng" algn="ctr">
                      <a:solidFill>
                        <a:schemeClr val="bg2"/>
                      </a:solidFill>
                      <a:prstDash val="solid"/>
                      <a:round/>
                      <a:headEnd type="none" w="med" len="med"/>
                      <a:tailEnd type="none" w="med" len="med"/>
                    </a:lnT>
                    <a:solidFill>
                      <a:schemeClr val="accent3">
                        <a:lumMod val="40000"/>
                        <a:lumOff val="60000"/>
                      </a:schemeClr>
                    </a:solidFill>
                  </a:tcPr>
                </a:tc>
                <a:tc vMerge="1">
                  <a:txBody>
                    <a:bodyPr/>
                    <a:lstStyle/>
                    <a:p>
                      <a:pPr marL="0" marR="0" algn="ctr">
                        <a:lnSpc>
                          <a:spcPct val="115000"/>
                        </a:lnSpc>
                        <a:spcBef>
                          <a:spcPts val="0"/>
                        </a:spcBef>
                        <a:spcAft>
                          <a:spcPts val="0"/>
                        </a:spcAft>
                      </a:pPr>
                      <a:endParaRPr lang="en-US" sz="1100" b="1" dirty="0">
                        <a:solidFill>
                          <a:schemeClr val="tx1"/>
                        </a:solidFill>
                        <a:latin typeface="Calibri"/>
                        <a:ea typeface="Times New Roman"/>
                        <a:cs typeface="Times New Roman"/>
                      </a:endParaRPr>
                    </a:p>
                  </a:txBody>
                  <a:tcPr marL="41959" marR="41959" marT="0" marB="0" anchor="ctr">
                    <a:lnT w="12700" cap="flat" cmpd="sng" algn="ctr">
                      <a:solidFill>
                        <a:schemeClr val="bg1"/>
                      </a:solidFill>
                      <a:prstDash val="solid"/>
                      <a:round/>
                      <a:headEnd type="none" w="med" len="med"/>
                      <a:tailEnd type="none" w="med" len="med"/>
                    </a:lnT>
                    <a:solidFill>
                      <a:schemeClr val="accent3">
                        <a:lumMod val="40000"/>
                        <a:lumOff val="60000"/>
                      </a:schemeClr>
                    </a:solidFill>
                  </a:tcPr>
                </a:tc>
                <a:tc>
                  <a:txBody>
                    <a:bodyPr/>
                    <a:lstStyle/>
                    <a:p>
                      <a:pPr algn="l">
                        <a:lnSpc>
                          <a:spcPct val="115000"/>
                        </a:lnSpc>
                        <a:spcAft>
                          <a:spcPts val="0"/>
                        </a:spcAft>
                      </a:pPr>
                      <a:r>
                        <a:rPr lang="es-ES" sz="700" b="1" dirty="0" smtClean="0">
                          <a:solidFill>
                            <a:srgbClr val="3B3B3B"/>
                          </a:solidFill>
                          <a:latin typeface="+mn-lt"/>
                          <a:ea typeface="Times New Roman"/>
                          <a:cs typeface="Arial"/>
                        </a:rPr>
                        <a:t>Gramática. Actividad </a:t>
                      </a:r>
                      <a:r>
                        <a:rPr lang="es-ES" sz="700" b="1" dirty="0" smtClean="0">
                          <a:solidFill>
                            <a:srgbClr val="3B3B3B"/>
                          </a:solidFill>
                          <a:latin typeface="Calibri"/>
                          <a:ea typeface="Times New Roman"/>
                          <a:cs typeface="Arial"/>
                        </a:rPr>
                        <a:t>5</a:t>
                      </a:r>
                      <a:endParaRPr lang="es-VE" sz="700" dirty="0">
                        <a:latin typeface="Calibri"/>
                        <a:ea typeface="Times New Roman"/>
                        <a:cs typeface="Times New Roman"/>
                      </a:endParaRPr>
                    </a:p>
                  </a:txBody>
                  <a:tcPr marL="68580" marR="68580" marT="0" marB="0">
                    <a:lnT w="127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endParaRPr lang="es-VE" sz="1400" dirty="0"/>
                    </a:p>
                  </a:txBody>
                  <a:tcPr marL="46223" marR="46223" marT="0" marB="0">
                    <a:solidFill>
                      <a:schemeClr val="accent6">
                        <a:lumMod val="20000"/>
                        <a:lumOff val="80000"/>
                      </a:schemeClr>
                    </a:solidFill>
                  </a:tcPr>
                </a:tc>
              </a:tr>
              <a:tr h="240115">
                <a:tc vMerge="1">
                  <a:txBody>
                    <a:bodyPr/>
                    <a:lstStyle/>
                    <a:p>
                      <a:pPr marL="104140" marR="0">
                        <a:lnSpc>
                          <a:spcPct val="115000"/>
                        </a:lnSpc>
                        <a:spcBef>
                          <a:spcPts val="0"/>
                        </a:spcBef>
                        <a:spcAft>
                          <a:spcPts val="0"/>
                        </a:spcAft>
                      </a:pPr>
                      <a:endParaRPr lang="es-VE"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0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700" b="1" dirty="0" smtClean="0">
                          <a:solidFill>
                            <a:srgbClr val="3B3B3B"/>
                          </a:solidFill>
                          <a:latin typeface="+mn-lt"/>
                          <a:ea typeface="Times New Roman"/>
                          <a:cs typeface="Arial"/>
                        </a:rPr>
                        <a:t>Gramática. Actividad </a:t>
                      </a:r>
                      <a:r>
                        <a:rPr lang="es-ES" sz="700" b="1" dirty="0" smtClean="0">
                          <a:solidFill>
                            <a:srgbClr val="3B3B3B"/>
                          </a:solidFill>
                          <a:latin typeface="Calibri"/>
                          <a:ea typeface="Times New Roman"/>
                          <a:cs typeface="Arial"/>
                        </a:rPr>
                        <a:t>6</a:t>
                      </a:r>
                      <a:endParaRPr lang="es-VE" sz="700" dirty="0">
                        <a:latin typeface="Calibri"/>
                        <a:ea typeface="Times New Roman"/>
                        <a:cs typeface="Times New Roman"/>
                      </a:endParaRPr>
                    </a:p>
                  </a:txBody>
                  <a:tcPr marL="68580" marR="68580" marT="0" marB="0">
                    <a:solidFill>
                      <a:schemeClr val="accent6">
                        <a:lumMod val="20000"/>
                        <a:lumOff val="80000"/>
                      </a:schemeClr>
                    </a:solidFill>
                  </a:tcPr>
                </a:tc>
                <a:tc>
                  <a:txBody>
                    <a:bodyPr/>
                    <a:lstStyle/>
                    <a:p>
                      <a:endParaRPr lang="es-VE" sz="1400"/>
                    </a:p>
                  </a:txBody>
                  <a:tcPr marL="46223" marR="46223" marT="0" marB="0">
                    <a:solidFill>
                      <a:schemeClr val="accent6">
                        <a:lumMod val="20000"/>
                        <a:lumOff val="80000"/>
                      </a:schemeClr>
                    </a:solidFill>
                  </a:tcPr>
                </a:tc>
              </a:tr>
              <a:tr h="240115">
                <a:tc vMerge="1">
                  <a:txBody>
                    <a:bodyPr/>
                    <a:lstStyle/>
                    <a:p>
                      <a:pPr marL="104140" marR="0">
                        <a:lnSpc>
                          <a:spcPct val="115000"/>
                        </a:lnSpc>
                        <a:spcBef>
                          <a:spcPts val="0"/>
                        </a:spcBef>
                        <a:spcAft>
                          <a:spcPts val="0"/>
                        </a:spcAft>
                      </a:pPr>
                      <a:endParaRPr lang="es-VE"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0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700" b="1" dirty="0" smtClean="0">
                          <a:solidFill>
                            <a:srgbClr val="3B3B3B"/>
                          </a:solidFill>
                          <a:latin typeface="+mn-lt"/>
                          <a:ea typeface="Times New Roman"/>
                          <a:cs typeface="Arial"/>
                        </a:rPr>
                        <a:t>Gramática. Actividad </a:t>
                      </a:r>
                      <a:r>
                        <a:rPr lang="es-ES" sz="700" b="1" dirty="0" smtClean="0">
                          <a:solidFill>
                            <a:srgbClr val="3B3B3B"/>
                          </a:solidFill>
                          <a:latin typeface="Calibri"/>
                          <a:ea typeface="Times New Roman"/>
                          <a:cs typeface="Arial"/>
                        </a:rPr>
                        <a:t>7</a:t>
                      </a:r>
                      <a:endParaRPr lang="es-VE" sz="700" dirty="0">
                        <a:latin typeface="Calibri"/>
                        <a:ea typeface="Times New Roman"/>
                        <a:cs typeface="Times New Roman"/>
                      </a:endParaRPr>
                    </a:p>
                  </a:txBody>
                  <a:tcPr marL="68580" marR="68580" marT="0" marB="0">
                    <a:solidFill>
                      <a:schemeClr val="accent6">
                        <a:lumMod val="20000"/>
                        <a:lumOff val="80000"/>
                      </a:schemeClr>
                    </a:solidFill>
                  </a:tcPr>
                </a:tc>
                <a:tc>
                  <a:txBody>
                    <a:bodyPr/>
                    <a:lstStyle/>
                    <a:p>
                      <a:endParaRPr lang="es-VE" sz="1400" dirty="0"/>
                    </a:p>
                  </a:txBody>
                  <a:tcPr marL="46223" marR="46223" marT="0" marB="0">
                    <a:solidFill>
                      <a:schemeClr val="accent6">
                        <a:lumMod val="20000"/>
                        <a:lumOff val="80000"/>
                      </a:schemeClr>
                    </a:solidFill>
                  </a:tcPr>
                </a:tc>
              </a:tr>
              <a:tr h="129951">
                <a:tc vMerge="1">
                  <a:txBody>
                    <a:bodyPr/>
                    <a:lstStyle/>
                    <a:p>
                      <a:pPr marL="104140" marR="0">
                        <a:lnSpc>
                          <a:spcPct val="115000"/>
                        </a:lnSpc>
                        <a:spcBef>
                          <a:spcPts val="0"/>
                        </a:spcBef>
                        <a:spcAft>
                          <a:spcPts val="0"/>
                        </a:spcAft>
                      </a:pPr>
                      <a:endParaRPr lang="es-VE"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0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r>
                        <a:rPr lang="es-ES" sz="700" b="1" dirty="0" smtClean="0">
                          <a:solidFill>
                            <a:srgbClr val="3B3B3B"/>
                          </a:solidFill>
                          <a:latin typeface="+mn-lt"/>
                          <a:ea typeface="Times New Roman"/>
                          <a:cs typeface="Arial"/>
                        </a:rPr>
                        <a:t>Gramática. Actividad 8</a:t>
                      </a:r>
                      <a:endParaRPr lang="es-VE" sz="700" dirty="0">
                        <a:latin typeface="Calibri"/>
                        <a:ea typeface="Times New Roman"/>
                        <a:cs typeface="Times New Roman"/>
                      </a:endParaRPr>
                    </a:p>
                  </a:txBody>
                  <a:tcPr marL="68580" marR="68580" marT="0" marB="0">
                    <a:solidFill>
                      <a:schemeClr val="accent6">
                        <a:lumMod val="20000"/>
                        <a:lumOff val="80000"/>
                      </a:schemeClr>
                    </a:solidFill>
                  </a:tcPr>
                </a:tc>
                <a:tc>
                  <a:txBody>
                    <a:bodyPr/>
                    <a:lstStyle/>
                    <a:p>
                      <a:pPr>
                        <a:lnSpc>
                          <a:spcPct val="115000"/>
                        </a:lnSpc>
                        <a:spcAft>
                          <a:spcPts val="0"/>
                        </a:spcAft>
                      </a:pPr>
                      <a:endParaRPr lang="es-VE" sz="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tr>
              <a:tr h="138066">
                <a:tc vMerge="1">
                  <a:txBody>
                    <a:bodyPr/>
                    <a:lstStyle/>
                    <a:p>
                      <a:pPr marL="104140" marR="0">
                        <a:lnSpc>
                          <a:spcPct val="115000"/>
                        </a:lnSpc>
                        <a:spcBef>
                          <a:spcPts val="0"/>
                        </a:spcBef>
                        <a:spcAft>
                          <a:spcPts val="0"/>
                        </a:spcAft>
                      </a:pPr>
                      <a:endParaRPr lang="es-VE"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vMerge="1">
                  <a:txBody>
                    <a:bodyPr/>
                    <a:lstStyle/>
                    <a:p>
                      <a:pPr>
                        <a:lnSpc>
                          <a:spcPct val="115000"/>
                        </a:lnSpc>
                        <a:spcAft>
                          <a:spcPts val="0"/>
                        </a:spcAft>
                      </a:pPr>
                      <a:endParaRPr lang="es-VE" sz="10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3">
                        <a:lumMod val="40000"/>
                        <a:lumOff val="60000"/>
                      </a:schemeClr>
                    </a:solidFill>
                  </a:tcPr>
                </a:tc>
                <a:tc vMerge="1">
                  <a:txBody>
                    <a:bodyPr/>
                    <a:lstStyle/>
                    <a:p>
                      <a:pPr marL="0" marR="0" algn="just">
                        <a:lnSpc>
                          <a:spcPct val="115000"/>
                        </a:lnSpc>
                        <a:spcBef>
                          <a:spcPts val="0"/>
                        </a:spcBef>
                        <a:spcAft>
                          <a:spcPts val="0"/>
                        </a:spcAft>
                      </a:pPr>
                      <a:endParaRPr lang="en-US" sz="1000" dirty="0">
                        <a:solidFill>
                          <a:schemeClr val="tx1"/>
                        </a:solidFill>
                        <a:latin typeface="Calibri"/>
                        <a:ea typeface="Times New Roman"/>
                        <a:cs typeface="Times New Roman"/>
                      </a:endParaRPr>
                    </a:p>
                  </a:txBody>
                  <a:tcPr marL="41959" marR="41959" marT="0" marB="0">
                    <a:solidFill>
                      <a:schemeClr val="accent3">
                        <a:lumMod val="40000"/>
                        <a:lumOff val="60000"/>
                      </a:schemeClr>
                    </a:solidFill>
                  </a:tcPr>
                </a:tc>
                <a:tc>
                  <a:txBody>
                    <a:bodyPr/>
                    <a:lstStyle/>
                    <a:p>
                      <a:pPr algn="l">
                        <a:lnSpc>
                          <a:spcPct val="115000"/>
                        </a:lnSpc>
                        <a:spcAft>
                          <a:spcPts val="0"/>
                        </a:spcAft>
                      </a:pPr>
                      <a:endParaRPr lang="es-VE" sz="700" dirty="0">
                        <a:latin typeface="Calibri"/>
                        <a:ea typeface="Times New Roman"/>
                        <a:cs typeface="Times New Roman"/>
                      </a:endParaRPr>
                    </a:p>
                  </a:txBody>
                  <a:tcPr marL="68580" marR="68580" marT="0" marB="0">
                    <a:solidFill>
                      <a:schemeClr val="accent6">
                        <a:lumMod val="20000"/>
                        <a:lumOff val="80000"/>
                      </a:schemeClr>
                    </a:solidFill>
                  </a:tcPr>
                </a:tc>
                <a:tc>
                  <a:txBody>
                    <a:bodyPr/>
                    <a:lstStyle/>
                    <a:p>
                      <a:pPr>
                        <a:lnSpc>
                          <a:spcPct val="115000"/>
                        </a:lnSpc>
                        <a:spcAft>
                          <a:spcPts val="0"/>
                        </a:spcAft>
                      </a:pPr>
                      <a:endParaRPr lang="es-VE" sz="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223" marR="46223" marT="0" marB="0">
                    <a:solidFill>
                      <a:schemeClr val="accent6">
                        <a:lumMod val="20000"/>
                        <a:lumOff val="80000"/>
                      </a:schemeClr>
                    </a:solidFill>
                  </a:tcPr>
                </a:tc>
              </a:tr>
            </a:tbl>
          </a:graphicData>
        </a:graphic>
      </p:graphicFrame>
    </p:spTree>
    <p:extLst>
      <p:ext uri="{BB962C8B-B14F-4D97-AF65-F5344CB8AC3E}">
        <p14:creationId xmlns:p14="http://schemas.microsoft.com/office/powerpoint/2010/main" xmlns="" val="332548198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ectángulo redondeado"/>
          <p:cNvSpPr/>
          <p:nvPr/>
        </p:nvSpPr>
        <p:spPr>
          <a:xfrm>
            <a:off x="-27384" y="7100829"/>
            <a:ext cx="1714512" cy="107157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solidFill>
                <a:schemeClr val="bg1">
                  <a:lumMod val="95000"/>
                </a:schemeClr>
              </a:solidFill>
            </a:endParaRPr>
          </a:p>
        </p:txBody>
      </p:sp>
      <p:sp>
        <p:nvSpPr>
          <p:cNvPr id="18" name="17 CuadroTexto"/>
          <p:cNvSpPr txBox="1"/>
          <p:nvPr/>
        </p:nvSpPr>
        <p:spPr>
          <a:xfrm>
            <a:off x="-27384" y="7128784"/>
            <a:ext cx="1500150" cy="1015663"/>
          </a:xfrm>
          <a:prstGeom prst="rect">
            <a:avLst/>
          </a:prstGeom>
          <a:noFill/>
        </p:spPr>
        <p:txBody>
          <a:bodyPr wrap="square" rtlCol="0">
            <a:spAutoFit/>
          </a:bodyPr>
          <a:lstStyle/>
          <a:p>
            <a:pPr algn="r"/>
            <a:r>
              <a:rPr lang="es-VE" sz="1200" spc="-150" dirty="0">
                <a:solidFill>
                  <a:schemeClr val="bg1">
                    <a:lumMod val="95000"/>
                  </a:schemeClr>
                </a:solidFill>
                <a:latin typeface="Arial Rounded MT Bold" pitchFamily="34" charset="0"/>
              </a:rPr>
              <a:t>Elaborado por: </a:t>
            </a:r>
          </a:p>
          <a:p>
            <a:pPr algn="r"/>
            <a:r>
              <a:rPr lang="es-VE" sz="1200" spc="-150" dirty="0">
                <a:solidFill>
                  <a:schemeClr val="bg1">
                    <a:lumMod val="95000"/>
                  </a:schemeClr>
                </a:solidFill>
                <a:latin typeface="Arial Rounded MT Bold" pitchFamily="34" charset="0"/>
              </a:rPr>
              <a:t>Guao.org</a:t>
            </a:r>
          </a:p>
          <a:p>
            <a:pPr algn="r"/>
            <a:r>
              <a:rPr lang="es-VE" sz="1200" spc="-150" dirty="0">
                <a:solidFill>
                  <a:schemeClr val="bg1">
                    <a:lumMod val="95000"/>
                  </a:schemeClr>
                </a:solidFill>
                <a:latin typeface="Arial Rounded MT Bold" pitchFamily="34" charset="0"/>
              </a:rPr>
              <a:t>Plan PILAS.</a:t>
            </a:r>
          </a:p>
          <a:p>
            <a:pPr algn="r"/>
            <a:r>
              <a:rPr lang="es-VE" sz="1200" spc="-150" dirty="0">
                <a:solidFill>
                  <a:schemeClr val="bg1">
                    <a:lumMod val="95000"/>
                  </a:schemeClr>
                </a:solidFill>
                <a:latin typeface="Arial Rounded MT Bold" pitchFamily="34" charset="0"/>
              </a:rPr>
              <a:t>Diseño:  </a:t>
            </a:r>
          </a:p>
          <a:p>
            <a:pPr algn="r"/>
            <a:r>
              <a:rPr lang="es-VE" sz="1200" spc="-150" dirty="0">
                <a:solidFill>
                  <a:schemeClr val="bg1">
                    <a:lumMod val="95000"/>
                  </a:schemeClr>
                </a:solidFill>
                <a:latin typeface="Arial Rounded MT Bold" pitchFamily="34" charset="0"/>
              </a:rPr>
              <a:t>Pedro  Chacín</a:t>
            </a:r>
          </a:p>
        </p:txBody>
      </p:sp>
      <p:pic>
        <p:nvPicPr>
          <p:cNvPr id="20" name="Picture 2" descr="C:\Users\Luis Moya\Desktop\Logo guao.png">
            <a:extLst/>
          </p:cNvPr>
          <p:cNvPicPr>
            <a:picLocks noChangeAspect="1" noChangeArrowheads="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xmlns="">
                  <a14:imgLayer r:embed="rId3">
                    <a14:imgEffect>
                      <a14:backgroundRemoval t="3279" b="100000" l="0" r="28000"/>
                    </a14:imgEffect>
                    <a14:imgEffect>
                      <a14:brightnessContrast bright="20000"/>
                    </a14:imgEffect>
                  </a14:imgLayer>
                </a14:imgProps>
              </a:ext>
            </a:extLst>
          </a:blip>
          <a:srcRect r="71814"/>
          <a:stretch/>
        </p:blipFill>
        <p:spPr bwMode="auto">
          <a:xfrm>
            <a:off x="1580943" y="8406718"/>
            <a:ext cx="421847" cy="429764"/>
          </a:xfrm>
          <a:prstGeom prst="rect">
            <a:avLst/>
          </a:prstGeom>
          <a:noFill/>
        </p:spPr>
      </p:pic>
      <p:pic>
        <p:nvPicPr>
          <p:cNvPr id="25" name="25 Imagen" descr="pilas.png">
            <a:extLst/>
          </p:cNvPr>
          <p:cNvPicPr>
            <a:picLocks noChangeAspect="1"/>
          </p:cNvPicPr>
          <p:nvPr/>
        </p:nvPicPr>
        <p:blipFill>
          <a:blip r:embed="rId4" cstate="print">
            <a:duotone>
              <a:schemeClr val="bg2">
                <a:shade val="45000"/>
                <a:satMod val="135000"/>
              </a:schemeClr>
              <a:prstClr val="white"/>
            </a:duotone>
          </a:blip>
          <a:stretch>
            <a:fillRect/>
          </a:stretch>
        </p:blipFill>
        <p:spPr>
          <a:xfrm>
            <a:off x="332656" y="8388424"/>
            <a:ext cx="600215" cy="411187"/>
          </a:xfrm>
          <a:prstGeom prst="rect">
            <a:avLst/>
          </a:prstGeom>
        </p:spPr>
      </p:pic>
      <p:pic>
        <p:nvPicPr>
          <p:cNvPr id="26" name="Picture 1" descr="C:\Users\Luis Moya\Desktop\logo-original.png">
            <a:extLst/>
          </p:cNvPr>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993036" y="8409986"/>
            <a:ext cx="469929" cy="426496"/>
          </a:xfrm>
          <a:prstGeom prst="rect">
            <a:avLst/>
          </a:prstGeom>
          <a:noFill/>
        </p:spPr>
      </p:pic>
      <p:sp>
        <p:nvSpPr>
          <p:cNvPr id="27" name="Elipse 27"/>
          <p:cNvSpPr/>
          <p:nvPr/>
        </p:nvSpPr>
        <p:spPr>
          <a:xfrm>
            <a:off x="2155661" y="966189"/>
            <a:ext cx="7898075" cy="7898075"/>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8" name="32 CuadroTexto">
            <a:extLst/>
          </p:cNvPr>
          <p:cNvSpPr txBox="1"/>
          <p:nvPr/>
        </p:nvSpPr>
        <p:spPr>
          <a:xfrm>
            <a:off x="3568141" y="7315087"/>
            <a:ext cx="2792752" cy="707886"/>
          </a:xfrm>
          <a:prstGeom prst="rect">
            <a:avLst/>
          </a:prstGeom>
          <a:noFill/>
          <a:effectLst>
            <a:outerShdw blurRad="50800" dist="38100" dir="2700000" algn="tl" rotWithShape="0">
              <a:prstClr val="black">
                <a:alpha val="40000"/>
              </a:prstClr>
            </a:outerShdw>
          </a:effectLst>
        </p:spPr>
        <p:txBody>
          <a:bodyPr wrap="none" rtlCol="0">
            <a:spAutoFit/>
          </a:bodyPr>
          <a:lstStyle/>
          <a:p>
            <a:pPr algn="r"/>
            <a:r>
              <a:rPr lang="es-VE" sz="2800" b="1" dirty="0">
                <a:solidFill>
                  <a:schemeClr val="bg1"/>
                </a:solidFill>
                <a:effectLst>
                  <a:outerShdw blurRad="38100" dist="38100" dir="2700000" algn="tl">
                    <a:srgbClr val="000000">
                      <a:alpha val="43137"/>
                    </a:srgbClr>
                  </a:outerShdw>
                </a:effectLst>
                <a:latin typeface="Arial Rounded MT Bold" pitchFamily="34" charset="0"/>
              </a:rPr>
              <a:t>DEL DOCENTE</a:t>
            </a:r>
          </a:p>
          <a:p>
            <a:pPr algn="r"/>
            <a:r>
              <a:rPr lang="es-VE" sz="1100" b="1" dirty="0">
                <a:solidFill>
                  <a:schemeClr val="bg1"/>
                </a:solidFill>
                <a:effectLst>
                  <a:outerShdw blurRad="38100" dist="38100" dir="2700000" algn="tl">
                    <a:srgbClr val="000000">
                      <a:alpha val="43137"/>
                    </a:srgbClr>
                  </a:outerShdw>
                </a:effectLst>
                <a:latin typeface="Arial Rounded MT Bold" pitchFamily="34" charset="0"/>
              </a:rPr>
              <a:t>LENGUAJE Y COMUNICACIÒN</a:t>
            </a:r>
          </a:p>
        </p:txBody>
      </p:sp>
      <p:sp>
        <p:nvSpPr>
          <p:cNvPr id="29" name="33 CuadroTexto">
            <a:extLst/>
          </p:cNvPr>
          <p:cNvSpPr txBox="1"/>
          <p:nvPr/>
        </p:nvSpPr>
        <p:spPr>
          <a:xfrm>
            <a:off x="3501008" y="6726829"/>
            <a:ext cx="2859885"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s-VE" sz="4800" b="1" dirty="0">
                <a:solidFill>
                  <a:schemeClr val="bg1"/>
                </a:solidFill>
                <a:effectLst>
                  <a:outerShdw blurRad="38100" dist="38100" dir="2700000" algn="tl">
                    <a:srgbClr val="000000">
                      <a:alpha val="43137"/>
                    </a:srgbClr>
                  </a:outerShdw>
                </a:effectLst>
                <a:latin typeface="Arial Rounded MT Bold" pitchFamily="34" charset="0"/>
              </a:rPr>
              <a:t>MANUAL</a:t>
            </a:r>
          </a:p>
        </p:txBody>
      </p:sp>
      <p:sp>
        <p:nvSpPr>
          <p:cNvPr id="30" name="16 CuadroTexto">
            <a:extLst/>
          </p:cNvPr>
          <p:cNvSpPr txBox="1"/>
          <p:nvPr/>
        </p:nvSpPr>
        <p:spPr>
          <a:xfrm>
            <a:off x="2873067" y="35496"/>
            <a:ext cx="2728026" cy="7725192"/>
          </a:xfrm>
          <a:prstGeom prst="rect">
            <a:avLst/>
          </a:prstGeom>
          <a:noFill/>
        </p:spPr>
        <p:txBody>
          <a:bodyPr wrap="square" rtlCol="0">
            <a:spAutoFit/>
          </a:bodyPr>
          <a:lstStyle/>
          <a:p>
            <a:r>
              <a:rPr lang="es-VE" sz="49600" spc="-300" dirty="0">
                <a:solidFill>
                  <a:schemeClr val="bg1"/>
                </a:solidFill>
                <a:effectLst>
                  <a:outerShdw blurRad="38100" dist="38100" dir="2700000" algn="tl">
                    <a:srgbClr val="000000">
                      <a:alpha val="43137"/>
                    </a:srgbClr>
                  </a:outerShdw>
                </a:effectLst>
                <a:latin typeface="Arial Rounded MT Bold" pitchFamily="34" charset="0"/>
              </a:rPr>
              <a:t>5</a:t>
            </a:r>
          </a:p>
        </p:txBody>
      </p:sp>
      <p:sp>
        <p:nvSpPr>
          <p:cNvPr id="31" name="30 CuadroTexto">
            <a:extLst/>
          </p:cNvPr>
          <p:cNvSpPr txBox="1"/>
          <p:nvPr/>
        </p:nvSpPr>
        <p:spPr>
          <a:xfrm>
            <a:off x="3645024" y="6366789"/>
            <a:ext cx="2669647" cy="523220"/>
          </a:xfrm>
          <a:prstGeom prst="rect">
            <a:avLst/>
          </a:prstGeom>
          <a:noFill/>
        </p:spPr>
        <p:txBody>
          <a:bodyPr wrap="square" rtlCol="0">
            <a:spAutoFit/>
          </a:bodyPr>
          <a:lstStyle/>
          <a:p>
            <a:pPr algn="r"/>
            <a:r>
              <a:rPr lang="es-VE" sz="2800" spc="-300" dirty="0" smtClean="0">
                <a:solidFill>
                  <a:schemeClr val="bg1"/>
                </a:solidFill>
                <a:latin typeface="Arial Rounded MT Bold" pitchFamily="34" charset="0"/>
              </a:rPr>
              <a:t>Segundo  </a:t>
            </a:r>
            <a:r>
              <a:rPr lang="es-VE" sz="2800" spc="-300" dirty="0">
                <a:solidFill>
                  <a:schemeClr val="bg1"/>
                </a:solidFill>
                <a:latin typeface="Arial Rounded MT Bold" pitchFamily="34" charset="0"/>
              </a:rPr>
              <a:t>lapso</a:t>
            </a:r>
          </a:p>
        </p:txBody>
      </p:sp>
      <p:pic>
        <p:nvPicPr>
          <p:cNvPr id="32" name="Imagen 32"/>
          <p:cNvPicPr>
            <a:picLocks noChangeAspect="1"/>
          </p:cNvPicPr>
          <p:nvPr/>
        </p:nvPicPr>
        <p:blipFill rotWithShape="1">
          <a:blip r:embed="rId6" cstate="print">
            <a:duotone>
              <a:schemeClr val="bg2">
                <a:shade val="45000"/>
                <a:satMod val="135000"/>
              </a:schemeClr>
              <a:prstClr val="white"/>
            </a:duotone>
            <a:extLst>
              <a:ext uri="{BEBA8EAE-BF5A-486C-A8C5-ECC9F3942E4B}">
                <a14:imgProps xmlns:a14="http://schemas.microsoft.com/office/drawing/2010/main" xmlns="">
                  <a14:imgLayer r:embed="rId7">
                    <a14:imgEffect>
                      <a14:backgroundRemoval t="0" b="100000" l="0" r="100000"/>
                    </a14:imgEffect>
                  </a14:imgLayer>
                </a14:imgProps>
              </a:ext>
              <a:ext uri="{28A0092B-C50C-407E-A947-70E740481C1C}">
                <a14:useLocalDpi xmlns:a14="http://schemas.microsoft.com/office/drawing/2010/main" xmlns="" val="0"/>
              </a:ext>
            </a:extLst>
          </a:blip>
          <a:srcRect l="38983"/>
          <a:stretch/>
        </p:blipFill>
        <p:spPr>
          <a:xfrm>
            <a:off x="0" y="865228"/>
            <a:ext cx="2592288" cy="6515084"/>
          </a:xfrm>
          <a:prstGeom prst="rect">
            <a:avLst/>
          </a:prstGeom>
        </p:spPr>
      </p:pic>
      <p:sp>
        <p:nvSpPr>
          <p:cNvPr id="14" name="Rectángulo 1"/>
          <p:cNvSpPr/>
          <p:nvPr/>
        </p:nvSpPr>
        <p:spPr>
          <a:xfrm>
            <a:off x="188640" y="179512"/>
            <a:ext cx="3437813" cy="3970318"/>
          </a:xfrm>
          <a:prstGeom prst="rect">
            <a:avLst/>
          </a:prstGeom>
        </p:spPr>
        <p:txBody>
          <a:bodyPr wrap="square">
            <a:spAutoFit/>
          </a:bodyPr>
          <a:lstStyle/>
          <a:p>
            <a:endParaRPr lang="es-VE" sz="1200" dirty="0">
              <a:solidFill>
                <a:schemeClr val="tx1">
                  <a:lumMod val="65000"/>
                  <a:lumOff val="35000"/>
                </a:schemeClr>
              </a:solidFill>
            </a:endParaRPr>
          </a:p>
          <a:p>
            <a:pPr>
              <a:lnSpc>
                <a:spcPct val="150000"/>
              </a:lnSpc>
            </a:pPr>
            <a:r>
              <a:rPr lang="es-VE" sz="1200" b="1" dirty="0" smtClean="0">
                <a:solidFill>
                  <a:schemeClr val="tx1">
                    <a:lumMod val="65000"/>
                    <a:lumOff val="35000"/>
                  </a:schemeClr>
                </a:solidFill>
              </a:rPr>
              <a:t>2019, Manual del Docente.  Lenguaje y Comunicación 5to grado, 2do lapso.</a:t>
            </a:r>
          </a:p>
          <a:p>
            <a:pPr>
              <a:lnSpc>
                <a:spcPct val="150000"/>
              </a:lnSpc>
            </a:pPr>
            <a:endParaRPr lang="es-VE" sz="1200" b="1" dirty="0" smtClean="0">
              <a:solidFill>
                <a:schemeClr val="tx1">
                  <a:lumMod val="65000"/>
                  <a:lumOff val="35000"/>
                </a:schemeClr>
              </a:solidFill>
            </a:endParaRPr>
          </a:p>
          <a:p>
            <a:pPr>
              <a:lnSpc>
                <a:spcPct val="150000"/>
              </a:lnSpc>
            </a:pPr>
            <a:r>
              <a:rPr lang="es-VE" sz="1200" dirty="0" smtClean="0">
                <a:solidFill>
                  <a:schemeClr val="tx1">
                    <a:lumMod val="65000"/>
                    <a:lumOff val="35000"/>
                  </a:schemeClr>
                </a:solidFill>
              </a:rPr>
              <a:t>Educación Guao. </a:t>
            </a:r>
          </a:p>
          <a:p>
            <a:pPr>
              <a:lnSpc>
                <a:spcPct val="150000"/>
              </a:lnSpc>
            </a:pPr>
            <a:r>
              <a:rPr lang="es-VE" sz="1200" b="1" dirty="0" smtClean="0">
                <a:solidFill>
                  <a:schemeClr val="tx1">
                    <a:lumMod val="65000"/>
                    <a:lumOff val="35000"/>
                  </a:schemeClr>
                </a:solidFill>
              </a:rPr>
              <a:t>Autores: </a:t>
            </a:r>
            <a:r>
              <a:rPr lang="es-VE" sz="1200" dirty="0" smtClean="0">
                <a:solidFill>
                  <a:schemeClr val="tx1">
                    <a:lumMod val="65000"/>
                    <a:lumOff val="35000"/>
                  </a:schemeClr>
                </a:solidFill>
              </a:rPr>
              <a:t>García Rivas, Eglé;   Caio, Julio y Hernández Acacio, Milagros </a:t>
            </a:r>
          </a:p>
          <a:p>
            <a:endParaRPr lang="es-VE" sz="1200" dirty="0" smtClean="0">
              <a:solidFill>
                <a:schemeClr val="tx1">
                  <a:lumMod val="65000"/>
                  <a:lumOff val="35000"/>
                </a:schemeClr>
              </a:solidFill>
            </a:endParaRPr>
          </a:p>
          <a:p>
            <a:r>
              <a:rPr lang="es-VE" sz="1200" b="1" dirty="0" smtClean="0">
                <a:solidFill>
                  <a:schemeClr val="tx1">
                    <a:lumMod val="65000"/>
                    <a:lumOff val="35000"/>
                  </a:schemeClr>
                </a:solidFill>
              </a:rPr>
              <a:t>Coordinación </a:t>
            </a:r>
            <a:r>
              <a:rPr lang="es-VE" sz="1200" b="1" dirty="0">
                <a:solidFill>
                  <a:schemeClr val="tx1">
                    <a:lumMod val="65000"/>
                    <a:lumOff val="35000"/>
                  </a:schemeClr>
                </a:solidFill>
              </a:rPr>
              <a:t>G</a:t>
            </a:r>
            <a:r>
              <a:rPr lang="es-VE" sz="1200" b="1" dirty="0" smtClean="0">
                <a:solidFill>
                  <a:schemeClr val="tx1">
                    <a:lumMod val="65000"/>
                    <a:lumOff val="35000"/>
                  </a:schemeClr>
                </a:solidFill>
              </a:rPr>
              <a:t>eneral</a:t>
            </a:r>
            <a:r>
              <a:rPr lang="es-VE" sz="1200" b="1" dirty="0">
                <a:solidFill>
                  <a:schemeClr val="tx1">
                    <a:lumMod val="65000"/>
                    <a:lumOff val="35000"/>
                  </a:schemeClr>
                </a:solidFill>
              </a:rPr>
              <a:t>: </a:t>
            </a:r>
            <a:r>
              <a:rPr lang="es-VE" sz="1200" dirty="0">
                <a:solidFill>
                  <a:schemeClr val="tx1">
                    <a:lumMod val="65000"/>
                    <a:lumOff val="35000"/>
                  </a:schemeClr>
                </a:solidFill>
              </a:rPr>
              <a:t>Margarita Palacios </a:t>
            </a:r>
            <a:r>
              <a:rPr lang="es-VE" sz="1200" dirty="0" smtClean="0">
                <a:solidFill>
                  <a:schemeClr val="tx1">
                    <a:lumMod val="65000"/>
                    <a:lumOff val="35000"/>
                  </a:schemeClr>
                </a:solidFill>
              </a:rPr>
              <a:t>M.</a:t>
            </a:r>
          </a:p>
          <a:p>
            <a:endParaRPr lang="es-VE" sz="1200" dirty="0">
              <a:solidFill>
                <a:schemeClr val="tx1">
                  <a:lumMod val="65000"/>
                  <a:lumOff val="35000"/>
                </a:schemeClr>
              </a:solidFill>
            </a:endParaRPr>
          </a:p>
          <a:p>
            <a:r>
              <a:rPr lang="es-VE" sz="1200" b="1" dirty="0">
                <a:solidFill>
                  <a:schemeClr val="tx1">
                    <a:lumMod val="65000"/>
                    <a:lumOff val="35000"/>
                  </a:schemeClr>
                </a:solidFill>
              </a:rPr>
              <a:t>Coordinación T</a:t>
            </a:r>
            <a:r>
              <a:rPr lang="es-VE" sz="1200" b="1" dirty="0" smtClean="0">
                <a:solidFill>
                  <a:schemeClr val="tx1">
                    <a:lumMod val="65000"/>
                    <a:lumOff val="35000"/>
                  </a:schemeClr>
                </a:solidFill>
              </a:rPr>
              <a:t>écnica: </a:t>
            </a:r>
            <a:r>
              <a:rPr lang="es-VE" sz="1200" dirty="0">
                <a:solidFill>
                  <a:schemeClr val="tx1">
                    <a:lumMod val="65000"/>
                    <a:lumOff val="35000"/>
                  </a:schemeClr>
                </a:solidFill>
              </a:rPr>
              <a:t>Oscar </a:t>
            </a:r>
            <a:r>
              <a:rPr lang="es-VE" sz="1200" dirty="0" smtClean="0">
                <a:solidFill>
                  <a:schemeClr val="tx1">
                    <a:lumMod val="65000"/>
                    <a:lumOff val="35000"/>
                  </a:schemeClr>
                </a:solidFill>
              </a:rPr>
              <a:t>Rose</a:t>
            </a:r>
          </a:p>
          <a:p>
            <a:endParaRPr lang="es-VE" sz="1200" dirty="0">
              <a:solidFill>
                <a:schemeClr val="tx1">
                  <a:lumMod val="65000"/>
                  <a:lumOff val="35000"/>
                </a:schemeClr>
              </a:solidFill>
            </a:endParaRPr>
          </a:p>
          <a:p>
            <a:r>
              <a:rPr lang="es-VE" sz="1200" b="1" dirty="0">
                <a:solidFill>
                  <a:schemeClr val="tx1">
                    <a:lumMod val="65000"/>
                    <a:lumOff val="35000"/>
                  </a:schemeClr>
                </a:solidFill>
              </a:rPr>
              <a:t>Corrección de </a:t>
            </a:r>
            <a:r>
              <a:rPr lang="es-VE" sz="1200" b="1" dirty="0" smtClean="0">
                <a:solidFill>
                  <a:schemeClr val="tx1">
                    <a:lumMod val="65000"/>
                    <a:lumOff val="35000"/>
                  </a:schemeClr>
                </a:solidFill>
              </a:rPr>
              <a:t>Textos</a:t>
            </a:r>
            <a:r>
              <a:rPr lang="es-VE" sz="1200" b="1" dirty="0">
                <a:solidFill>
                  <a:schemeClr val="tx1">
                    <a:lumMod val="65000"/>
                    <a:lumOff val="35000"/>
                  </a:schemeClr>
                </a:solidFill>
              </a:rPr>
              <a:t>: </a:t>
            </a:r>
            <a:r>
              <a:rPr lang="es-VE" sz="1200" dirty="0">
                <a:solidFill>
                  <a:schemeClr val="tx1">
                    <a:lumMod val="65000"/>
                    <a:lumOff val="35000"/>
                  </a:schemeClr>
                </a:solidFill>
              </a:rPr>
              <a:t>Marlenys </a:t>
            </a:r>
            <a:r>
              <a:rPr lang="es-VE" sz="1200" dirty="0" smtClean="0">
                <a:solidFill>
                  <a:schemeClr val="tx1">
                    <a:lumMod val="65000"/>
                    <a:lumOff val="35000"/>
                  </a:schemeClr>
                </a:solidFill>
              </a:rPr>
              <a:t>González M.</a:t>
            </a:r>
          </a:p>
          <a:p>
            <a:endParaRPr lang="es-VE" sz="1200" dirty="0">
              <a:solidFill>
                <a:schemeClr val="tx1">
                  <a:lumMod val="65000"/>
                  <a:lumOff val="35000"/>
                </a:schemeClr>
              </a:solidFill>
            </a:endParaRPr>
          </a:p>
          <a:p>
            <a:r>
              <a:rPr lang="es-VE" sz="1200" b="1" dirty="0" smtClean="0">
                <a:solidFill>
                  <a:schemeClr val="tx1">
                    <a:lumMod val="65000"/>
                    <a:lumOff val="35000"/>
                  </a:schemeClr>
                </a:solidFill>
              </a:rPr>
              <a:t>Diseño </a:t>
            </a:r>
            <a:r>
              <a:rPr lang="es-VE" sz="1200" b="1" dirty="0">
                <a:solidFill>
                  <a:schemeClr val="tx1">
                    <a:lumMod val="65000"/>
                    <a:lumOff val="35000"/>
                  </a:schemeClr>
                </a:solidFill>
              </a:rPr>
              <a:t>y </a:t>
            </a:r>
            <a:r>
              <a:rPr lang="es-VE" sz="1200" b="1" dirty="0" smtClean="0">
                <a:solidFill>
                  <a:schemeClr val="tx1">
                    <a:lumMod val="65000"/>
                    <a:lumOff val="35000"/>
                  </a:schemeClr>
                </a:solidFill>
              </a:rPr>
              <a:t>Diagramación</a:t>
            </a:r>
            <a:r>
              <a:rPr lang="es-VE" sz="1200" b="1" dirty="0">
                <a:solidFill>
                  <a:schemeClr val="tx1">
                    <a:lumMod val="65000"/>
                    <a:lumOff val="35000"/>
                  </a:schemeClr>
                </a:solidFill>
              </a:rPr>
              <a:t>: </a:t>
            </a:r>
            <a:r>
              <a:rPr lang="es-VE" sz="1200" dirty="0">
                <a:solidFill>
                  <a:schemeClr val="tx1">
                    <a:lumMod val="65000"/>
                    <a:lumOff val="35000"/>
                  </a:schemeClr>
                </a:solidFill>
              </a:rPr>
              <a:t>Pedro </a:t>
            </a:r>
            <a:r>
              <a:rPr lang="es-VE" sz="1200" dirty="0" smtClean="0">
                <a:solidFill>
                  <a:schemeClr val="tx1">
                    <a:lumMod val="65000"/>
                    <a:lumOff val="35000"/>
                  </a:schemeClr>
                </a:solidFill>
              </a:rPr>
              <a:t>Chacín</a:t>
            </a:r>
          </a:p>
          <a:p>
            <a:endParaRPr lang="es-VE" sz="1200" dirty="0" smtClean="0">
              <a:solidFill>
                <a:schemeClr val="tx1">
                  <a:lumMod val="65000"/>
                  <a:lumOff val="35000"/>
                </a:schemeClr>
              </a:solidFill>
              <a:hlinkClick r:id="rId8"/>
            </a:endParaRPr>
          </a:p>
          <a:p>
            <a:r>
              <a:rPr lang="es-VE" sz="1200" dirty="0" smtClean="0">
                <a:solidFill>
                  <a:schemeClr val="tx1">
                    <a:lumMod val="65000"/>
                    <a:lumOff val="35000"/>
                  </a:schemeClr>
                </a:solidFill>
                <a:hlinkClick r:id="rId8"/>
              </a:rPr>
              <a:t>www.guao.org</a:t>
            </a:r>
            <a:endParaRPr lang="es-VE" sz="1200" dirty="0" smtClean="0">
              <a:solidFill>
                <a:schemeClr val="tx1">
                  <a:lumMod val="65000"/>
                  <a:lumOff val="35000"/>
                </a:schemeClr>
              </a:solidFill>
            </a:endParaRPr>
          </a:p>
          <a:p>
            <a:endParaRPr lang="es-VE"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CuadroTexto"/>
          <p:cNvSpPr txBox="1"/>
          <p:nvPr/>
        </p:nvSpPr>
        <p:spPr>
          <a:xfrm>
            <a:off x="6427702" y="8495272"/>
            <a:ext cx="385674" cy="1477328"/>
          </a:xfrm>
          <a:prstGeom prst="rect">
            <a:avLst/>
          </a:prstGeom>
          <a:noFill/>
        </p:spPr>
        <p:txBody>
          <a:bodyPr wrap="square" rtlCol="0">
            <a:spAutoFit/>
          </a:bodyPr>
          <a:lstStyle/>
          <a:p>
            <a:pPr marL="60325">
              <a:lnSpc>
                <a:spcPct val="150000"/>
              </a:lnSpc>
            </a:pPr>
            <a:r>
              <a:rPr lang="es-VE" sz="1200" dirty="0" smtClean="0">
                <a:solidFill>
                  <a:schemeClr val="tx1">
                    <a:lumMod val="65000"/>
                    <a:lumOff val="35000"/>
                  </a:schemeClr>
                </a:solidFill>
                <a:latin typeface="Arial" pitchFamily="34" charset="0"/>
                <a:cs typeface="Arial" pitchFamily="34" charset="0"/>
              </a:rPr>
              <a:t>9</a:t>
            </a:r>
            <a:endParaRPr lang="en-US" sz="1200" dirty="0">
              <a:solidFill>
                <a:schemeClr val="tx1">
                  <a:lumMod val="65000"/>
                  <a:lumOff val="35000"/>
                </a:schemeClr>
              </a:solidFill>
              <a:latin typeface="Arial" pitchFamily="34" charset="0"/>
              <a:cs typeface="Arial" pitchFamily="34" charset="0"/>
            </a:endParaRPr>
          </a:p>
          <a:p>
            <a:pPr marL="60325">
              <a:lnSpc>
                <a:spcPct val="150000"/>
              </a:lnSpc>
            </a:pPr>
            <a:endParaRPr lang="en-US" sz="1200" dirty="0">
              <a:solidFill>
                <a:schemeClr val="tx1">
                  <a:lumMod val="65000"/>
                  <a:lumOff val="35000"/>
                </a:schemeClr>
              </a:solidFill>
              <a:latin typeface="Arial" pitchFamily="34" charset="0"/>
              <a:cs typeface="Arial" pitchFamily="34" charset="0"/>
            </a:endParaRPr>
          </a:p>
          <a:p>
            <a:pPr marL="400050" indent="-400050">
              <a:lnSpc>
                <a:spcPct val="150000"/>
              </a:lnSpc>
            </a:pPr>
            <a:endParaRPr lang="en-US" sz="1200" dirty="0">
              <a:solidFill>
                <a:schemeClr val="accent4">
                  <a:lumMod val="50000"/>
                </a:schemeClr>
              </a:solidFill>
              <a:latin typeface="Arial" pitchFamily="34" charset="0"/>
              <a:cs typeface="Arial" pitchFamily="34" charset="0"/>
            </a:endParaRPr>
          </a:p>
          <a:p>
            <a:pPr>
              <a:lnSpc>
                <a:spcPct val="150000"/>
              </a:lnSpc>
            </a:pPr>
            <a:endParaRPr lang="es-VE" sz="1200" dirty="0">
              <a:solidFill>
                <a:schemeClr val="accent4">
                  <a:lumMod val="50000"/>
                </a:schemeClr>
              </a:solidFill>
              <a:latin typeface="Arial" pitchFamily="34" charset="0"/>
              <a:cs typeface="Arial" pitchFamily="34" charset="0"/>
            </a:endParaRPr>
          </a:p>
          <a:p>
            <a:pPr>
              <a:lnSpc>
                <a:spcPct val="150000"/>
              </a:lnSpc>
            </a:pPr>
            <a:endParaRPr lang="en-US" sz="1200" dirty="0">
              <a:solidFill>
                <a:schemeClr val="accent4">
                  <a:lumMod val="50000"/>
                </a:schemeClr>
              </a:solidFill>
              <a:latin typeface="Arial" pitchFamily="34" charset="0"/>
              <a:cs typeface="Arial" pitchFamily="34" charset="0"/>
            </a:endParaRPr>
          </a:p>
        </p:txBody>
      </p:sp>
      <p:sp>
        <p:nvSpPr>
          <p:cNvPr id="28" name="19 Pentágono"/>
          <p:cNvSpPr/>
          <p:nvPr/>
        </p:nvSpPr>
        <p:spPr>
          <a:xfrm>
            <a:off x="1472654" y="3543638"/>
            <a:ext cx="2573051" cy="54006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400" b="1" dirty="0" smtClean="0"/>
              <a:t>Diagnóstico </a:t>
            </a:r>
            <a:endParaRPr lang="es-VE" sz="1400" b="1" dirty="0"/>
          </a:p>
        </p:txBody>
      </p:sp>
      <p:sp>
        <p:nvSpPr>
          <p:cNvPr id="36" name="20 Pentágono"/>
          <p:cNvSpPr/>
          <p:nvPr/>
        </p:nvSpPr>
        <p:spPr>
          <a:xfrm>
            <a:off x="1472654" y="2468744"/>
            <a:ext cx="2573051" cy="540060"/>
          </a:xfrm>
          <a:prstGeom prst="homePlate">
            <a:avLst/>
          </a:prstGeom>
          <a:solidFill>
            <a:srgbClr val="006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400" b="1" dirty="0" smtClean="0"/>
              <a:t>Mapa de Logros </a:t>
            </a:r>
            <a:endParaRPr lang="es-VE" sz="1400" b="1" dirty="0"/>
          </a:p>
        </p:txBody>
      </p:sp>
      <p:sp>
        <p:nvSpPr>
          <p:cNvPr id="38" name="21 Pentágono"/>
          <p:cNvSpPr/>
          <p:nvPr/>
        </p:nvSpPr>
        <p:spPr>
          <a:xfrm>
            <a:off x="1502636" y="4593415"/>
            <a:ext cx="2543070" cy="54006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400" b="1" dirty="0" smtClean="0"/>
              <a:t>Agenda PILAS </a:t>
            </a:r>
            <a:endParaRPr lang="es-VE" sz="1400" b="1" dirty="0"/>
          </a:p>
        </p:txBody>
      </p:sp>
      <p:cxnSp>
        <p:nvCxnSpPr>
          <p:cNvPr id="39" name="22 Conector recto de flecha"/>
          <p:cNvCxnSpPr>
            <a:stCxn id="44" idx="6"/>
            <a:endCxn id="36" idx="1"/>
          </p:cNvCxnSpPr>
          <p:nvPr/>
        </p:nvCxnSpPr>
        <p:spPr>
          <a:xfrm flipV="1">
            <a:off x="1067419" y="2738774"/>
            <a:ext cx="405235" cy="7190"/>
          </a:xfrm>
          <a:prstGeom prst="straightConnector1">
            <a:avLst/>
          </a:prstGeom>
          <a:ln>
            <a:solidFill>
              <a:schemeClr val="bg1">
                <a:lumMod val="65000"/>
              </a:schemeClr>
            </a:solidFill>
            <a:tailEnd type="arrow"/>
          </a:ln>
        </p:spPr>
        <p:style>
          <a:lnRef idx="2">
            <a:schemeClr val="accent2"/>
          </a:lnRef>
          <a:fillRef idx="0">
            <a:schemeClr val="accent2"/>
          </a:fillRef>
          <a:effectRef idx="1">
            <a:schemeClr val="accent2"/>
          </a:effectRef>
          <a:fontRef idx="minor">
            <a:schemeClr val="tx1"/>
          </a:fontRef>
        </p:style>
      </p:cxnSp>
      <p:cxnSp>
        <p:nvCxnSpPr>
          <p:cNvPr id="40" name="23 Conector recto de flecha"/>
          <p:cNvCxnSpPr>
            <a:endCxn id="41" idx="0"/>
          </p:cNvCxnSpPr>
          <p:nvPr/>
        </p:nvCxnSpPr>
        <p:spPr>
          <a:xfrm flipH="1">
            <a:off x="2626975" y="5158591"/>
            <a:ext cx="12181" cy="449180"/>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41" name="24 Pentágono"/>
          <p:cNvSpPr/>
          <p:nvPr/>
        </p:nvSpPr>
        <p:spPr>
          <a:xfrm>
            <a:off x="1475464" y="5607771"/>
            <a:ext cx="2573051" cy="540060"/>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400" b="1" dirty="0" smtClean="0"/>
              <a:t>Gráfico de Progreso </a:t>
            </a:r>
            <a:endParaRPr lang="es-VE" sz="1400" b="1" dirty="0"/>
          </a:p>
        </p:txBody>
      </p:sp>
      <p:sp>
        <p:nvSpPr>
          <p:cNvPr id="42" name="25 Elipse"/>
          <p:cNvSpPr/>
          <p:nvPr/>
        </p:nvSpPr>
        <p:spPr>
          <a:xfrm>
            <a:off x="395344" y="3651650"/>
            <a:ext cx="624070" cy="3336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VE" sz="1400" b="1" dirty="0"/>
              <a:t>2</a:t>
            </a:r>
          </a:p>
        </p:txBody>
      </p:sp>
      <p:cxnSp>
        <p:nvCxnSpPr>
          <p:cNvPr id="43" name="26 Conector recto de flecha"/>
          <p:cNvCxnSpPr>
            <a:stCxn id="42" idx="6"/>
            <a:endCxn id="28" idx="1"/>
          </p:cNvCxnSpPr>
          <p:nvPr/>
        </p:nvCxnSpPr>
        <p:spPr>
          <a:xfrm flipV="1">
            <a:off x="1019414" y="3813668"/>
            <a:ext cx="453240" cy="4791"/>
          </a:xfrm>
          <a:prstGeom prst="straightConnector1">
            <a:avLst/>
          </a:prstGeom>
          <a:ln>
            <a:solidFill>
              <a:schemeClr val="bg1">
                <a:lumMod val="65000"/>
              </a:schemeClr>
            </a:solidFill>
            <a:tailEnd type="arrow"/>
          </a:ln>
        </p:spPr>
        <p:style>
          <a:lnRef idx="2">
            <a:schemeClr val="accent2"/>
          </a:lnRef>
          <a:fillRef idx="0">
            <a:schemeClr val="accent2"/>
          </a:fillRef>
          <a:effectRef idx="1">
            <a:schemeClr val="accent2"/>
          </a:effectRef>
          <a:fontRef idx="minor">
            <a:schemeClr val="tx1"/>
          </a:fontRef>
        </p:style>
      </p:cxnSp>
      <p:sp>
        <p:nvSpPr>
          <p:cNvPr id="44" name="27 Elipse"/>
          <p:cNvSpPr/>
          <p:nvPr/>
        </p:nvSpPr>
        <p:spPr>
          <a:xfrm>
            <a:off x="443349" y="2579155"/>
            <a:ext cx="624070" cy="33361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400" b="1" dirty="0"/>
              <a:t>1</a:t>
            </a:r>
          </a:p>
        </p:txBody>
      </p:sp>
      <p:sp>
        <p:nvSpPr>
          <p:cNvPr id="45" name="28 Elipse"/>
          <p:cNvSpPr/>
          <p:nvPr/>
        </p:nvSpPr>
        <p:spPr>
          <a:xfrm>
            <a:off x="395344" y="4701428"/>
            <a:ext cx="624070" cy="33361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400" b="1" dirty="0" smtClean="0"/>
              <a:t>3</a:t>
            </a:r>
            <a:endParaRPr lang="es-VE" sz="1400" b="1" dirty="0"/>
          </a:p>
        </p:txBody>
      </p:sp>
      <p:cxnSp>
        <p:nvCxnSpPr>
          <p:cNvPr id="46" name="29 Conector recto de flecha"/>
          <p:cNvCxnSpPr>
            <a:stCxn id="45" idx="6"/>
            <a:endCxn id="38" idx="1"/>
          </p:cNvCxnSpPr>
          <p:nvPr/>
        </p:nvCxnSpPr>
        <p:spPr>
          <a:xfrm flipV="1">
            <a:off x="1019414" y="4863445"/>
            <a:ext cx="483222" cy="4792"/>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47" name="30 Elipse"/>
          <p:cNvSpPr/>
          <p:nvPr/>
        </p:nvSpPr>
        <p:spPr>
          <a:xfrm>
            <a:off x="443349" y="5715783"/>
            <a:ext cx="624070" cy="33361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400" b="1" dirty="0"/>
              <a:t>4</a:t>
            </a:r>
          </a:p>
        </p:txBody>
      </p:sp>
      <p:cxnSp>
        <p:nvCxnSpPr>
          <p:cNvPr id="48" name="31 Conector recto de flecha"/>
          <p:cNvCxnSpPr>
            <a:stCxn id="47" idx="6"/>
            <a:endCxn id="41" idx="1"/>
          </p:cNvCxnSpPr>
          <p:nvPr/>
        </p:nvCxnSpPr>
        <p:spPr>
          <a:xfrm flipV="1">
            <a:off x="1067419" y="5877801"/>
            <a:ext cx="408045" cy="4791"/>
          </a:xfrm>
          <a:prstGeom prst="straightConnector1">
            <a:avLst/>
          </a:prstGeom>
          <a:ln>
            <a:solidFill>
              <a:schemeClr val="bg1">
                <a:lumMod val="65000"/>
              </a:schemeClr>
            </a:solidFill>
            <a:tailEnd type="arrow"/>
          </a:ln>
        </p:spPr>
        <p:style>
          <a:lnRef idx="2">
            <a:schemeClr val="accent6"/>
          </a:lnRef>
          <a:fillRef idx="0">
            <a:schemeClr val="accent6"/>
          </a:fillRef>
          <a:effectRef idx="1">
            <a:schemeClr val="accent6"/>
          </a:effectRef>
          <a:fontRef idx="minor">
            <a:schemeClr val="tx1"/>
          </a:fontRef>
        </p:style>
      </p:cxnSp>
      <p:cxnSp>
        <p:nvCxnSpPr>
          <p:cNvPr id="49" name="32 Conector recto de flecha"/>
          <p:cNvCxnSpPr>
            <a:stCxn id="28" idx="2"/>
            <a:endCxn id="38" idx="0"/>
          </p:cNvCxnSpPr>
          <p:nvPr/>
        </p:nvCxnSpPr>
        <p:spPr>
          <a:xfrm>
            <a:off x="2624165" y="4083698"/>
            <a:ext cx="14991" cy="509717"/>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0" name="33 Conector recto de flecha"/>
          <p:cNvCxnSpPr>
            <a:stCxn id="36" idx="2"/>
            <a:endCxn id="28" idx="0"/>
          </p:cNvCxnSpPr>
          <p:nvPr/>
        </p:nvCxnSpPr>
        <p:spPr>
          <a:xfrm>
            <a:off x="2624165" y="3008804"/>
            <a:ext cx="0" cy="534834"/>
          </a:xfrm>
          <a:prstGeom prst="straightConnector1">
            <a:avLst/>
          </a:prstGeom>
          <a:ln>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51" name="7 Rectángulo"/>
          <p:cNvSpPr/>
          <p:nvPr/>
        </p:nvSpPr>
        <p:spPr>
          <a:xfrm>
            <a:off x="4149080" y="2370752"/>
            <a:ext cx="2453257" cy="57708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lgn="ctr" fontAlgn="base">
              <a:spcBef>
                <a:spcPct val="0"/>
              </a:spcBef>
            </a:pPr>
            <a:r>
              <a:rPr lang="es-VE" sz="1050" b="1" dirty="0" smtClean="0">
                <a:solidFill>
                  <a:schemeClr val="tx1">
                    <a:lumMod val="65000"/>
                    <a:lumOff val="35000"/>
                  </a:schemeClr>
                </a:solidFill>
                <a:latin typeface="Arial" pitchFamily="34" charset="0"/>
                <a:cs typeface="Arial" pitchFamily="34" charset="0"/>
                <a:hlinkClick r:id="rId3" action="ppaction://hlinksldjump"/>
              </a:rPr>
              <a:t>Mapa de Logros</a:t>
            </a:r>
            <a:endParaRPr lang="es-VE" sz="1050" b="1" dirty="0" smtClean="0">
              <a:solidFill>
                <a:schemeClr val="tx1">
                  <a:lumMod val="65000"/>
                  <a:lumOff val="35000"/>
                </a:schemeClr>
              </a:solidFill>
              <a:latin typeface="Arial" pitchFamily="34" charset="0"/>
              <a:cs typeface="Arial" pitchFamily="34" charset="0"/>
            </a:endParaRPr>
          </a:p>
          <a:p>
            <a:pPr lvl="0" algn="ctr" fontAlgn="base">
              <a:spcBef>
                <a:spcPct val="0"/>
              </a:spcBef>
            </a:pPr>
            <a:r>
              <a:rPr lang="es-VE" sz="1050" dirty="0" smtClean="0">
                <a:solidFill>
                  <a:schemeClr val="tx1">
                    <a:lumMod val="65000"/>
                    <a:lumOff val="35000"/>
                  </a:schemeClr>
                </a:solidFill>
                <a:latin typeface="Arial" pitchFamily="34" charset="0"/>
                <a:cs typeface="Arial" pitchFamily="34" charset="0"/>
              </a:rPr>
              <a:t>Guía </a:t>
            </a:r>
            <a:r>
              <a:rPr lang="es-VE" sz="1050" dirty="0">
                <a:solidFill>
                  <a:schemeClr val="tx1">
                    <a:lumMod val="65000"/>
                    <a:lumOff val="35000"/>
                  </a:schemeClr>
                </a:solidFill>
                <a:latin typeface="Arial" pitchFamily="34" charset="0"/>
                <a:cs typeface="Arial" pitchFamily="34" charset="0"/>
              </a:rPr>
              <a:t>o ruta de la enseñanza </a:t>
            </a:r>
            <a:r>
              <a:rPr lang="es-VE" sz="1050" dirty="0" smtClean="0">
                <a:solidFill>
                  <a:schemeClr val="tx1">
                    <a:lumMod val="65000"/>
                    <a:lumOff val="35000"/>
                  </a:schemeClr>
                </a:solidFill>
                <a:latin typeface="Arial" pitchFamily="34" charset="0"/>
                <a:cs typeface="Arial" pitchFamily="34" charset="0"/>
              </a:rPr>
              <a:t> de la lengua según </a:t>
            </a:r>
            <a:r>
              <a:rPr lang="es-VE" sz="1050" dirty="0">
                <a:solidFill>
                  <a:schemeClr val="tx1">
                    <a:lumMod val="65000"/>
                    <a:lumOff val="35000"/>
                  </a:schemeClr>
                </a:solidFill>
                <a:latin typeface="Arial" pitchFamily="34" charset="0"/>
                <a:cs typeface="Arial" pitchFamily="34" charset="0"/>
              </a:rPr>
              <a:t>el grado.</a:t>
            </a:r>
          </a:p>
        </p:txBody>
      </p:sp>
      <p:sp>
        <p:nvSpPr>
          <p:cNvPr id="52" name="8 Rectángulo"/>
          <p:cNvSpPr/>
          <p:nvPr/>
        </p:nvSpPr>
        <p:spPr>
          <a:xfrm>
            <a:off x="4161695" y="3346123"/>
            <a:ext cx="2389283" cy="90024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ctr" fontAlgn="base">
              <a:spcBef>
                <a:spcPct val="0"/>
              </a:spcBef>
            </a:pPr>
            <a:r>
              <a:rPr lang="es-VE" sz="1050" b="1" dirty="0" smtClean="0">
                <a:solidFill>
                  <a:schemeClr val="tx1">
                    <a:lumMod val="65000"/>
                    <a:lumOff val="35000"/>
                  </a:schemeClr>
                </a:solidFill>
                <a:latin typeface="Arial" pitchFamily="34" charset="0"/>
                <a:cs typeface="Arial" pitchFamily="34" charset="0"/>
                <a:hlinkClick r:id="rId4" action="ppaction://hlinksldjump"/>
              </a:rPr>
              <a:t>Diagnóstico</a:t>
            </a:r>
            <a:endParaRPr lang="es-VE" sz="1050" b="1" dirty="0" smtClean="0">
              <a:solidFill>
                <a:schemeClr val="tx1">
                  <a:lumMod val="65000"/>
                  <a:lumOff val="35000"/>
                </a:schemeClr>
              </a:solidFill>
              <a:latin typeface="Arial" pitchFamily="34" charset="0"/>
              <a:cs typeface="Arial" pitchFamily="34" charset="0"/>
            </a:endParaRPr>
          </a:p>
          <a:p>
            <a:pPr lvl="0" algn="ctr" fontAlgn="base">
              <a:spcBef>
                <a:spcPct val="0"/>
              </a:spcBef>
            </a:pPr>
            <a:r>
              <a:rPr lang="es-VE" sz="1050" dirty="0" smtClean="0">
                <a:solidFill>
                  <a:schemeClr val="tx1">
                    <a:lumMod val="65000"/>
                    <a:lumOff val="35000"/>
                  </a:schemeClr>
                </a:solidFill>
                <a:latin typeface="Arial" pitchFamily="34" charset="0"/>
                <a:cs typeface="Arial" pitchFamily="34" charset="0"/>
              </a:rPr>
              <a:t>Instrumentos </a:t>
            </a:r>
            <a:r>
              <a:rPr lang="es-VE" sz="1050" dirty="0">
                <a:solidFill>
                  <a:schemeClr val="tx1">
                    <a:lumMod val="65000"/>
                    <a:lumOff val="35000"/>
                  </a:schemeClr>
                </a:solidFill>
                <a:latin typeface="Arial" pitchFamily="34" charset="0"/>
                <a:cs typeface="Arial" pitchFamily="34" charset="0"/>
              </a:rPr>
              <a:t>y actividades evaluativas para determinar las </a:t>
            </a:r>
            <a:r>
              <a:rPr lang="es-VE" sz="1050" dirty="0" smtClean="0">
                <a:solidFill>
                  <a:schemeClr val="tx1">
                    <a:lumMod val="65000"/>
                    <a:lumOff val="35000"/>
                  </a:schemeClr>
                </a:solidFill>
                <a:latin typeface="Arial" pitchFamily="34" charset="0"/>
                <a:cs typeface="Arial" pitchFamily="34" charset="0"/>
              </a:rPr>
              <a:t>necesidades  y avances en el </a:t>
            </a:r>
            <a:r>
              <a:rPr lang="es-VE" sz="1050" dirty="0">
                <a:solidFill>
                  <a:schemeClr val="tx1">
                    <a:lumMod val="65000"/>
                    <a:lumOff val="35000"/>
                  </a:schemeClr>
                </a:solidFill>
                <a:latin typeface="Arial" pitchFamily="34" charset="0"/>
                <a:cs typeface="Arial" pitchFamily="34" charset="0"/>
              </a:rPr>
              <a:t>aprendizaje.</a:t>
            </a:r>
          </a:p>
        </p:txBody>
      </p:sp>
      <p:sp>
        <p:nvSpPr>
          <p:cNvPr id="53" name="9 Rectángulo"/>
          <p:cNvSpPr/>
          <p:nvPr/>
        </p:nvSpPr>
        <p:spPr>
          <a:xfrm>
            <a:off x="4171053" y="5322714"/>
            <a:ext cx="2375953" cy="10618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ctr" fontAlgn="base">
              <a:spcBef>
                <a:spcPct val="0"/>
              </a:spcBef>
            </a:pPr>
            <a:r>
              <a:rPr lang="es-VE" sz="1050" b="1" dirty="0" smtClean="0">
                <a:solidFill>
                  <a:schemeClr val="tx1">
                    <a:lumMod val="65000"/>
                    <a:lumOff val="35000"/>
                  </a:schemeClr>
                </a:solidFill>
                <a:latin typeface="Arial" pitchFamily="34" charset="0"/>
                <a:cs typeface="Arial" pitchFamily="34" charset="0"/>
                <a:hlinkClick r:id="rId5" action="ppaction://hlinksldjump"/>
              </a:rPr>
              <a:t>Gráfico de Progreso</a:t>
            </a:r>
            <a:endParaRPr lang="es-VE" sz="1050" b="1" dirty="0" smtClean="0">
              <a:solidFill>
                <a:schemeClr val="tx1">
                  <a:lumMod val="65000"/>
                  <a:lumOff val="35000"/>
                </a:schemeClr>
              </a:solidFill>
              <a:latin typeface="Arial" pitchFamily="34" charset="0"/>
              <a:cs typeface="Arial" pitchFamily="34" charset="0"/>
            </a:endParaRPr>
          </a:p>
          <a:p>
            <a:pPr lvl="0" algn="just" fontAlgn="base">
              <a:spcBef>
                <a:spcPct val="0"/>
              </a:spcBef>
            </a:pPr>
            <a:r>
              <a:rPr lang="es-VE" sz="1050" dirty="0" smtClean="0">
                <a:solidFill>
                  <a:schemeClr val="tx1">
                    <a:lumMod val="65000"/>
                    <a:lumOff val="35000"/>
                  </a:schemeClr>
                </a:solidFill>
                <a:latin typeface="Arial" pitchFamily="34" charset="0"/>
                <a:cs typeface="Arial" pitchFamily="34" charset="0"/>
              </a:rPr>
              <a:t>Instrumento </a:t>
            </a:r>
            <a:r>
              <a:rPr lang="es-VE" sz="1050" dirty="0">
                <a:solidFill>
                  <a:schemeClr val="tx1">
                    <a:lumMod val="65000"/>
                    <a:lumOff val="35000"/>
                  </a:schemeClr>
                </a:solidFill>
                <a:latin typeface="Arial" pitchFamily="34" charset="0"/>
                <a:cs typeface="Arial" pitchFamily="34" charset="0"/>
              </a:rPr>
              <a:t>de </a:t>
            </a:r>
            <a:r>
              <a:rPr lang="es-VE" sz="1050" dirty="0" smtClean="0">
                <a:solidFill>
                  <a:schemeClr val="tx1">
                    <a:lumMod val="65000"/>
                    <a:lumOff val="35000"/>
                  </a:schemeClr>
                </a:solidFill>
                <a:latin typeface="Arial" pitchFamily="34" charset="0"/>
                <a:cs typeface="Arial" pitchFamily="34" charset="0"/>
              </a:rPr>
              <a:t>apoyo a la autoevaluación </a:t>
            </a:r>
            <a:r>
              <a:rPr lang="es-VE" sz="1050" dirty="0">
                <a:solidFill>
                  <a:schemeClr val="tx1">
                    <a:lumMod val="65000"/>
                    <a:lumOff val="35000"/>
                  </a:schemeClr>
                </a:solidFill>
                <a:latin typeface="Arial" pitchFamily="34" charset="0"/>
                <a:cs typeface="Arial" pitchFamily="34" charset="0"/>
              </a:rPr>
              <a:t>y </a:t>
            </a:r>
            <a:r>
              <a:rPr lang="es-VE" sz="1050" dirty="0" smtClean="0">
                <a:solidFill>
                  <a:schemeClr val="tx1">
                    <a:lumMod val="65000"/>
                    <a:lumOff val="35000"/>
                  </a:schemeClr>
                </a:solidFill>
                <a:latin typeface="Arial" pitchFamily="34" charset="0"/>
                <a:cs typeface="Arial" pitchFamily="34" charset="0"/>
              </a:rPr>
              <a:t>coevaluación, </a:t>
            </a:r>
            <a:r>
              <a:rPr lang="es-VE" sz="1050" dirty="0">
                <a:solidFill>
                  <a:schemeClr val="tx1">
                    <a:lumMod val="65000"/>
                    <a:lumOff val="35000"/>
                  </a:schemeClr>
                </a:solidFill>
                <a:latin typeface="Arial" pitchFamily="34" charset="0"/>
                <a:cs typeface="Arial" pitchFamily="34" charset="0"/>
              </a:rPr>
              <a:t>donde se registrará el nivel de desempeño </a:t>
            </a:r>
            <a:r>
              <a:rPr lang="es-VE" sz="1050" dirty="0" smtClean="0">
                <a:solidFill>
                  <a:schemeClr val="tx1">
                    <a:lumMod val="65000"/>
                    <a:lumOff val="35000"/>
                  </a:schemeClr>
                </a:solidFill>
                <a:latin typeface="Arial" pitchFamily="34" charset="0"/>
                <a:cs typeface="Arial" pitchFamily="34" charset="0"/>
              </a:rPr>
              <a:t>alcanzado </a:t>
            </a:r>
            <a:r>
              <a:rPr lang="es-VE" sz="1050" dirty="0">
                <a:solidFill>
                  <a:schemeClr val="tx1">
                    <a:lumMod val="65000"/>
                    <a:lumOff val="35000"/>
                  </a:schemeClr>
                </a:solidFill>
                <a:latin typeface="Arial" pitchFamily="34" charset="0"/>
                <a:cs typeface="Arial" pitchFamily="34" charset="0"/>
              </a:rPr>
              <a:t>por los estudiantes.</a:t>
            </a:r>
          </a:p>
        </p:txBody>
      </p:sp>
      <p:sp>
        <p:nvSpPr>
          <p:cNvPr id="54" name="10 Rectángulo"/>
          <p:cNvSpPr/>
          <p:nvPr/>
        </p:nvSpPr>
        <p:spPr>
          <a:xfrm>
            <a:off x="4149080" y="4499992"/>
            <a:ext cx="2375953" cy="577081"/>
          </a:xfrm>
          <a:prstGeom prst="rect">
            <a:avLst/>
          </a:prstGeom>
          <a:noFill/>
          <a:ln>
            <a:solidFill>
              <a:srgbClr val="FFC000"/>
            </a:solidFill>
          </a:ln>
        </p:spPr>
        <p:style>
          <a:lnRef idx="2">
            <a:schemeClr val="accent3"/>
          </a:lnRef>
          <a:fillRef idx="1">
            <a:schemeClr val="lt1"/>
          </a:fillRef>
          <a:effectRef idx="0">
            <a:schemeClr val="accent3"/>
          </a:effectRef>
          <a:fontRef idx="minor">
            <a:schemeClr val="dk1"/>
          </a:fontRef>
        </p:style>
        <p:txBody>
          <a:bodyPr wrap="square">
            <a:spAutoFit/>
          </a:bodyPr>
          <a:lstStyle/>
          <a:p>
            <a:pPr lvl="0" algn="ctr" fontAlgn="base">
              <a:spcBef>
                <a:spcPct val="0"/>
              </a:spcBef>
            </a:pPr>
            <a:r>
              <a:rPr lang="es-VE" sz="1050" b="1" dirty="0" smtClean="0">
                <a:solidFill>
                  <a:schemeClr val="tx1">
                    <a:lumMod val="65000"/>
                    <a:lumOff val="35000"/>
                  </a:schemeClr>
                </a:solidFill>
                <a:latin typeface="Arial" pitchFamily="34" charset="0"/>
                <a:cs typeface="Arial" pitchFamily="34" charset="0"/>
                <a:hlinkClick r:id="rId6" action="ppaction://hlinksldjump"/>
              </a:rPr>
              <a:t>Agenda PILAS</a:t>
            </a:r>
            <a:endParaRPr lang="es-VE" sz="1050" b="1" dirty="0" smtClean="0">
              <a:solidFill>
                <a:schemeClr val="tx1">
                  <a:lumMod val="65000"/>
                  <a:lumOff val="35000"/>
                </a:schemeClr>
              </a:solidFill>
              <a:latin typeface="Arial" pitchFamily="34" charset="0"/>
              <a:cs typeface="Arial" pitchFamily="34" charset="0"/>
            </a:endParaRPr>
          </a:p>
          <a:p>
            <a:pPr lvl="0" algn="ctr" fontAlgn="base">
              <a:spcBef>
                <a:spcPct val="0"/>
              </a:spcBef>
            </a:pPr>
            <a:r>
              <a:rPr lang="es-VE" sz="1050" dirty="0" smtClean="0">
                <a:solidFill>
                  <a:schemeClr val="tx1">
                    <a:lumMod val="65000"/>
                    <a:lumOff val="35000"/>
                  </a:schemeClr>
                </a:solidFill>
                <a:latin typeface="Arial" pitchFamily="34" charset="0"/>
                <a:cs typeface="Arial" pitchFamily="34" charset="0"/>
              </a:rPr>
              <a:t>Herramienta </a:t>
            </a:r>
            <a:r>
              <a:rPr lang="es-VE" sz="1050" dirty="0">
                <a:solidFill>
                  <a:schemeClr val="tx1">
                    <a:lumMod val="65000"/>
                    <a:lumOff val="35000"/>
                  </a:schemeClr>
                </a:solidFill>
                <a:latin typeface="Arial" pitchFamily="34" charset="0"/>
                <a:cs typeface="Arial" pitchFamily="34" charset="0"/>
              </a:rPr>
              <a:t>para una </a:t>
            </a:r>
            <a:r>
              <a:rPr lang="es-VE" sz="1050" dirty="0" smtClean="0">
                <a:solidFill>
                  <a:schemeClr val="tx1">
                    <a:lumMod val="65000"/>
                    <a:lumOff val="35000"/>
                  </a:schemeClr>
                </a:solidFill>
                <a:latin typeface="Arial" pitchFamily="34" charset="0"/>
                <a:cs typeface="Arial" pitchFamily="34" charset="0"/>
              </a:rPr>
              <a:t>planificación</a:t>
            </a:r>
          </a:p>
          <a:p>
            <a:pPr lvl="0" algn="ctr" fontAlgn="base">
              <a:spcBef>
                <a:spcPct val="0"/>
              </a:spcBef>
            </a:pPr>
            <a:r>
              <a:rPr lang="es-VE" sz="1050" dirty="0" smtClean="0">
                <a:solidFill>
                  <a:schemeClr val="tx1">
                    <a:lumMod val="65000"/>
                    <a:lumOff val="35000"/>
                  </a:schemeClr>
                </a:solidFill>
                <a:latin typeface="Arial" pitchFamily="34" charset="0"/>
                <a:cs typeface="Arial" pitchFamily="34" charset="0"/>
              </a:rPr>
              <a:t>centrada </a:t>
            </a:r>
            <a:r>
              <a:rPr lang="es-VE" sz="1050" dirty="0">
                <a:solidFill>
                  <a:schemeClr val="tx1">
                    <a:lumMod val="65000"/>
                    <a:lumOff val="35000"/>
                  </a:schemeClr>
                </a:solidFill>
                <a:latin typeface="Arial" pitchFamily="34" charset="0"/>
                <a:cs typeface="Arial" pitchFamily="34" charset="0"/>
              </a:rPr>
              <a:t>en la lectura y la escritura.</a:t>
            </a:r>
          </a:p>
        </p:txBody>
      </p:sp>
      <p:sp>
        <p:nvSpPr>
          <p:cNvPr id="55" name="43 CuadroTexto"/>
          <p:cNvSpPr txBox="1"/>
          <p:nvPr/>
        </p:nvSpPr>
        <p:spPr>
          <a:xfrm>
            <a:off x="467352" y="1547664"/>
            <a:ext cx="5913976" cy="463048"/>
          </a:xfrm>
          <a:prstGeom prst="rect">
            <a:avLst/>
          </a:prstGeom>
          <a:noFill/>
        </p:spPr>
        <p:txBody>
          <a:bodyPr wrap="square" rtlCol="0">
            <a:spAutoFit/>
          </a:bodyPr>
          <a:lstStyle/>
          <a:p>
            <a:pPr algn="just"/>
            <a:r>
              <a:rPr lang="es-VE" sz="1200" b="1" dirty="0" smtClean="0">
                <a:solidFill>
                  <a:schemeClr val="tx1">
                    <a:lumMod val="65000"/>
                    <a:lumOff val="35000"/>
                  </a:schemeClr>
                </a:solidFill>
                <a:latin typeface="Arial" pitchFamily="34" charset="0"/>
                <a:cs typeface="Arial" pitchFamily="34" charset="0"/>
              </a:rPr>
              <a:t>La aplicación de las Herramientas PILAS debe seguir la secuencia que se presenta a continuación:</a:t>
            </a:r>
            <a:endParaRPr lang="es-VE" sz="1200" b="1" dirty="0">
              <a:solidFill>
                <a:schemeClr val="tx1">
                  <a:lumMod val="65000"/>
                  <a:lumOff val="35000"/>
                </a:schemeClr>
              </a:solidFill>
              <a:latin typeface="Arial" pitchFamily="34" charset="0"/>
              <a:cs typeface="Arial" pitchFamily="34" charset="0"/>
            </a:endParaRPr>
          </a:p>
        </p:txBody>
      </p:sp>
      <p:sp>
        <p:nvSpPr>
          <p:cNvPr id="56" name="48 CuadroTexto"/>
          <p:cNvSpPr txBox="1"/>
          <p:nvPr/>
        </p:nvSpPr>
        <p:spPr>
          <a:xfrm>
            <a:off x="395343" y="6698779"/>
            <a:ext cx="5913977" cy="769441"/>
          </a:xfrm>
          <a:prstGeom prst="rect">
            <a:avLst/>
          </a:prstGeom>
          <a:noFill/>
        </p:spPr>
        <p:txBody>
          <a:bodyPr wrap="square" rtlCol="0">
            <a:spAutoFit/>
          </a:bodyPr>
          <a:lstStyle/>
          <a:p>
            <a:pPr algn="just"/>
            <a:r>
              <a:rPr lang="es-VE" sz="1100" dirty="0" smtClean="0">
                <a:solidFill>
                  <a:schemeClr val="tx1">
                    <a:lumMod val="65000"/>
                    <a:lumOff val="35000"/>
                  </a:schemeClr>
                </a:solidFill>
                <a:latin typeface="Arial" pitchFamily="34" charset="0"/>
                <a:cs typeface="Arial" pitchFamily="34" charset="0"/>
              </a:rPr>
              <a:t>Gracias a la aplicación de la secuencia de las herramientas PILAS, los educadores tendrán pleno conocimiento sobre el ¿Qué enseñar? ¿Cómo detectar necesidades de aprendizaje? ¿Cómo planificar? y ¿Qué evaluar durante el proceso de enseñanza de la lectura y la escritura?</a:t>
            </a:r>
            <a:endParaRPr lang="es-VE" sz="1100" dirty="0">
              <a:solidFill>
                <a:schemeClr val="tx1">
                  <a:lumMod val="65000"/>
                  <a:lumOff val="35000"/>
                </a:schemeClr>
              </a:solidFill>
              <a:latin typeface="Arial" pitchFamily="34" charset="0"/>
              <a:cs typeface="Arial" pitchFamily="34" charset="0"/>
            </a:endParaRPr>
          </a:p>
        </p:txBody>
      </p:sp>
      <p:sp>
        <p:nvSpPr>
          <p:cNvPr id="57" name="Rectángulo redondeado 56"/>
          <p:cNvSpPr/>
          <p:nvPr/>
        </p:nvSpPr>
        <p:spPr>
          <a:xfrm flipH="1">
            <a:off x="-27384" y="630144"/>
            <a:ext cx="5157192" cy="485472"/>
          </a:xfrm>
          <a:prstGeom prst="roundRect">
            <a:avLst/>
          </a:prstGeom>
          <a:gradFill>
            <a:gsLst>
              <a:gs pos="0">
                <a:schemeClr val="accent1">
                  <a:lumMod val="5000"/>
                  <a:lumOff val="95000"/>
                </a:schemeClr>
              </a:gs>
              <a:gs pos="11000">
                <a:schemeClr val="accent4">
                  <a:lumMod val="60000"/>
                  <a:lumOff val="40000"/>
                </a:schemeClr>
              </a:gs>
              <a:gs pos="23000">
                <a:schemeClr val="accent4">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26 CuadroTexto">
            <a:extLst>
              <a:ext uri="{FF2B5EF4-FFF2-40B4-BE49-F238E27FC236}">
                <a16:creationId xmlns:a16="http://schemas.microsoft.com/office/drawing/2014/main" xmlns="" id="{DEDDB462-4A48-4505-BDE1-9A6500BB9C39}"/>
              </a:ext>
            </a:extLst>
          </p:cNvPr>
          <p:cNvSpPr txBox="1"/>
          <p:nvPr/>
        </p:nvSpPr>
        <p:spPr>
          <a:xfrm>
            <a:off x="166381" y="653950"/>
            <a:ext cx="4702779" cy="461665"/>
          </a:xfrm>
          <a:prstGeom prst="rect">
            <a:avLst/>
          </a:prstGeom>
          <a:noFill/>
        </p:spPr>
        <p:txBody>
          <a:bodyPr wrap="square" rtlCol="0">
            <a:spAutoFit/>
          </a:bodyPr>
          <a:lstStyle/>
          <a:p>
            <a:r>
              <a:rPr lang="es-ES" sz="2400" b="1" i="1" dirty="0">
                <a:solidFill>
                  <a:schemeClr val="bg1"/>
                </a:solidFill>
                <a:latin typeface="Arial" panose="020B0604020202020204" pitchFamily="34" charset="0"/>
                <a:cs typeface="Arial" panose="020B0604020202020204" pitchFamily="34" charset="0"/>
              </a:rPr>
              <a:t>SECUENCIA DE APLICACIÓN</a:t>
            </a:r>
            <a:endParaRPr lang="en-US" sz="5400" b="1" dirty="0">
              <a:solidFill>
                <a:schemeClr val="bg1"/>
              </a:solidFill>
              <a:latin typeface="Arial Rounded MT Bold" panose="020F0704030504030204" pitchFamily="34" charset="0"/>
              <a:cs typeface="Arial" panose="020B0604020202020204" pitchFamily="34" charset="0"/>
            </a:endParaRPr>
          </a:p>
        </p:txBody>
      </p:sp>
      <p:pic>
        <p:nvPicPr>
          <p:cNvPr id="30" name="Picture 2" descr="C:\Users\Luis Moya\Desktop\Logo guao.png">
            <a:extLst>
              <a:ext uri="{FF2B5EF4-FFF2-40B4-BE49-F238E27FC236}">
                <a16:creationId xmlns:a16="http://schemas.microsoft.com/office/drawing/2014/main" xmlns="" id="{8C734554-9B42-4A8C-964A-736E51EE10F0}"/>
              </a:ext>
            </a:extLst>
          </p:cNvPr>
          <p:cNvPicPr>
            <a:picLocks noChangeAspect="1" noChangeArrowheads="1"/>
          </p:cNvPicPr>
          <p:nvPr/>
        </p:nvPicPr>
        <p:blipFill rotWithShape="1">
          <a:blip r:embed="rId7" cstate="print">
            <a:extLst>
              <a:ext uri="{BEBA8EAE-BF5A-486C-A8C5-ECC9F3942E4B}">
                <a14:imgProps xmlns:a14="http://schemas.microsoft.com/office/drawing/2010/main" xmlns="">
                  <a14:imgLayer r:embed="rId8">
                    <a14:imgEffect>
                      <a14:backgroundRemoval t="3279" b="100000" l="0" r="28000"/>
                    </a14:imgEffect>
                  </a14:imgLayer>
                </a14:imgProps>
              </a:ext>
            </a:extLst>
          </a:blip>
          <a:srcRect r="71814"/>
          <a:stretch/>
        </p:blipFill>
        <p:spPr bwMode="auto">
          <a:xfrm>
            <a:off x="5995654" y="8571576"/>
            <a:ext cx="385674" cy="392912"/>
          </a:xfrm>
          <a:prstGeom prst="rect">
            <a:avLst/>
          </a:prstGeom>
          <a:noFill/>
        </p:spPr>
      </p:pic>
      <p:pic>
        <p:nvPicPr>
          <p:cNvPr id="31" name="25 Imagen" descr="pilas.png">
            <a:extLst>
              <a:ext uri="{FF2B5EF4-FFF2-40B4-BE49-F238E27FC236}">
                <a16:creationId xmlns:a16="http://schemas.microsoft.com/office/drawing/2014/main" xmlns="" id="{237DF535-AA8C-4806-B696-30814E38BE4E}"/>
              </a:ext>
            </a:extLst>
          </p:cNvPr>
          <p:cNvPicPr>
            <a:picLocks noChangeAspect="1"/>
          </p:cNvPicPr>
          <p:nvPr/>
        </p:nvPicPr>
        <p:blipFill>
          <a:blip r:embed="rId9" cstate="print"/>
          <a:stretch>
            <a:fillRect/>
          </a:stretch>
        </p:blipFill>
        <p:spPr>
          <a:xfrm>
            <a:off x="4824469" y="8551690"/>
            <a:ext cx="548747" cy="375928"/>
          </a:xfrm>
          <a:prstGeom prst="rect">
            <a:avLst/>
          </a:prstGeom>
        </p:spPr>
      </p:pic>
      <p:pic>
        <p:nvPicPr>
          <p:cNvPr id="32" name="Picture 1" descr="C:\Users\Luis Moya\Desktop\logo-original.png">
            <a:extLst>
              <a:ext uri="{FF2B5EF4-FFF2-40B4-BE49-F238E27FC236}">
                <a16:creationId xmlns:a16="http://schemas.microsoft.com/office/drawing/2014/main" xmlns="" id="{C82D3487-EB6F-4A18-97F8-340328447314}"/>
              </a:ext>
            </a:extLst>
          </p:cNvPr>
          <p:cNvPicPr>
            <a:picLocks noChangeAspect="1" noChangeArrowheads="1"/>
          </p:cNvPicPr>
          <p:nvPr/>
        </p:nvPicPr>
        <p:blipFill>
          <a:blip r:embed="rId10" cstate="print"/>
          <a:srcRect/>
          <a:stretch>
            <a:fillRect/>
          </a:stretch>
        </p:blipFill>
        <p:spPr bwMode="auto">
          <a:xfrm>
            <a:off x="5447640" y="8574565"/>
            <a:ext cx="429632" cy="38992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8875</TotalTime>
  <Words>15473</Words>
  <Application>Microsoft Office PowerPoint</Application>
  <PresentationFormat>Presentación en pantalla (4:3)</PresentationFormat>
  <Paragraphs>2102</Paragraphs>
  <Slides>83</Slides>
  <Notes>11</Notes>
  <HiddenSlides>0</HiddenSlides>
  <MMClips>0</MMClips>
  <ScaleCrop>false</ScaleCrop>
  <HeadingPairs>
    <vt:vector size="4" baseType="variant">
      <vt:variant>
        <vt:lpstr>Tema</vt:lpstr>
      </vt:variant>
      <vt:variant>
        <vt:i4>1</vt:i4>
      </vt:variant>
      <vt:variant>
        <vt:lpstr>Títulos de diapositiva</vt:lpstr>
      </vt:variant>
      <vt:variant>
        <vt:i4>83</vt:i4>
      </vt:variant>
    </vt:vector>
  </HeadingPairs>
  <TitlesOfParts>
    <vt:vector size="84"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vector>
  </TitlesOfParts>
  <Company>LM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Luis</dc:creator>
  <cp:lastModifiedBy>Margarita Palacios</cp:lastModifiedBy>
  <cp:revision>1253</cp:revision>
  <dcterms:created xsi:type="dcterms:W3CDTF">2018-08-14T02:03:33Z</dcterms:created>
  <dcterms:modified xsi:type="dcterms:W3CDTF">2019-07-26T05:08:14Z</dcterms:modified>
</cp:coreProperties>
</file>